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gif" ContentType="image/gif"/>
  <Default Extension="tif" ContentType="image/tiff"/>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slideLayouts/slideLayout9.xml" ContentType="application/vnd.openxmlformats-officedocument.presentationml.slideLayout+xml"/>
  <Override PartName="/ppt/theme/theme5.xml" ContentType="application/vnd.openxmlformats-officedocument.theme+xml"/>
  <Override PartName="/ppt/slideLayouts/slideLayout10.xml" ContentType="application/vnd.openxmlformats-officedocument.presentationml.slideLayout+xml"/>
  <Override PartName="/ppt/theme/theme6.xml" ContentType="application/vnd.openxmlformats-officedocument.theme+xml"/>
  <Override PartName="/ppt/slideLayouts/slideLayout11.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slideUpdateInfo/slideUpdateInfo1.xml" ContentType="application/vnd.openxmlformats-officedocument.presentationml.slideUpdateInfo+xml"/>
  <Override PartName="/ppt/notesSlides/notesSlide2.xml" ContentType="application/vnd.openxmlformats-officedocument.presentationml.notesSlide+xml"/>
  <Override PartName="/ppt/slideUpdateInfo/slideUpdateInfo2.xml" ContentType="application/vnd.openxmlformats-officedocument.presentationml.slideUpdateInfo+xml"/>
  <Override PartName="/ppt/notesSlides/notesSlide3.xml" ContentType="application/vnd.openxmlformats-officedocument.presentationml.notesSlide+xml"/>
  <Override PartName="/ppt/slideUpdateInfo/slideUpdateInfo3.xml" ContentType="application/vnd.openxmlformats-officedocument.presentationml.slideUpdateInfo+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xml" ContentType="application/vnd.openxmlformats-officedocument.drawingml.chart+xml"/>
  <Override PartName="/ppt/notesSlides/notesSlide6.xml" ContentType="application/vnd.openxmlformats-officedocument.presentationml.notesSlide+xml"/>
  <Override PartName="/ppt/charts/chart2.xml" ContentType="application/vnd.openxmlformats-officedocument.drawingml.chart+xml"/>
  <Override PartName="/ppt/charts/chart3.xml" ContentType="application/vnd.openxmlformats-officedocument.drawingml.chart+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5" r:id="rId2"/>
    <p:sldMasterId id="2147483667" r:id="rId3"/>
    <p:sldMasterId id="2147483669" r:id="rId4"/>
    <p:sldMasterId id="2147483670" r:id="rId5"/>
    <p:sldMasterId id="2147483672" r:id="rId6"/>
    <p:sldMasterId id="2147483674" r:id="rId7"/>
  </p:sldMasterIdLst>
  <p:notesMasterIdLst>
    <p:notesMasterId r:id="rId40"/>
  </p:notesMasterIdLst>
  <p:handoutMasterIdLst>
    <p:handoutMasterId r:id="rId41"/>
  </p:handoutMasterIdLst>
  <p:sldIdLst>
    <p:sldId id="256" r:id="rId8"/>
    <p:sldId id="276" r:id="rId9"/>
    <p:sldId id="280" r:id="rId10"/>
    <p:sldId id="279" r:id="rId11"/>
    <p:sldId id="278" r:id="rId12"/>
    <p:sldId id="277" r:id="rId13"/>
    <p:sldId id="282" r:id="rId14"/>
    <p:sldId id="281" r:id="rId15"/>
    <p:sldId id="298" r:id="rId16"/>
    <p:sldId id="285" r:id="rId17"/>
    <p:sldId id="286" r:id="rId18"/>
    <p:sldId id="287" r:id="rId19"/>
    <p:sldId id="288" r:id="rId20"/>
    <p:sldId id="289" r:id="rId21"/>
    <p:sldId id="290" r:id="rId22"/>
    <p:sldId id="291" r:id="rId23"/>
    <p:sldId id="292" r:id="rId24"/>
    <p:sldId id="283" r:id="rId25"/>
    <p:sldId id="303" r:id="rId26"/>
    <p:sldId id="305" r:id="rId27"/>
    <p:sldId id="304" r:id="rId28"/>
    <p:sldId id="293" r:id="rId29"/>
    <p:sldId id="301" r:id="rId30"/>
    <p:sldId id="302" r:id="rId31"/>
    <p:sldId id="300" r:id="rId32"/>
    <p:sldId id="294" r:id="rId33"/>
    <p:sldId id="295" r:id="rId34"/>
    <p:sldId id="296" r:id="rId35"/>
    <p:sldId id="297" r:id="rId36"/>
    <p:sldId id="307" r:id="rId37"/>
    <p:sldId id="308" r:id="rId38"/>
    <p:sldId id="309" r:id="rId3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76DAD"/>
    <a:srgbClr val="0D78C9"/>
    <a:srgbClr val="024C84"/>
    <a:srgbClr val="993200"/>
    <a:srgbClr val="4D4E44"/>
    <a:srgbClr val="176338"/>
    <a:srgbClr val="0F5D3F"/>
    <a:srgbClr val="ABC8D1"/>
    <a:srgbClr val="1B3049"/>
    <a:srgbClr val="5D3E3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959" autoAdjust="0"/>
    <p:restoredTop sz="94660"/>
  </p:normalViewPr>
  <p:slideViewPr>
    <p:cSldViewPr>
      <p:cViewPr varScale="1">
        <p:scale>
          <a:sx n="76" d="100"/>
          <a:sy n="76" d="100"/>
        </p:scale>
        <p:origin x="1098" y="84"/>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notesViewPr>
    <p:cSldViewPr>
      <p:cViewPr varScale="1">
        <p:scale>
          <a:sx n="95" d="100"/>
          <a:sy n="95" d="100"/>
        </p:scale>
        <p:origin x="-2928" y="-10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3" Type="http://schemas.openxmlformats.org/officeDocument/2006/relationships/slideMaster" Target="slideMasters/slideMaster3.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presProps" Target="presProps.xml"/><Relationship Id="rId7" Type="http://schemas.openxmlformats.org/officeDocument/2006/relationships/slideMaster" Target="slideMasters/slideMaster7.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2" Type="http://schemas.openxmlformats.org/officeDocument/2006/relationships/slideMaster" Target="slideMasters/slideMaster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slide" Target="slides/slide22.xml"/><Relationship Id="rId41"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viewProps" Target="viewProps.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3.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4048003563087644"/>
          <c:y val="0.14059904124059891"/>
          <c:w val="0.72537467010898138"/>
          <c:h val="0.72592924528473701"/>
        </c:manualLayout>
      </c:layout>
      <c:barChart>
        <c:barDir val="bar"/>
        <c:grouping val="clustered"/>
        <c:varyColors val="0"/>
        <c:ser>
          <c:idx val="0"/>
          <c:order val="0"/>
          <c:tx>
            <c:strRef>
              <c:f>Sheet1!$B$1</c:f>
              <c:strCache>
                <c:ptCount val="1"/>
                <c:pt idx="0">
                  <c:v>cost</c:v>
                </c:pt>
              </c:strCache>
            </c:strRef>
          </c:tx>
          <c:invertIfNegative val="0"/>
          <c:dPt>
            <c:idx val="0"/>
            <c:invertIfNegative val="0"/>
            <c:bubble3D val="0"/>
            <c:spPr>
              <a:solidFill>
                <a:srgbClr val="555555"/>
              </a:solidFill>
            </c:spPr>
          </c:dPt>
          <c:dPt>
            <c:idx val="1"/>
            <c:invertIfNegative val="0"/>
            <c:bubble3D val="0"/>
            <c:spPr>
              <a:solidFill>
                <a:srgbClr val="125687"/>
              </a:solidFill>
            </c:spPr>
          </c:dPt>
          <c:dLbls>
            <c:dLbl>
              <c:idx val="0"/>
              <c:layout>
                <c:manualLayout>
                  <c:x val="-0.30733668552870674"/>
                  <c:y val="0"/>
                </c:manualLayout>
              </c:layout>
              <c:numFmt formatCode="&quot;$&quot;#,##0" sourceLinked="0"/>
              <c:spPr/>
              <c:txPr>
                <a:bodyPr/>
                <a:lstStyle/>
                <a:p>
                  <a:pPr>
                    <a:defRPr sz="1600">
                      <a:solidFill>
                        <a:schemeClr val="bg1"/>
                      </a:solidFill>
                    </a:defRPr>
                  </a:pPr>
                  <a:endParaRPr lang="en-US"/>
                </a:p>
              </c:txPr>
              <c:showLegendKey val="0"/>
              <c:showVal val="1"/>
              <c:showCatName val="0"/>
              <c:showSerName val="0"/>
              <c:showPercent val="0"/>
              <c:showBubbleSize val="0"/>
              <c:extLst>
                <c:ext xmlns:c15="http://schemas.microsoft.com/office/drawing/2012/chart" uri="{CE6537A1-D6FC-4f65-9D91-7224C49458BB}"/>
              </c:extLst>
            </c:dLbl>
            <c:dLbl>
              <c:idx val="1"/>
              <c:layout>
                <c:manualLayout>
                  <c:x val="-0.22156830817185813"/>
                  <c:y val="1.0539475939081841E-2"/>
                </c:manualLayout>
              </c:layout>
              <c:tx>
                <c:rich>
                  <a:bodyPr/>
                  <a:lstStyle/>
                  <a:p>
                    <a:pPr>
                      <a:defRPr sz="1600">
                        <a:solidFill>
                          <a:schemeClr val="bg1"/>
                        </a:solidFill>
                      </a:defRPr>
                    </a:pPr>
                    <a:r>
                      <a:rPr lang="en-US" sz="1600" dirty="0" smtClean="0">
                        <a:solidFill>
                          <a:schemeClr val="bg1"/>
                        </a:solidFill>
                      </a:rPr>
                      <a:t>$127,605</a:t>
                    </a:r>
                    <a:endParaRPr lang="en-US" sz="1600" dirty="0">
                      <a:solidFill>
                        <a:schemeClr val="bg1"/>
                      </a:solidFill>
                    </a:endParaRPr>
                  </a:p>
                </c:rich>
              </c:tx>
              <c:numFmt formatCode="&quot;$&quot;#,##0" sourceLinked="0"/>
              <c:spPr/>
              <c:showLegendKey val="0"/>
              <c:showVal val="1"/>
              <c:showCatName val="0"/>
              <c:showSerName val="0"/>
              <c:showPercent val="0"/>
              <c:showBubbleSize val="0"/>
              <c:extLst>
                <c:ext xmlns:c15="http://schemas.microsoft.com/office/drawing/2012/chart" uri="{CE6537A1-D6FC-4f65-9D91-7224C49458BB}"/>
              </c:extLst>
            </c:dLbl>
            <c:numFmt formatCode="&quot;$&quot;#,##0" sourceLinked="0"/>
            <c:spPr>
              <a:noFill/>
              <a:ln>
                <a:noFill/>
              </a:ln>
              <a:effectLst/>
            </c:spPr>
            <c:txPr>
              <a:bodyPr/>
              <a:lstStyle/>
              <a:p>
                <a:pPr>
                  <a:defRPr sz="1600"/>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Sheet1!$A$2:$A$3</c:f>
              <c:strCache>
                <c:ptCount val="2"/>
                <c:pt idx="0">
                  <c:v>Traditional Development Costs</c:v>
                </c:pt>
                <c:pt idx="1">
                  <c:v>Model-Based Design
Development Costs</c:v>
                </c:pt>
              </c:strCache>
            </c:strRef>
          </c:cat>
          <c:val>
            <c:numRef>
              <c:f>Sheet1!$B$2:$B$3</c:f>
              <c:numCache>
                <c:formatCode>General</c:formatCode>
                <c:ptCount val="2"/>
                <c:pt idx="0">
                  <c:v>380805</c:v>
                </c:pt>
                <c:pt idx="1">
                  <c:v>127605</c:v>
                </c:pt>
              </c:numCache>
            </c:numRef>
          </c:val>
        </c:ser>
        <c:dLbls>
          <c:showLegendKey val="0"/>
          <c:showVal val="0"/>
          <c:showCatName val="0"/>
          <c:showSerName val="0"/>
          <c:showPercent val="0"/>
          <c:showBubbleSize val="0"/>
        </c:dLbls>
        <c:gapWidth val="63"/>
        <c:overlap val="-49"/>
        <c:axId val="307947464"/>
        <c:axId val="307947856"/>
      </c:barChart>
      <c:catAx>
        <c:axId val="307947464"/>
        <c:scaling>
          <c:orientation val="minMax"/>
        </c:scaling>
        <c:delete val="0"/>
        <c:axPos val="l"/>
        <c:numFmt formatCode="General" sourceLinked="1"/>
        <c:majorTickMark val="out"/>
        <c:minorTickMark val="none"/>
        <c:tickLblPos val="nextTo"/>
        <c:txPr>
          <a:bodyPr/>
          <a:lstStyle/>
          <a:p>
            <a:pPr>
              <a:defRPr sz="1200" b="0">
                <a:latin typeface="Arial" pitchFamily="34" charset="0"/>
                <a:cs typeface="Arial" pitchFamily="34" charset="0"/>
              </a:defRPr>
            </a:pPr>
            <a:endParaRPr lang="en-US"/>
          </a:p>
        </c:txPr>
        <c:crossAx val="307947856"/>
        <c:crosses val="autoZero"/>
        <c:auto val="1"/>
        <c:lblAlgn val="ctr"/>
        <c:lblOffset val="100"/>
        <c:noMultiLvlLbl val="0"/>
      </c:catAx>
      <c:valAx>
        <c:axId val="307947856"/>
        <c:scaling>
          <c:orientation val="minMax"/>
          <c:max val="400000"/>
        </c:scaling>
        <c:delete val="0"/>
        <c:axPos val="b"/>
        <c:numFmt formatCode="General" sourceLinked="1"/>
        <c:majorTickMark val="none"/>
        <c:minorTickMark val="none"/>
        <c:tickLblPos val="none"/>
        <c:crossAx val="307947464"/>
        <c:crosses val="autoZero"/>
        <c:crossBetween val="between"/>
        <c:majorUnit val="100000"/>
      </c:valAx>
      <c:spPr>
        <a:noFill/>
        <a:ln w="25400">
          <a:noFill/>
        </a:ln>
      </c:spPr>
    </c:plotArea>
    <c:plotVisOnly val="1"/>
    <c:dispBlanksAs val="gap"/>
    <c:showDLblsOverMax val="0"/>
  </c:chart>
  <c:spPr>
    <a:solidFill>
      <a:srgbClr val="E0DCDA"/>
    </a:solidFill>
  </c:spPr>
  <c:txPr>
    <a:bodyPr/>
    <a:lstStyle/>
    <a:p>
      <a:pPr>
        <a:defRPr sz="1800"/>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4048003563087644"/>
          <c:y val="0.14059904124059891"/>
          <c:w val="0.72537467010898171"/>
          <c:h val="0.72592924528473723"/>
        </c:manualLayout>
      </c:layout>
      <c:barChart>
        <c:barDir val="bar"/>
        <c:grouping val="clustered"/>
        <c:varyColors val="0"/>
        <c:ser>
          <c:idx val="0"/>
          <c:order val="0"/>
          <c:tx>
            <c:strRef>
              <c:f>Sheet1!$B$1</c:f>
              <c:strCache>
                <c:ptCount val="1"/>
                <c:pt idx="0">
                  <c:v>cost</c:v>
                </c:pt>
              </c:strCache>
            </c:strRef>
          </c:tx>
          <c:invertIfNegative val="0"/>
          <c:dPt>
            <c:idx val="0"/>
            <c:invertIfNegative val="0"/>
            <c:bubble3D val="0"/>
            <c:spPr>
              <a:solidFill>
                <a:srgbClr val="555555"/>
              </a:solidFill>
            </c:spPr>
          </c:dPt>
          <c:dPt>
            <c:idx val="1"/>
            <c:invertIfNegative val="0"/>
            <c:bubble3D val="0"/>
            <c:spPr>
              <a:solidFill>
                <a:srgbClr val="125687"/>
              </a:solidFill>
            </c:spPr>
          </c:dPt>
          <c:dLbls>
            <c:dLbl>
              <c:idx val="0"/>
              <c:layout>
                <c:manualLayout>
                  <c:x val="-0.30733668552870691"/>
                  <c:y val="0"/>
                </c:manualLayout>
              </c:layout>
              <c:numFmt formatCode="&quot;$&quot;#,##0" sourceLinked="0"/>
              <c:spPr/>
              <c:txPr>
                <a:bodyPr/>
                <a:lstStyle/>
                <a:p>
                  <a:pPr>
                    <a:defRPr sz="1600">
                      <a:solidFill>
                        <a:schemeClr val="bg1"/>
                      </a:solidFill>
                    </a:defRPr>
                  </a:pPr>
                  <a:endParaRPr lang="en-US"/>
                </a:p>
              </c:txPr>
              <c:showLegendKey val="0"/>
              <c:showVal val="1"/>
              <c:showCatName val="0"/>
              <c:showSerName val="0"/>
              <c:showPercent val="0"/>
              <c:showBubbleSize val="0"/>
              <c:extLst>
                <c:ext xmlns:c15="http://schemas.microsoft.com/office/drawing/2012/chart" uri="{CE6537A1-D6FC-4f65-9D91-7224C49458BB}"/>
              </c:extLst>
            </c:dLbl>
            <c:dLbl>
              <c:idx val="1"/>
              <c:layout>
                <c:manualLayout>
                  <c:x val="-0.22156830817185794"/>
                  <c:y val="1.0539475939081831E-2"/>
                </c:manualLayout>
              </c:layout>
              <c:tx>
                <c:rich>
                  <a:bodyPr/>
                  <a:lstStyle/>
                  <a:p>
                    <a:pPr>
                      <a:defRPr sz="1600">
                        <a:solidFill>
                          <a:schemeClr val="bg1"/>
                        </a:solidFill>
                      </a:defRPr>
                    </a:pPr>
                    <a:r>
                      <a:rPr lang="en-US" sz="1600" dirty="0" smtClean="0">
                        <a:solidFill>
                          <a:schemeClr val="bg1"/>
                        </a:solidFill>
                      </a:rPr>
                      <a:t>$127,605</a:t>
                    </a:r>
                    <a:endParaRPr lang="en-US" sz="1600" dirty="0">
                      <a:solidFill>
                        <a:schemeClr val="bg1"/>
                      </a:solidFill>
                    </a:endParaRPr>
                  </a:p>
                </c:rich>
              </c:tx>
              <c:numFmt formatCode="&quot;$&quot;#,##0" sourceLinked="0"/>
              <c:spPr/>
              <c:showLegendKey val="0"/>
              <c:showVal val="1"/>
              <c:showCatName val="0"/>
              <c:showSerName val="0"/>
              <c:showPercent val="0"/>
              <c:showBubbleSize val="0"/>
              <c:extLst>
                <c:ext xmlns:c15="http://schemas.microsoft.com/office/drawing/2012/chart" uri="{CE6537A1-D6FC-4f65-9D91-7224C49458BB}"/>
              </c:extLst>
            </c:dLbl>
            <c:numFmt formatCode="&quot;$&quot;#,##0" sourceLinked="0"/>
            <c:spPr>
              <a:noFill/>
              <a:ln>
                <a:noFill/>
              </a:ln>
              <a:effectLst/>
            </c:spPr>
            <c:txPr>
              <a:bodyPr/>
              <a:lstStyle/>
              <a:p>
                <a:pPr>
                  <a:defRPr sz="1600"/>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Sheet1!$A$2:$A$3</c:f>
              <c:strCache>
                <c:ptCount val="2"/>
                <c:pt idx="0">
                  <c:v>Traditional Development Costs</c:v>
                </c:pt>
                <c:pt idx="1">
                  <c:v>Model-Based Design
Development Costs</c:v>
                </c:pt>
              </c:strCache>
            </c:strRef>
          </c:cat>
          <c:val>
            <c:numRef>
              <c:f>Sheet1!$B$2:$B$3</c:f>
              <c:numCache>
                <c:formatCode>General</c:formatCode>
                <c:ptCount val="2"/>
                <c:pt idx="0">
                  <c:v>380805</c:v>
                </c:pt>
                <c:pt idx="1">
                  <c:v>127605</c:v>
                </c:pt>
              </c:numCache>
            </c:numRef>
          </c:val>
        </c:ser>
        <c:dLbls>
          <c:showLegendKey val="0"/>
          <c:showVal val="0"/>
          <c:showCatName val="0"/>
          <c:showSerName val="0"/>
          <c:showPercent val="0"/>
          <c:showBubbleSize val="0"/>
        </c:dLbls>
        <c:gapWidth val="63"/>
        <c:overlap val="-49"/>
        <c:axId val="307948248"/>
        <c:axId val="307949424"/>
      </c:barChart>
      <c:catAx>
        <c:axId val="307948248"/>
        <c:scaling>
          <c:orientation val="minMax"/>
        </c:scaling>
        <c:delete val="0"/>
        <c:axPos val="l"/>
        <c:numFmt formatCode="General" sourceLinked="1"/>
        <c:majorTickMark val="out"/>
        <c:minorTickMark val="none"/>
        <c:tickLblPos val="nextTo"/>
        <c:txPr>
          <a:bodyPr/>
          <a:lstStyle/>
          <a:p>
            <a:pPr>
              <a:defRPr sz="1200" b="0">
                <a:latin typeface="Arial" pitchFamily="34" charset="0"/>
                <a:cs typeface="Arial" pitchFamily="34" charset="0"/>
              </a:defRPr>
            </a:pPr>
            <a:endParaRPr lang="en-US"/>
          </a:p>
        </c:txPr>
        <c:crossAx val="307949424"/>
        <c:crosses val="autoZero"/>
        <c:auto val="1"/>
        <c:lblAlgn val="ctr"/>
        <c:lblOffset val="100"/>
        <c:noMultiLvlLbl val="0"/>
      </c:catAx>
      <c:valAx>
        <c:axId val="307949424"/>
        <c:scaling>
          <c:orientation val="minMax"/>
          <c:max val="400000"/>
        </c:scaling>
        <c:delete val="0"/>
        <c:axPos val="b"/>
        <c:numFmt formatCode="General" sourceLinked="1"/>
        <c:majorTickMark val="none"/>
        <c:minorTickMark val="none"/>
        <c:tickLblPos val="none"/>
        <c:crossAx val="307948248"/>
        <c:crosses val="autoZero"/>
        <c:crossBetween val="between"/>
        <c:majorUnit val="100000"/>
      </c:valAx>
      <c:spPr>
        <a:noFill/>
        <a:ln w="25400">
          <a:noFill/>
        </a:ln>
      </c:spPr>
    </c:plotArea>
    <c:plotVisOnly val="1"/>
    <c:dispBlanksAs val="gap"/>
    <c:showDLblsOverMax val="0"/>
  </c:chart>
  <c:spPr>
    <a:solidFill>
      <a:srgbClr val="E0DCDA"/>
    </a:solidFill>
  </c:spPr>
  <c:txPr>
    <a:bodyPr/>
    <a:lstStyle/>
    <a:p>
      <a:pPr>
        <a:defRPr sz="1800"/>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rgbClr val="D27800"/>
            </a:solidFill>
            <a:ln>
              <a:noFill/>
            </a:ln>
          </c:spPr>
          <c:invertIfNegative val="0"/>
          <c:cat>
            <c:strRef>
              <c:f>Sheet1!$A$2:$A$5</c:f>
              <c:strCache>
                <c:ptCount val="4"/>
                <c:pt idx="0">
                  <c:v>Requirements</c:v>
                </c:pt>
                <c:pt idx="1">
                  <c:v>Design</c:v>
                </c:pt>
                <c:pt idx="2">
                  <c:v>Coding</c:v>
                </c:pt>
                <c:pt idx="3">
                  <c:v>Testing</c:v>
                </c:pt>
              </c:strCache>
            </c:strRef>
          </c:cat>
          <c:val>
            <c:numRef>
              <c:f>Sheet1!$B$2:$B$5</c:f>
              <c:numCache>
                <c:formatCode>#,##0</c:formatCode>
                <c:ptCount val="4"/>
                <c:pt idx="0" formatCode="&quot;$&quot;#,##0_);[Red]\(&quot;$&quot;#,##0\)">
                  <c:v>90000</c:v>
                </c:pt>
                <c:pt idx="1">
                  <c:v>12000</c:v>
                </c:pt>
                <c:pt idx="2" formatCode="&quot;$&quot;#,##0_);[Red]\(&quot;$&quot;#,##0\)">
                  <c:v>0</c:v>
                </c:pt>
                <c:pt idx="3" formatCode="&quot;$&quot;#,##0_);[Red]\(&quot;$&quot;#,##0\)">
                  <c:v>151200</c:v>
                </c:pt>
              </c:numCache>
            </c:numRef>
          </c:val>
        </c:ser>
        <c:dLbls>
          <c:showLegendKey val="0"/>
          <c:showVal val="0"/>
          <c:showCatName val="0"/>
          <c:showSerName val="0"/>
          <c:showPercent val="0"/>
          <c:showBubbleSize val="0"/>
        </c:dLbls>
        <c:gapWidth val="23"/>
        <c:axId val="307949032"/>
        <c:axId val="307950208"/>
      </c:barChart>
      <c:catAx>
        <c:axId val="307949032"/>
        <c:scaling>
          <c:orientation val="minMax"/>
        </c:scaling>
        <c:delete val="0"/>
        <c:axPos val="b"/>
        <c:numFmt formatCode="General" sourceLinked="0"/>
        <c:majorTickMark val="none"/>
        <c:minorTickMark val="none"/>
        <c:tickLblPos val="nextTo"/>
        <c:txPr>
          <a:bodyPr/>
          <a:lstStyle/>
          <a:p>
            <a:pPr>
              <a:defRPr sz="1400">
                <a:latin typeface="Arial" pitchFamily="34" charset="0"/>
                <a:cs typeface="Arial" pitchFamily="34" charset="0"/>
              </a:defRPr>
            </a:pPr>
            <a:endParaRPr lang="en-US"/>
          </a:p>
        </c:txPr>
        <c:crossAx val="307950208"/>
        <c:crosses val="autoZero"/>
        <c:auto val="1"/>
        <c:lblAlgn val="ctr"/>
        <c:lblOffset val="100"/>
        <c:noMultiLvlLbl val="0"/>
      </c:catAx>
      <c:valAx>
        <c:axId val="307950208"/>
        <c:scaling>
          <c:orientation val="minMax"/>
          <c:max val="200000"/>
          <c:min val="0"/>
        </c:scaling>
        <c:delete val="0"/>
        <c:axPos val="l"/>
        <c:majorGridlines>
          <c:spPr>
            <a:ln>
              <a:solidFill>
                <a:srgbClr val="555555"/>
              </a:solidFill>
            </a:ln>
          </c:spPr>
        </c:majorGridlines>
        <c:numFmt formatCode="&quot;$&quot;#,##0_);[Red]\(&quot;$&quot;#,##0\)" sourceLinked="0"/>
        <c:majorTickMark val="out"/>
        <c:minorTickMark val="none"/>
        <c:tickLblPos val="nextTo"/>
        <c:txPr>
          <a:bodyPr/>
          <a:lstStyle/>
          <a:p>
            <a:pPr>
              <a:defRPr sz="1200" b="1">
                <a:latin typeface="Arial" pitchFamily="34" charset="0"/>
                <a:cs typeface="Arial" pitchFamily="34" charset="0"/>
              </a:defRPr>
            </a:pPr>
            <a:endParaRPr lang="en-US"/>
          </a:p>
        </c:txPr>
        <c:crossAx val="307949032"/>
        <c:crosses val="autoZero"/>
        <c:crossBetween val="between"/>
        <c:majorUnit val="50000"/>
        <c:dispUnits>
          <c:builtInUnit val="thousands"/>
          <c:dispUnitsLbl/>
        </c:dispUnits>
      </c:valAx>
    </c:plotArea>
    <c:plotVisOnly val="1"/>
    <c:dispBlanksAs val="gap"/>
    <c:showDLblsOverMax val="0"/>
  </c:chart>
  <c:spPr>
    <a:solidFill>
      <a:srgbClr val="E0DCDA"/>
    </a:solidFill>
  </c:spPr>
  <c:txPr>
    <a:bodyPr/>
    <a:lstStyle/>
    <a:p>
      <a:pPr>
        <a:defRPr sz="1800"/>
      </a:pPr>
      <a:endParaRPr lang="en-US"/>
    </a:p>
  </c:txPr>
  <c:externalData r:id="rId1">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5F993C83-2184-4286-ABE1-941A40B40C8F}" type="datetimeFigureOut">
              <a:rPr lang="en-US" smtClean="0"/>
              <a:pPr/>
              <a:t>6/14/2015</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F7603001-E0F2-47E5-A338-816CC267AF60}" type="slidenum">
              <a:rPr lang="en-US" smtClean="0"/>
              <a:pPr/>
              <a:t>‹#›</a:t>
            </a:fld>
            <a:endParaRPr lang="en-US"/>
          </a:p>
        </p:txBody>
      </p:sp>
    </p:spTree>
    <p:extLst>
      <p:ext uri="{BB962C8B-B14F-4D97-AF65-F5344CB8AC3E}">
        <p14:creationId xmlns:p14="http://schemas.microsoft.com/office/powerpoint/2010/main" val="419737008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053241F-7ED4-45AC-844C-15DB0D5F9CCD}" type="datetimeFigureOut">
              <a:rPr lang="en-US" smtClean="0"/>
              <a:pPr/>
              <a:t>6/14/2015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D73B8C3-A209-4A55-9261-22C2A02B3159}" type="slidenum">
              <a:rPr lang="en-US" smtClean="0"/>
              <a:pPr/>
              <a:t>‹#›</a:t>
            </a:fld>
            <a:endParaRPr lang="en-US"/>
          </a:p>
        </p:txBody>
      </p:sp>
    </p:spTree>
    <p:extLst>
      <p:ext uri="{BB962C8B-B14F-4D97-AF65-F5344CB8AC3E}">
        <p14:creationId xmlns:p14="http://schemas.microsoft.com/office/powerpoint/2010/main" val="37346196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7"/>
          <p:cNvSpPr>
            <a:spLocks noGrp="1" noChangeArrowheads="1"/>
          </p:cNvSpPr>
          <p:nvPr>
            <p:ph type="sldNum" sz="quarter" idx="5"/>
          </p:nvPr>
        </p:nvSpPr>
        <p:spPr>
          <a:noFill/>
        </p:spPr>
        <p:txBody>
          <a:bodyPr/>
          <a:lstStyle/>
          <a:p>
            <a:fld id="{56D899E5-BFF2-48F2-93E6-5841A2343F64}" type="slidenum">
              <a:rPr lang="en-US" smtClean="0">
                <a:solidFill>
                  <a:prstClr val="black"/>
                </a:solidFill>
              </a:rPr>
              <a:pPr/>
              <a:t>3</a:t>
            </a:fld>
            <a:endParaRPr lang="en-US" dirty="0" smtClean="0">
              <a:solidFill>
                <a:prstClr val="black"/>
              </a:solidFill>
            </a:endParaRPr>
          </a:p>
        </p:txBody>
      </p:sp>
      <p:sp>
        <p:nvSpPr>
          <p:cNvPr id="5123" name="Rectangle 2"/>
          <p:cNvSpPr>
            <a:spLocks noGrp="1" noRot="1" noChangeAspect="1" noChangeArrowheads="1" noTextEdit="1"/>
          </p:cNvSpPr>
          <p:nvPr>
            <p:ph type="sldImg"/>
          </p:nvPr>
        </p:nvSpPr>
        <p:spPr>
          <a:xfrm>
            <a:off x="1146175" y="685800"/>
            <a:ext cx="4570413" cy="3427413"/>
          </a:xfrm>
          <a:ln/>
        </p:spPr>
      </p:sp>
      <p:sp>
        <p:nvSpPr>
          <p:cNvPr id="5124" name="Rectangle 3"/>
          <p:cNvSpPr>
            <a:spLocks noGrp="1" noChangeArrowheads="1"/>
          </p:cNvSpPr>
          <p:nvPr>
            <p:ph type="body" idx="1"/>
          </p:nvPr>
        </p:nvSpPr>
        <p:spPr>
          <a:xfrm>
            <a:off x="912813" y="4341813"/>
            <a:ext cx="5032375" cy="4116387"/>
          </a:xfrm>
          <a:noFill/>
          <a:ln/>
        </p:spPr>
        <p:txBody>
          <a:bodyPr>
            <a:normAutofit fontScale="40000" lnSpcReduction="20000"/>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latin typeface="Verdana" pitchFamily="34" charset="0"/>
              </a:rPr>
              <a:t>Industries: </a:t>
            </a:r>
            <a:r>
              <a:rPr lang="en-US" sz="1200" kern="1200" dirty="0" smtClean="0">
                <a:solidFill>
                  <a:schemeClr val="tx1"/>
                </a:solidFill>
                <a:effectLst/>
                <a:latin typeface="+mn-lt"/>
                <a:ea typeface="+mn-ea"/>
                <a:cs typeface="+mn-cs"/>
              </a:rPr>
              <a:t>Energy production, Industrial automation and machinery</a:t>
            </a:r>
          </a:p>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latin typeface="Verdana" pitchFamily="34" charset="0"/>
              </a:rPr>
              <a:t>Application Areas:</a:t>
            </a:r>
            <a:r>
              <a:rPr lang="en-US" b="0" baseline="0" dirty="0" smtClean="0">
                <a:latin typeface="Verdana" pitchFamily="34" charset="0"/>
              </a:rPr>
              <a:t> </a:t>
            </a:r>
            <a:r>
              <a:rPr lang="en-US" sz="1200" kern="1200" dirty="0" smtClean="0">
                <a:solidFill>
                  <a:schemeClr val="tx1"/>
                </a:solidFill>
                <a:effectLst/>
                <a:latin typeface="+mn-lt"/>
                <a:ea typeface="+mn-ea"/>
                <a:cs typeface="+mn-cs"/>
              </a:rPr>
              <a:t>Control systems, Embedded systems</a:t>
            </a:r>
          </a:p>
          <a:p>
            <a:r>
              <a:rPr lang="en-US" b="1" dirty="0" smtClean="0">
                <a:latin typeface="Verdana" pitchFamily="34" charset="0"/>
              </a:rPr>
              <a:t>Capabilities</a:t>
            </a:r>
            <a:r>
              <a:rPr lang="en-US" b="0" dirty="0" smtClean="0">
                <a:latin typeface="Verdana" pitchFamily="34" charset="0"/>
              </a:rPr>
              <a:t>: </a:t>
            </a:r>
            <a:r>
              <a:rPr lang="en-US" sz="1200" kern="1200" dirty="0" smtClean="0">
                <a:solidFill>
                  <a:schemeClr val="tx1"/>
                </a:solidFill>
                <a:effectLst/>
                <a:latin typeface="+mn-lt"/>
                <a:ea typeface="+mn-ea"/>
                <a:cs typeface="+mn-cs"/>
              </a:rPr>
              <a:t>Mathematical modeling, Algorithm development, System design and simulation, Embedded code generation</a:t>
            </a:r>
          </a:p>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latin typeface="Verdana" pitchFamily="34" charset="0"/>
              </a:rPr>
              <a:t>Products Used: </a:t>
            </a:r>
            <a:r>
              <a:rPr lang="en-US" sz="1200" kern="1200" dirty="0" smtClean="0">
                <a:solidFill>
                  <a:schemeClr val="tx1"/>
                </a:solidFill>
                <a:effectLst/>
                <a:latin typeface="+mn-lt"/>
                <a:ea typeface="+mn-ea"/>
                <a:cs typeface="+mn-cs"/>
              </a:rPr>
              <a:t>MATLAB, Simulink, Control System Toolbox, Embedded Coder, </a:t>
            </a:r>
            <a:r>
              <a:rPr lang="en-US" sz="1200" kern="1200" dirty="0" err="1" smtClean="0">
                <a:solidFill>
                  <a:schemeClr val="tx1"/>
                </a:solidFill>
                <a:effectLst/>
                <a:latin typeface="+mn-lt"/>
                <a:ea typeface="+mn-ea"/>
                <a:cs typeface="+mn-cs"/>
              </a:rPr>
              <a:t>SimPowerSystems</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Stateflow</a:t>
            </a: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latin typeface="Verdana" pitchFamily="34" charset="0"/>
              </a:rPr>
              <a:t>Country:</a:t>
            </a:r>
            <a:r>
              <a:rPr lang="en-US" b="0" baseline="0" dirty="0" smtClean="0">
                <a:latin typeface="Verdana" pitchFamily="34" charset="0"/>
              </a:rPr>
              <a:t> USA</a:t>
            </a:r>
            <a:endParaRPr lang="en-US" dirty="0" smtClean="0">
              <a:latin typeface="Verdana" pitchFamily="34" charset="0"/>
            </a:endParaRPr>
          </a:p>
          <a:p>
            <a:endParaRPr lang="en-US" sz="1200" b="1" kern="1200" dirty="0" smtClean="0">
              <a:solidFill>
                <a:schemeClr val="tx1"/>
              </a:solidFill>
              <a:effectLst/>
              <a:latin typeface="+mn-lt"/>
              <a:ea typeface="+mn-ea"/>
              <a:cs typeface="+mn-cs"/>
            </a:endParaRPr>
          </a:p>
          <a:p>
            <a:r>
              <a:rPr lang="en-US" sz="1200" b="1" kern="1200" dirty="0" smtClean="0">
                <a:solidFill>
                  <a:schemeClr val="tx1"/>
                </a:solidFill>
                <a:effectLst/>
                <a:latin typeface="+mn-lt"/>
                <a:ea typeface="+mn-ea"/>
                <a:cs typeface="+mn-cs"/>
              </a:rPr>
              <a:t>Stem Accelerates Development of Power Electronics Control Systems with Model-Based Design</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In many areas, electricity bills for large businesses include charges for the total amount of electricity used, as well as demand charges based on peak usage. High demand for just 15 minutes can account for half the total charges on a monthly electricity bill. Stem’s distributed storage technology reduces peak loads by predicting usage patterns and deploying stored energy when needed. Recharged during off-peak hours, the batteries in Stem’s locker-sized </a:t>
            </a:r>
            <a:r>
              <a:rPr lang="en-US" sz="1200" kern="1200" dirty="0" err="1" smtClean="0">
                <a:solidFill>
                  <a:schemeClr val="tx1"/>
                </a:solidFill>
                <a:effectLst/>
                <a:latin typeface="+mn-lt"/>
                <a:ea typeface="+mn-ea"/>
                <a:cs typeface="+mn-cs"/>
              </a:rPr>
              <a:t>PowerStore</a:t>
            </a:r>
            <a:r>
              <a:rPr lang="en-US" sz="1200" kern="1200" dirty="0" smtClean="0">
                <a:solidFill>
                  <a:schemeClr val="tx1"/>
                </a:solidFill>
                <a:effectLst/>
                <a:latin typeface="+mn-lt"/>
                <a:ea typeface="+mn-ea"/>
                <a:cs typeface="+mn-cs"/>
              </a:rPr>
              <a:t> tower can provide up to 18 kilowatts of power on demand.</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Stem designed and developed the </a:t>
            </a:r>
            <a:r>
              <a:rPr lang="en-US" sz="1200" kern="1200" dirty="0" err="1" smtClean="0">
                <a:solidFill>
                  <a:schemeClr val="tx1"/>
                </a:solidFill>
                <a:effectLst/>
                <a:latin typeface="+mn-lt"/>
                <a:ea typeface="+mn-ea"/>
                <a:cs typeface="+mn-cs"/>
              </a:rPr>
              <a:t>PowerStore</a:t>
            </a:r>
            <a:r>
              <a:rPr lang="en-US" sz="1200" kern="1200" dirty="0" smtClean="0">
                <a:solidFill>
                  <a:schemeClr val="tx1"/>
                </a:solidFill>
                <a:effectLst/>
                <a:latin typeface="+mn-lt"/>
                <a:ea typeface="+mn-ea"/>
                <a:cs typeface="+mn-cs"/>
              </a:rPr>
              <a:t> energy system in just 13 months using Model-Based Design with MATLAB® and Simulink®.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“We thought we were taking a development timeline risk, but hindsight has shown that Model-Based Design actually reduced risk because we could develop and debug the control system before hardware was available,” says David </a:t>
            </a:r>
            <a:r>
              <a:rPr lang="en-US" sz="1200" kern="1200" dirty="0" err="1" smtClean="0">
                <a:solidFill>
                  <a:schemeClr val="tx1"/>
                </a:solidFill>
                <a:effectLst/>
                <a:latin typeface="+mn-lt"/>
                <a:ea typeface="+mn-ea"/>
                <a:cs typeface="+mn-cs"/>
              </a:rPr>
              <a:t>Erhart</a:t>
            </a:r>
            <a:r>
              <a:rPr lang="en-US" sz="1200" kern="1200" dirty="0" smtClean="0">
                <a:solidFill>
                  <a:schemeClr val="tx1"/>
                </a:solidFill>
                <a:effectLst/>
                <a:latin typeface="+mn-lt"/>
                <a:ea typeface="+mn-ea"/>
                <a:cs typeface="+mn-cs"/>
              </a:rPr>
              <a:t>, VP of Engineering at Stem. “In fact, our simulations with Simulink and </a:t>
            </a:r>
            <a:r>
              <a:rPr lang="en-US" sz="1200" kern="1200" dirty="0" err="1" smtClean="0">
                <a:solidFill>
                  <a:schemeClr val="tx1"/>
                </a:solidFill>
                <a:effectLst/>
                <a:latin typeface="+mn-lt"/>
                <a:ea typeface="+mn-ea"/>
                <a:cs typeface="+mn-cs"/>
              </a:rPr>
              <a:t>SimPowerSystems</a:t>
            </a:r>
            <a:r>
              <a:rPr lang="en-US" sz="1200" kern="1200" dirty="0" smtClean="0">
                <a:solidFill>
                  <a:schemeClr val="tx1"/>
                </a:solidFill>
                <a:effectLst/>
                <a:latin typeface="+mn-lt"/>
                <a:ea typeface="+mn-ea"/>
                <a:cs typeface="+mn-cs"/>
              </a:rPr>
              <a:t> enabled us to make hardware design decisions. As a result, we shortened the product development cycle, completing it with just one board </a:t>
            </a:r>
            <a:r>
              <a:rPr lang="en-US" sz="1200" kern="1200" dirty="0" err="1" smtClean="0">
                <a:solidFill>
                  <a:schemeClr val="tx1"/>
                </a:solidFill>
                <a:effectLst/>
                <a:latin typeface="+mn-lt"/>
                <a:ea typeface="+mn-ea"/>
                <a:cs typeface="+mn-cs"/>
              </a:rPr>
              <a:t>respin</a:t>
            </a:r>
            <a:r>
              <a:rPr lang="en-US" sz="1200" kern="1200" dirty="0" smtClean="0">
                <a:solidFill>
                  <a:schemeClr val="tx1"/>
                </a:solidFill>
                <a:effectLst/>
                <a:latin typeface="+mn-lt"/>
                <a:ea typeface="+mn-ea"/>
                <a:cs typeface="+mn-cs"/>
              </a:rPr>
              <a:t>.” </a:t>
            </a:r>
            <a:r>
              <a:rPr lang="en-US" sz="1200" b="0" i="0" u="none" strike="noStrike" kern="1200" baseline="0" dirty="0" smtClean="0">
                <a:solidFill>
                  <a:schemeClr val="tx1"/>
                </a:solidFill>
                <a:latin typeface="+mn-lt"/>
                <a:ea typeface="+mn-ea"/>
                <a:cs typeface="+mn-cs"/>
              </a:rPr>
              <a:t> </a:t>
            </a:r>
            <a:r>
              <a:rPr lang="en-US" sz="1200" kern="1200" dirty="0" smtClean="0">
                <a:solidFill>
                  <a:schemeClr val="tx1"/>
                </a:solidFill>
                <a:effectLst/>
                <a:latin typeface="+mn-lt"/>
                <a:ea typeface="+mn-ea"/>
                <a:cs typeface="+mn-cs"/>
              </a:rPr>
              <a: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800" dirty="0" smtClean="0"/>
          </a:p>
          <a:p>
            <a:r>
              <a:rPr lang="en-US" sz="800" b="1" dirty="0" smtClean="0"/>
              <a:t>Challenge</a:t>
            </a:r>
            <a:endParaRPr lang="en-US" sz="1200" b="0" i="0" u="none" strike="noStrike" kern="1200" baseline="0" dirty="0" smtClean="0">
              <a:solidFill>
                <a:schemeClr val="tx1"/>
              </a:solidFill>
              <a:latin typeface="+mn-lt"/>
              <a:ea typeface="+mn-ea"/>
              <a:cs typeface="+mn-cs"/>
            </a:endParaRPr>
          </a:p>
          <a:p>
            <a:r>
              <a:rPr lang="en-US" sz="1200" kern="1200" dirty="0" smtClean="0">
                <a:solidFill>
                  <a:schemeClr val="tx1"/>
                </a:solidFill>
                <a:effectLst/>
                <a:latin typeface="+mn-lt"/>
                <a:ea typeface="+mn-ea"/>
                <a:cs typeface="+mn-cs"/>
              </a:rPr>
              <a:t>As a startup company with a small team of engineers, Stem needed to minimize time-to-market while keeping down costs for its first product. One way to achieve both objectives was to reduce board spins, which typically cost $15,000 or more each and consume weeks of the engineering schedule. To this end, Stem wanted to design and verify the control algorithms via simulation using a highly accurate plant model. The algorithms would need to control insulated gate bipolar transistors (IGBTs) that switch 24,000 times per second as they interact with the electric grid and the </a:t>
            </a:r>
            <a:r>
              <a:rPr lang="en-US" sz="1200" kern="1200" dirty="0" err="1" smtClean="0">
                <a:solidFill>
                  <a:schemeClr val="tx1"/>
                </a:solidFill>
                <a:effectLst/>
                <a:latin typeface="+mn-lt"/>
                <a:ea typeface="+mn-ea"/>
                <a:cs typeface="+mn-cs"/>
              </a:rPr>
              <a:t>PowerStore</a:t>
            </a:r>
            <a:r>
              <a:rPr lang="en-US" sz="1200" kern="1200" dirty="0" smtClean="0">
                <a:solidFill>
                  <a:schemeClr val="tx1"/>
                </a:solidFill>
                <a:effectLst/>
                <a:latin typeface="+mn-lt"/>
                <a:ea typeface="+mn-ea"/>
                <a:cs typeface="+mn-cs"/>
              </a:rPr>
              <a:t> batteries.</a:t>
            </a:r>
          </a:p>
          <a:p>
            <a:endParaRPr lang="en-US" sz="1200" kern="1200" dirty="0" smtClean="0">
              <a:solidFill>
                <a:schemeClr val="tx1"/>
              </a:solidFill>
              <a:effectLst/>
              <a:latin typeface="+mn-lt"/>
              <a:ea typeface="+mn-ea"/>
              <a:cs typeface="+mn-cs"/>
            </a:endParaRPr>
          </a:p>
          <a:p>
            <a:r>
              <a:rPr lang="en-US" sz="1200" kern="1200" dirty="0" err="1" smtClean="0">
                <a:solidFill>
                  <a:schemeClr val="tx1"/>
                </a:solidFill>
                <a:effectLst/>
                <a:latin typeface="+mn-lt"/>
                <a:ea typeface="+mn-ea"/>
                <a:cs typeface="+mn-cs"/>
              </a:rPr>
              <a:t>PowerStore</a:t>
            </a:r>
            <a:r>
              <a:rPr lang="en-US" sz="1200" kern="1200" dirty="0" smtClean="0">
                <a:solidFill>
                  <a:schemeClr val="tx1"/>
                </a:solidFill>
                <a:effectLst/>
                <a:latin typeface="+mn-lt"/>
                <a:ea typeface="+mn-ea"/>
                <a:cs typeface="+mn-cs"/>
              </a:rPr>
              <a:t> had to be certified to the IEEE 1547 standard for interconnecting distributed resources with electric power systems and the UL 1741 standard for inverters, converters, controllers, and interconnection system equipment used with distributed energy resources. These standards include strict anti-islanding rules, which require all power-producing inverters connected to the grid to shut off within seconds after a power failure. Stem sought an approach that would enable them to streamline the certification process. </a:t>
            </a:r>
            <a:r>
              <a:rPr lang="en-US" sz="1200" b="0" i="0" u="none" strike="noStrike" kern="1200" baseline="0" dirty="0" smtClean="0">
                <a:solidFill>
                  <a:schemeClr val="tx1"/>
                </a:solidFill>
                <a:latin typeface="+mn-lt"/>
                <a:ea typeface="+mn-ea"/>
                <a:cs typeface="+mn-cs"/>
              </a:rPr>
              <a:t> </a:t>
            </a:r>
            <a:endParaRPr lang="en-US" sz="1200" kern="1200" dirty="0" smtClean="0">
              <a:solidFill>
                <a:schemeClr val="tx1"/>
              </a:solidFill>
              <a:effectLst/>
              <a:latin typeface="+mn-lt"/>
              <a:ea typeface="+mn-ea"/>
              <a:cs typeface="+mn-cs"/>
            </a:endParaRPr>
          </a:p>
          <a:p>
            <a:endParaRPr lang="en-US" sz="800" dirty="0" smtClean="0"/>
          </a:p>
          <a:p>
            <a:r>
              <a:rPr lang="en-US" sz="800" i="1" dirty="0" smtClean="0"/>
              <a:t>	“</a:t>
            </a:r>
            <a:r>
              <a:rPr lang="en-US" sz="1200" i="1" kern="1200" dirty="0" smtClean="0">
                <a:solidFill>
                  <a:schemeClr val="tx1"/>
                </a:solidFill>
                <a:effectLst/>
                <a:latin typeface="+mn-lt"/>
                <a:ea typeface="+mn-ea"/>
                <a:cs typeface="+mn-cs"/>
              </a:rPr>
              <a:t>With Model-Based Design we saw exactly how our controller would work with the hardware even while the hardware was being developed. After we had the hardware, refinements were </a:t>
            </a:r>
            <a:r>
              <a:rPr lang="en-US" sz="1200" i="1" kern="1200" smtClean="0">
                <a:solidFill>
                  <a:schemeClr val="tx1"/>
                </a:solidFill>
                <a:effectLst/>
                <a:latin typeface="+mn-lt"/>
                <a:ea typeface="+mn-ea"/>
                <a:cs typeface="+mn-cs"/>
              </a:rPr>
              <a:t>easy because </a:t>
            </a:r>
            <a:r>
              <a:rPr lang="en-US" sz="1200" i="1" kern="1200" dirty="0" smtClean="0">
                <a:solidFill>
                  <a:schemeClr val="tx1"/>
                </a:solidFill>
                <a:effectLst/>
                <a:latin typeface="+mn-lt"/>
                <a:ea typeface="+mn-ea"/>
                <a:cs typeface="+mn-cs"/>
              </a:rPr>
              <a:t>the simulations matched what </a:t>
            </a:r>
            <a:r>
              <a:rPr lang="en-US" sz="1200" i="1" kern="1200" smtClean="0">
                <a:solidFill>
                  <a:schemeClr val="tx1"/>
                </a:solidFill>
                <a:effectLst/>
                <a:latin typeface="+mn-lt"/>
                <a:ea typeface="+mn-ea"/>
                <a:cs typeface="+mn-cs"/>
              </a:rPr>
              <a:t>we 	saw </a:t>
            </a:r>
            <a:r>
              <a:rPr lang="en-US" sz="1200" i="1" kern="1200" dirty="0" smtClean="0">
                <a:solidFill>
                  <a:schemeClr val="tx1"/>
                </a:solidFill>
                <a:effectLst/>
                <a:latin typeface="+mn-lt"/>
                <a:ea typeface="+mn-ea"/>
                <a:cs typeface="+mn-cs"/>
              </a:rPr>
              <a:t>on the scope, and that gave us tremendous </a:t>
            </a:r>
            <a:r>
              <a:rPr lang="en-US" sz="1200" i="1" kern="1200" smtClean="0">
                <a:solidFill>
                  <a:schemeClr val="tx1"/>
                </a:solidFill>
                <a:effectLst/>
                <a:latin typeface="+mn-lt"/>
                <a:ea typeface="+mn-ea"/>
                <a:cs typeface="+mn-cs"/>
              </a:rPr>
              <a:t>confidence in </a:t>
            </a:r>
            <a:r>
              <a:rPr lang="en-US" sz="1200" i="1" kern="1200" dirty="0" smtClean="0">
                <a:solidFill>
                  <a:schemeClr val="tx1"/>
                </a:solidFill>
                <a:effectLst/>
                <a:latin typeface="+mn-lt"/>
                <a:ea typeface="+mn-ea"/>
                <a:cs typeface="+mn-cs"/>
              </a:rPr>
              <a:t>the design</a:t>
            </a:r>
            <a:r>
              <a:rPr lang="en-US" sz="1200" b="0" i="1" u="none" strike="noStrike" kern="1200" baseline="0" dirty="0" smtClean="0">
                <a:solidFill>
                  <a:schemeClr val="tx1"/>
                </a:solidFill>
                <a:latin typeface="+mn-lt"/>
                <a:ea typeface="+mn-ea"/>
                <a:cs typeface="+mn-cs"/>
              </a:rPr>
              <a:t>.</a:t>
            </a:r>
            <a:r>
              <a:rPr lang="en-US" sz="1400" b="0" i="1" u="none" strike="noStrike" kern="1200" baseline="0" dirty="0" smtClean="0">
                <a:solidFill>
                  <a:schemeClr val="tx1"/>
                </a:solidFill>
                <a:latin typeface="+mn-lt"/>
                <a:ea typeface="+mn-ea"/>
                <a:cs typeface="+mn-cs"/>
              </a:rPr>
              <a:t>”</a:t>
            </a:r>
            <a:endParaRPr lang="en-US" i="1" dirty="0" smtClean="0"/>
          </a:p>
          <a:p>
            <a:r>
              <a:rPr lang="en-US" sz="800" i="1" dirty="0" smtClean="0"/>
              <a:t>	- </a:t>
            </a:r>
            <a:r>
              <a:rPr lang="en-US" sz="1200" b="0" i="1" u="none" strike="noStrike" kern="1200" baseline="0" dirty="0" smtClean="0">
                <a:solidFill>
                  <a:schemeClr val="tx1"/>
                </a:solidFill>
                <a:latin typeface="+mn-lt"/>
                <a:ea typeface="+mn-ea"/>
                <a:cs typeface="+mn-cs"/>
              </a:rPr>
              <a:t>David </a:t>
            </a:r>
            <a:r>
              <a:rPr lang="en-US" sz="1200" b="0" i="1" u="none" strike="noStrike" kern="1200" baseline="0" dirty="0" err="1" smtClean="0">
                <a:solidFill>
                  <a:schemeClr val="tx1"/>
                </a:solidFill>
                <a:latin typeface="+mn-lt"/>
                <a:ea typeface="+mn-ea"/>
                <a:cs typeface="+mn-cs"/>
              </a:rPr>
              <a:t>Erhart</a:t>
            </a:r>
            <a:r>
              <a:rPr lang="en-US" sz="1200" b="0" i="1" u="none" strike="noStrike" kern="1200" baseline="0" dirty="0" smtClean="0">
                <a:solidFill>
                  <a:schemeClr val="tx1"/>
                </a:solidFill>
                <a:latin typeface="+mn-lt"/>
                <a:ea typeface="+mn-ea"/>
                <a:cs typeface="+mn-cs"/>
              </a:rPr>
              <a:t>, Stem</a:t>
            </a:r>
            <a:endParaRPr lang="en-US" sz="1100" i="1" dirty="0" smtClean="0"/>
          </a:p>
          <a:p>
            <a:endParaRPr lang="en-US" sz="800" dirty="0" smtClean="0"/>
          </a:p>
          <a:p>
            <a:r>
              <a:rPr lang="en-US" sz="800" b="1" dirty="0" smtClean="0"/>
              <a:t>Solution</a:t>
            </a:r>
            <a:endParaRPr lang="en-US" sz="1200" b="0" i="0" u="none" strike="noStrike" kern="1200" baseline="0" dirty="0" smtClean="0">
              <a:solidFill>
                <a:schemeClr val="tx1"/>
              </a:solidFill>
              <a:latin typeface="+mn-lt"/>
              <a:ea typeface="+mn-ea"/>
              <a:cs typeface="+mn-cs"/>
            </a:endParaRPr>
          </a:p>
          <a:p>
            <a:r>
              <a:rPr lang="en-US" sz="1200" kern="1200" dirty="0" smtClean="0">
                <a:solidFill>
                  <a:schemeClr val="tx1"/>
                </a:solidFill>
                <a:effectLst/>
                <a:latin typeface="+mn-lt"/>
                <a:ea typeface="+mn-ea"/>
                <a:cs typeface="+mn-cs"/>
              </a:rPr>
              <a:t>Stem engineers used Model-Based Design to accelerate the development of their flagship </a:t>
            </a:r>
            <a:r>
              <a:rPr lang="en-US" sz="1200" kern="1200" dirty="0" err="1" smtClean="0">
                <a:solidFill>
                  <a:schemeClr val="tx1"/>
                </a:solidFill>
                <a:effectLst/>
                <a:latin typeface="+mn-lt"/>
                <a:ea typeface="+mn-ea"/>
                <a:cs typeface="+mn-cs"/>
              </a:rPr>
              <a:t>PowerStore</a:t>
            </a:r>
            <a:r>
              <a:rPr lang="en-US" sz="1200" kern="1200" dirty="0" smtClean="0">
                <a:solidFill>
                  <a:schemeClr val="tx1"/>
                </a:solidFill>
                <a:effectLst/>
                <a:latin typeface="+mn-lt"/>
                <a:ea typeface="+mn-ea"/>
                <a:cs typeface="+mn-cs"/>
              </a:rPr>
              <a:t> product.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Working in Simulink and </a:t>
            </a:r>
            <a:r>
              <a:rPr lang="en-US" sz="1200" kern="1200" dirty="0" err="1" smtClean="0">
                <a:solidFill>
                  <a:schemeClr val="tx1"/>
                </a:solidFill>
                <a:effectLst/>
                <a:latin typeface="+mn-lt"/>
                <a:ea typeface="+mn-ea"/>
                <a:cs typeface="+mn-cs"/>
              </a:rPr>
              <a:t>SimPowerSystems</a:t>
            </a:r>
            <a:r>
              <a:rPr lang="en-US" sz="1200" kern="1200" dirty="0" smtClean="0">
                <a:solidFill>
                  <a:schemeClr val="tx1"/>
                </a:solidFill>
                <a:effectLst/>
                <a:latin typeface="+mn-lt"/>
                <a:ea typeface="+mn-ea"/>
                <a:cs typeface="+mn-cs"/>
              </a:rPr>
              <a:t>™, Brad </a:t>
            </a:r>
            <a:r>
              <a:rPr lang="en-US" sz="1200" kern="1200" dirty="0" err="1" smtClean="0">
                <a:solidFill>
                  <a:schemeClr val="tx1"/>
                </a:solidFill>
                <a:effectLst/>
                <a:latin typeface="+mn-lt"/>
                <a:ea typeface="+mn-ea"/>
                <a:cs typeface="+mn-cs"/>
              </a:rPr>
              <a:t>Landseadel</a:t>
            </a:r>
            <a:r>
              <a:rPr lang="en-US" sz="1200" kern="1200" dirty="0" smtClean="0">
                <a:solidFill>
                  <a:schemeClr val="tx1"/>
                </a:solidFill>
                <a:effectLst/>
                <a:latin typeface="+mn-lt"/>
                <a:ea typeface="+mn-ea"/>
                <a:cs typeface="+mn-cs"/>
              </a:rPr>
              <a:t>, chief power electronics engineer, and his team developed a plant model that included relays, IGBTs, inductors, DC-link capacitors, and pulse width modulators (PWMs) as well as a </a:t>
            </a:r>
            <a:r>
              <a:rPr lang="en-US" sz="1200" kern="1200" dirty="0" err="1" smtClean="0">
                <a:solidFill>
                  <a:schemeClr val="tx1"/>
                </a:solidFill>
                <a:effectLst/>
                <a:latin typeface="+mn-lt"/>
                <a:ea typeface="+mn-ea"/>
                <a:cs typeface="+mn-cs"/>
              </a:rPr>
              <a:t>submodel</a:t>
            </a:r>
            <a:r>
              <a:rPr lang="en-US" sz="1200" kern="1200" dirty="0" smtClean="0">
                <a:solidFill>
                  <a:schemeClr val="tx1"/>
                </a:solidFill>
                <a:effectLst/>
                <a:latin typeface="+mn-lt"/>
                <a:ea typeface="+mn-ea"/>
                <a:cs typeface="+mn-cs"/>
              </a:rPr>
              <a:t> of the electric grid.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They used Simulink and Control System Toolbox™ to model </a:t>
            </a:r>
            <a:r>
              <a:rPr lang="en-US" sz="1200" kern="1200" dirty="0" err="1" smtClean="0">
                <a:solidFill>
                  <a:schemeClr val="tx1"/>
                </a:solidFill>
                <a:effectLst/>
                <a:latin typeface="+mn-lt"/>
                <a:ea typeface="+mn-ea"/>
                <a:cs typeface="+mn-cs"/>
              </a:rPr>
              <a:t>PowerStore’s</a:t>
            </a:r>
            <a:r>
              <a:rPr lang="en-US" sz="1200" kern="1200" dirty="0" smtClean="0">
                <a:solidFill>
                  <a:schemeClr val="tx1"/>
                </a:solidFill>
                <a:effectLst/>
                <a:latin typeface="+mn-lt"/>
                <a:ea typeface="+mn-ea"/>
                <a:cs typeface="+mn-cs"/>
              </a:rPr>
              <a:t> advanced electronic control system, including the anti-islanding control logic. In </a:t>
            </a:r>
            <a:r>
              <a:rPr lang="en-US" sz="1200" kern="1200" dirty="0" err="1" smtClean="0">
                <a:solidFill>
                  <a:schemeClr val="tx1"/>
                </a:solidFill>
                <a:effectLst/>
                <a:latin typeface="+mn-lt"/>
                <a:ea typeface="+mn-ea"/>
                <a:cs typeface="+mn-cs"/>
              </a:rPr>
              <a:t>Stateflow</a:t>
            </a:r>
            <a:r>
              <a:rPr lang="en-US" sz="1200" kern="1200" dirty="0" smtClean="0">
                <a:solidFill>
                  <a:schemeClr val="tx1"/>
                </a:solidFill>
                <a:effectLst/>
                <a:latin typeface="+mn-lt"/>
                <a:ea typeface="+mn-ea"/>
                <a:cs typeface="+mn-cs"/>
              </a:rPr>
              <a:t>®, they modeled a state machine that manages faults, processes commands from a power monitor, and initiates sequences to charge or discharge batteries.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To debug and verify the control algorithm and its nine proportional-integral (PI) control loops, the team simulated the controller and the plant in Simulink. During these simulations, the team gained insights that influenced the hardware design. For example, they determined optimal inductance values and identified the need for additional relays.</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engineers generated C code from their controller model using Embedded Coder®, compiled the code in Code Composer Studio™ from Texas Instruments, and deployed it to TI’s TMS320F28335 digital signal processor.</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After testing and refining the hardware and controller design, Stem began the certification process. During certification testing, the team created Simulink simulations to replicate tests not passed by their initial design.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“We updated the controller model, re-generated code, and passed the tests the following day,” says </a:t>
            </a:r>
            <a:r>
              <a:rPr lang="en-US" sz="1200" kern="1200" dirty="0" err="1" smtClean="0">
                <a:solidFill>
                  <a:schemeClr val="tx1"/>
                </a:solidFill>
                <a:effectLst/>
                <a:latin typeface="+mn-lt"/>
                <a:ea typeface="+mn-ea"/>
                <a:cs typeface="+mn-cs"/>
              </a:rPr>
              <a:t>Erhart</a:t>
            </a:r>
            <a:r>
              <a:rPr lang="en-US" sz="1200" kern="1200" dirty="0" smtClean="0">
                <a:solidFill>
                  <a:schemeClr val="tx1"/>
                </a:solidFill>
                <a:effectLst/>
                <a:latin typeface="+mn-lt"/>
                <a:ea typeface="+mn-ea"/>
                <a:cs typeface="+mn-cs"/>
              </a:rPr>
              <a:t>. “That capability got us through certification on our first try and at a pace about 25% faster than normal.”</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Stem achieved UL 1741 and IEEE 1547 certifications from TÜV for the </a:t>
            </a:r>
            <a:r>
              <a:rPr lang="en-US" sz="1200" kern="1200" dirty="0" err="1" smtClean="0">
                <a:solidFill>
                  <a:schemeClr val="tx1"/>
                </a:solidFill>
                <a:effectLst/>
                <a:latin typeface="+mn-lt"/>
                <a:ea typeface="+mn-ea"/>
                <a:cs typeface="+mn-cs"/>
              </a:rPr>
              <a:t>PowerStore</a:t>
            </a:r>
            <a:r>
              <a:rPr lang="en-US" sz="1200" kern="1200" dirty="0" smtClean="0">
                <a:solidFill>
                  <a:schemeClr val="tx1"/>
                </a:solidFill>
                <a:effectLst/>
                <a:latin typeface="+mn-lt"/>
                <a:ea typeface="+mn-ea"/>
                <a:cs typeface="+mn-cs"/>
              </a:rPr>
              <a:t> system, which is now in production.</a:t>
            </a:r>
            <a:r>
              <a:rPr lang="en-US" sz="1200" b="0" i="0" u="none" strike="noStrike" kern="1200" baseline="0" dirty="0" smtClean="0">
                <a:solidFill>
                  <a:schemeClr val="tx1"/>
                </a:solidFill>
                <a:latin typeface="+mn-lt"/>
                <a:ea typeface="+mn-ea"/>
                <a:cs typeface="+mn-cs"/>
              </a:rPr>
              <a:t> </a:t>
            </a:r>
            <a:endParaRPr lang="en-US" sz="1200" kern="1200" dirty="0" smtClean="0">
              <a:solidFill>
                <a:schemeClr val="tx1"/>
              </a:solidFill>
              <a:effectLst/>
              <a:latin typeface="+mn-lt"/>
              <a:ea typeface="+mn-ea"/>
              <a:cs typeface="+mn-cs"/>
            </a:endParaRPr>
          </a:p>
          <a:p>
            <a:endParaRPr lang="en-US" sz="800" dirty="0" smtClean="0"/>
          </a:p>
          <a:p>
            <a:r>
              <a:rPr lang="en-US" sz="800" b="1" dirty="0" smtClean="0"/>
              <a:t>Results</a:t>
            </a:r>
          </a:p>
          <a:p>
            <a:pPr marL="0" marR="0" indent="0" algn="l" defTabSz="914400" rtl="0" eaLnBrk="1" fontAlgn="auto" latinLnBrk="0" hangingPunct="1">
              <a:lnSpc>
                <a:spcPct val="100000"/>
              </a:lnSpc>
              <a:spcBef>
                <a:spcPts val="0"/>
              </a:spcBef>
              <a:spcAft>
                <a:spcPts val="0"/>
              </a:spcAft>
              <a:buClrTx/>
              <a:buSzTx/>
              <a:buFontTx/>
              <a:buNone/>
              <a:tabLst/>
              <a:defRPr/>
            </a:pPr>
            <a:r>
              <a:rPr lang="en-US" sz="800" dirty="0" smtClean="0"/>
              <a:t>■ </a:t>
            </a:r>
            <a:r>
              <a:rPr lang="en-US" sz="1200" b="1" kern="1200" dirty="0" smtClean="0">
                <a:solidFill>
                  <a:schemeClr val="tx1"/>
                </a:solidFill>
                <a:effectLst/>
                <a:latin typeface="+mn-lt"/>
                <a:ea typeface="+mn-ea"/>
                <a:cs typeface="+mn-cs"/>
              </a:rPr>
              <a:t>Six months of development time saved. </a:t>
            </a:r>
            <a:r>
              <a:rPr lang="en-US" sz="1200" kern="1200" dirty="0" smtClean="0">
                <a:solidFill>
                  <a:schemeClr val="tx1"/>
                </a:solidFill>
                <a:effectLst/>
                <a:latin typeface="+mn-lt"/>
                <a:ea typeface="+mn-ea"/>
                <a:cs typeface="+mn-cs"/>
              </a:rPr>
              <a:t>“The code we generated with Embedded Coder does just what it is supposed to do,” says </a:t>
            </a:r>
            <a:r>
              <a:rPr lang="en-US" sz="1200" kern="1200" dirty="0" err="1" smtClean="0">
                <a:solidFill>
                  <a:schemeClr val="tx1"/>
                </a:solidFill>
                <a:effectLst/>
                <a:latin typeface="+mn-lt"/>
                <a:ea typeface="+mn-ea"/>
                <a:cs typeface="+mn-cs"/>
              </a:rPr>
              <a:t>Landseadel</a:t>
            </a:r>
            <a:r>
              <a:rPr lang="en-US" sz="1200" kern="1200" dirty="0" smtClean="0">
                <a:solidFill>
                  <a:schemeClr val="tx1"/>
                </a:solidFill>
                <a:effectLst/>
                <a:latin typeface="+mn-lt"/>
                <a:ea typeface="+mn-ea"/>
                <a:cs typeface="+mn-cs"/>
              </a:rPr>
              <a:t>. “Writing code with nine PI loops in it by hand and then debugging it on hardware would have added six months or more to the schedule</a:t>
            </a:r>
            <a:r>
              <a:rPr lang="en-US" sz="1200" b="0" i="0" u="none" strike="noStrike" kern="1200" baseline="0" dirty="0" smtClean="0">
                <a:solidFill>
                  <a:schemeClr val="tx1"/>
                </a:solidFill>
                <a:latin typeface="+mn-lt"/>
                <a:ea typeface="+mn-ea"/>
                <a:cs typeface="+mn-cs"/>
              </a:rPr>
              <a:t>.” </a:t>
            </a:r>
            <a:endParaRPr lang="en-US" sz="800" dirty="0" smtClean="0"/>
          </a:p>
          <a:p>
            <a:endParaRPr lang="en-US" sz="8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800" dirty="0" smtClean="0"/>
              <a:t>■ </a:t>
            </a:r>
            <a:r>
              <a:rPr lang="en-US" sz="1200" b="1" kern="1200" dirty="0" smtClean="0">
                <a:solidFill>
                  <a:schemeClr val="tx1"/>
                </a:solidFill>
                <a:effectLst/>
                <a:latin typeface="+mn-lt"/>
                <a:ea typeface="+mn-ea"/>
                <a:cs typeface="+mn-cs"/>
              </a:rPr>
              <a:t>Thousands of dollars in board spin costs saved.</a:t>
            </a:r>
            <a:r>
              <a:rPr lang="en-US" sz="1200" kern="1200" dirty="0" smtClean="0">
                <a:solidFill>
                  <a:schemeClr val="tx1"/>
                </a:solidFill>
                <a:effectLst/>
                <a:latin typeface="+mn-lt"/>
                <a:ea typeface="+mn-ea"/>
                <a:cs typeface="+mn-cs"/>
              </a:rPr>
              <a:t> “Many companies require seven or more board </a:t>
            </a:r>
            <a:r>
              <a:rPr lang="en-US" sz="1200" kern="1200" dirty="0" err="1" smtClean="0">
                <a:solidFill>
                  <a:schemeClr val="tx1"/>
                </a:solidFill>
                <a:effectLst/>
                <a:latin typeface="+mn-lt"/>
                <a:ea typeface="+mn-ea"/>
                <a:cs typeface="+mn-cs"/>
              </a:rPr>
              <a:t>respins</a:t>
            </a:r>
            <a:r>
              <a:rPr lang="en-US" sz="1200" kern="1200" dirty="0" smtClean="0">
                <a:solidFill>
                  <a:schemeClr val="tx1"/>
                </a:solidFill>
                <a:effectLst/>
                <a:latin typeface="+mn-lt"/>
                <a:ea typeface="+mn-ea"/>
                <a:cs typeface="+mn-cs"/>
              </a:rPr>
              <a:t>. For our eight-layer board, a single </a:t>
            </a:r>
            <a:r>
              <a:rPr lang="en-US" sz="1200" kern="1200" dirty="0" err="1" smtClean="0">
                <a:solidFill>
                  <a:schemeClr val="tx1"/>
                </a:solidFill>
                <a:effectLst/>
                <a:latin typeface="+mn-lt"/>
                <a:ea typeface="+mn-ea"/>
                <a:cs typeface="+mn-cs"/>
              </a:rPr>
              <a:t>respin</a:t>
            </a:r>
            <a:r>
              <a:rPr lang="en-US" sz="1200" kern="1200" dirty="0" smtClean="0">
                <a:solidFill>
                  <a:schemeClr val="tx1"/>
                </a:solidFill>
                <a:effectLst/>
                <a:latin typeface="+mn-lt"/>
                <a:ea typeface="+mn-ea"/>
                <a:cs typeface="+mn-cs"/>
              </a:rPr>
              <a:t> costs about $25,000,” says </a:t>
            </a:r>
            <a:r>
              <a:rPr lang="en-US" sz="1200" kern="1200" dirty="0" err="1" smtClean="0">
                <a:solidFill>
                  <a:schemeClr val="tx1"/>
                </a:solidFill>
                <a:effectLst/>
                <a:latin typeface="+mn-lt"/>
                <a:ea typeface="+mn-ea"/>
                <a:cs typeface="+mn-cs"/>
              </a:rPr>
              <a:t>Erhart</a:t>
            </a:r>
            <a:r>
              <a:rPr lang="en-US" sz="1200" kern="1200" dirty="0" smtClean="0">
                <a:solidFill>
                  <a:schemeClr val="tx1"/>
                </a:solidFill>
                <a:effectLst/>
                <a:latin typeface="+mn-lt"/>
                <a:ea typeface="+mn-ea"/>
                <a:cs typeface="+mn-cs"/>
              </a:rPr>
              <a:t>. “With Model-Based Design, we needed just one </a:t>
            </a:r>
            <a:r>
              <a:rPr lang="en-US" sz="1200" kern="1200" dirty="0" err="1" smtClean="0">
                <a:solidFill>
                  <a:schemeClr val="tx1"/>
                </a:solidFill>
                <a:effectLst/>
                <a:latin typeface="+mn-lt"/>
                <a:ea typeface="+mn-ea"/>
                <a:cs typeface="+mn-cs"/>
              </a:rPr>
              <a:t>respin</a:t>
            </a:r>
            <a:r>
              <a:rPr lang="en-US" sz="1200" kern="1200" dirty="0" smtClean="0">
                <a:solidFill>
                  <a:schemeClr val="tx1"/>
                </a:solidFill>
                <a:effectLst/>
                <a:latin typeface="+mn-lt"/>
                <a:ea typeface="+mn-ea"/>
                <a:cs typeface="+mn-cs"/>
              </a:rPr>
              <a:t> before production. That saved time and potentially hundreds of thousands of dollars, which for an early-stage company is substantial.”</a:t>
            </a:r>
            <a:endParaRPr lang="en-US" sz="800" dirty="0" smtClean="0"/>
          </a:p>
          <a:p>
            <a:endParaRPr lang="en-US" sz="8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800" dirty="0" smtClean="0"/>
              <a:t>■ </a:t>
            </a:r>
            <a:r>
              <a:rPr lang="en-US" sz="1200" b="1" kern="1200" dirty="0" smtClean="0">
                <a:solidFill>
                  <a:schemeClr val="tx1"/>
                </a:solidFill>
                <a:effectLst/>
                <a:latin typeface="+mn-lt"/>
                <a:ea typeface="+mn-ea"/>
                <a:cs typeface="+mn-cs"/>
              </a:rPr>
              <a:t>System fully operational days after hardware becomes available.</a:t>
            </a:r>
            <a:r>
              <a:rPr lang="en-US" sz="1200" kern="1200" dirty="0" smtClean="0">
                <a:solidFill>
                  <a:schemeClr val="tx1"/>
                </a:solidFill>
                <a:effectLst/>
                <a:latin typeface="+mn-lt"/>
                <a:ea typeface="+mn-ea"/>
                <a:cs typeface="+mn-cs"/>
              </a:rPr>
              <a:t> “Model-Based Design enabled us to develop the controller software before we had hardware,” says </a:t>
            </a:r>
            <a:r>
              <a:rPr lang="en-US" sz="1200" kern="1200" dirty="0" err="1" smtClean="0">
                <a:solidFill>
                  <a:schemeClr val="tx1"/>
                </a:solidFill>
                <a:effectLst/>
                <a:latin typeface="+mn-lt"/>
                <a:ea typeface="+mn-ea"/>
                <a:cs typeface="+mn-cs"/>
              </a:rPr>
              <a:t>Landseadel</a:t>
            </a:r>
            <a:r>
              <a:rPr lang="en-US" sz="1200" kern="1200" dirty="0" smtClean="0">
                <a:solidFill>
                  <a:schemeClr val="tx1"/>
                </a:solidFill>
                <a:effectLst/>
                <a:latin typeface="+mn-lt"/>
                <a:ea typeface="+mn-ea"/>
                <a:cs typeface="+mn-cs"/>
              </a:rPr>
              <a:t>. “When our first boards came in, all the control algorithms were already in place; five days later we were delivering power with code generated by Embedded Coder.” </a:t>
            </a:r>
          </a:p>
          <a:p>
            <a:endParaRPr lang="en-US" sz="700" b="0" i="1" dirty="0" smtClean="0">
              <a:solidFill>
                <a:srgbClr val="154F8F"/>
              </a:solidFill>
            </a:endParaRPr>
          </a:p>
          <a:p>
            <a:r>
              <a:rPr lang="en-US" sz="200" b="0" i="1" dirty="0" smtClean="0">
                <a:solidFill>
                  <a:srgbClr val="154F8F"/>
                </a:solidFill>
              </a:rPr>
              <a:t>Learn more about </a:t>
            </a:r>
            <a:r>
              <a:rPr lang="en-US" sz="1200" b="0" i="1" u="none" strike="noStrike" kern="1200" baseline="0" dirty="0" smtClean="0">
                <a:solidFill>
                  <a:schemeClr val="tx1"/>
                </a:solidFill>
                <a:latin typeface="+mn-lt"/>
                <a:ea typeface="+mn-ea"/>
                <a:cs typeface="+mn-cs"/>
              </a:rPr>
              <a:t>Stem: www.stem.com </a:t>
            </a:r>
          </a:p>
        </p:txBody>
      </p:sp>
    </p:spTree>
    <p:extLst>
      <p:ext uri="{BB962C8B-B14F-4D97-AF65-F5344CB8AC3E}">
        <p14:creationId xmlns:p14="http://schemas.microsoft.com/office/powerpoint/2010/main" val="4944591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latin typeface="Times" pitchFamily="18" charset="0"/>
              </a:rPr>
              <a:t>You can automatically generate code for the control algorithm and test that control out in real-time against some prototype hardware that you have. </a:t>
            </a:r>
          </a:p>
          <a:p>
            <a:r>
              <a:rPr lang="en-US" baseline="0" dirty="0" smtClean="0">
                <a:latin typeface="Times" pitchFamily="18" charset="0"/>
              </a:rPr>
              <a:t>[Advance]</a:t>
            </a:r>
          </a:p>
          <a:p>
            <a:r>
              <a:rPr lang="en-US" baseline="0" dirty="0" smtClean="0">
                <a:latin typeface="Times" pitchFamily="18" charset="0"/>
              </a:rPr>
              <a:t>Additionally, if you do not have all your hardware available at once, you can simulate aspects of your plant system as well, by generating code for those components. </a:t>
            </a:r>
          </a:p>
          <a:p>
            <a:endParaRPr lang="en-US" baseline="0" dirty="0" smtClean="0">
              <a:latin typeface="Times" pitchFamily="18" charset="0"/>
            </a:endParaRPr>
          </a:p>
          <a:p>
            <a:r>
              <a:rPr lang="en-US" baseline="0" dirty="0" smtClean="0">
                <a:latin typeface="Times" pitchFamily="18" charset="0"/>
              </a:rPr>
              <a:t>This testing, of course, continues to check that requirements are being met. You reuse the tests that you have already established for the model, and you can continue to rapidly iterate on your design. </a:t>
            </a:r>
          </a:p>
          <a:p>
            <a:pPr defTabSz="931706">
              <a:defRPr/>
            </a:pPr>
            <a:endParaRPr lang="en-US" dirty="0"/>
          </a:p>
        </p:txBody>
      </p:sp>
      <p:sp>
        <p:nvSpPr>
          <p:cNvPr id="4" name="Slide Number Placeholder 3"/>
          <p:cNvSpPr>
            <a:spLocks noGrp="1"/>
          </p:cNvSpPr>
          <p:nvPr>
            <p:ph type="sldNum" sz="quarter" idx="10"/>
          </p:nvPr>
        </p:nvSpPr>
        <p:spPr/>
        <p:txBody>
          <a:bodyPr/>
          <a:lstStyle/>
          <a:p>
            <a:fld id="{AD73B8C3-A209-4A55-9261-22C2A02B3159}" type="slidenum">
              <a:rPr lang="en-US" smtClean="0"/>
              <a:pPr/>
              <a:t>16</a:t>
            </a:fld>
            <a:endParaRPr lang="en-US"/>
          </a:p>
        </p:txBody>
      </p:sp>
    </p:spTree>
    <p:extLst>
      <p:ext uri="{BB962C8B-B14F-4D97-AF65-F5344CB8AC3E}">
        <p14:creationId xmlns:p14="http://schemas.microsoft.com/office/powerpoint/2010/main" val="33506125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latin typeface="Times" pitchFamily="18" charset="0"/>
              </a:rPr>
              <a:t>You can automatically generate code for the control algorithm and test that control out in real-time against some prototype hardware that you have. </a:t>
            </a:r>
          </a:p>
          <a:p>
            <a:r>
              <a:rPr lang="en-US" baseline="0" dirty="0" smtClean="0">
                <a:latin typeface="Times" pitchFamily="18" charset="0"/>
              </a:rPr>
              <a:t>[Advance]</a:t>
            </a:r>
          </a:p>
          <a:p>
            <a:r>
              <a:rPr lang="en-US" baseline="0" dirty="0" smtClean="0">
                <a:latin typeface="Times" pitchFamily="18" charset="0"/>
              </a:rPr>
              <a:t>Additionally, if you do not have all your hardware available at once, you can simulate aspects of your plant system as well, by generating code for those components. </a:t>
            </a:r>
          </a:p>
          <a:p>
            <a:endParaRPr lang="en-US" baseline="0" dirty="0" smtClean="0">
              <a:latin typeface="Times" pitchFamily="18" charset="0"/>
            </a:endParaRPr>
          </a:p>
          <a:p>
            <a:r>
              <a:rPr lang="en-US" baseline="0" dirty="0" smtClean="0">
                <a:latin typeface="Times" pitchFamily="18" charset="0"/>
              </a:rPr>
              <a:t>This testing, of course, continues to check that requirements are being met. You reuse the tests that you have already established for the model, and you can continue to rapidly iterate on your design. </a:t>
            </a:r>
          </a:p>
          <a:p>
            <a:pPr defTabSz="931706">
              <a:defRPr/>
            </a:pPr>
            <a:endParaRPr lang="en-US" dirty="0"/>
          </a:p>
        </p:txBody>
      </p:sp>
      <p:sp>
        <p:nvSpPr>
          <p:cNvPr id="4" name="Slide Number Placeholder 3"/>
          <p:cNvSpPr>
            <a:spLocks noGrp="1"/>
          </p:cNvSpPr>
          <p:nvPr>
            <p:ph type="sldNum" sz="quarter" idx="10"/>
          </p:nvPr>
        </p:nvSpPr>
        <p:spPr/>
        <p:txBody>
          <a:bodyPr/>
          <a:lstStyle/>
          <a:p>
            <a:fld id="{AD73B8C3-A209-4A55-9261-22C2A02B3159}" type="slidenum">
              <a:rPr lang="en-US" smtClean="0"/>
              <a:pPr/>
              <a:t>17</a:t>
            </a:fld>
            <a:endParaRPr lang="en-US"/>
          </a:p>
        </p:txBody>
      </p:sp>
    </p:spTree>
    <p:extLst>
      <p:ext uri="{BB962C8B-B14F-4D97-AF65-F5344CB8AC3E}">
        <p14:creationId xmlns:p14="http://schemas.microsoft.com/office/powerpoint/2010/main" val="5389256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smtClean="0"/>
              <a:t>Blue arrow from “Component Design” to “System Level Design” includes:</a:t>
            </a:r>
          </a:p>
          <a:p>
            <a:pPr marL="228600" indent="-228600">
              <a:buAutoNum type="arabicPeriod"/>
            </a:pPr>
            <a:r>
              <a:rPr lang="en-US" dirty="0" smtClean="0"/>
              <a:t>Parameter</a:t>
            </a:r>
            <a:r>
              <a:rPr lang="en-US" baseline="0" dirty="0" smtClean="0"/>
              <a:t> estimation based on simulation results</a:t>
            </a:r>
          </a:p>
          <a:p>
            <a:pPr marL="228600" indent="-228600">
              <a:buAutoNum type="arabicPeriod"/>
            </a:pPr>
            <a:r>
              <a:rPr lang="en-US" baseline="0" dirty="0" smtClean="0"/>
              <a:t>Mode export from FEA</a:t>
            </a:r>
          </a:p>
          <a:p>
            <a:pPr marL="228600" indent="-228600">
              <a:buAutoNum type="arabicPeriod"/>
            </a:pPr>
            <a:r>
              <a:rPr lang="en-US" baseline="0" dirty="0" smtClean="0"/>
              <a:t>Reduced order modeling</a:t>
            </a:r>
            <a:endParaRPr lang="en-US" dirty="0"/>
          </a:p>
        </p:txBody>
      </p:sp>
      <p:sp>
        <p:nvSpPr>
          <p:cNvPr id="4" name="Foliennummernplatzhalter 3"/>
          <p:cNvSpPr>
            <a:spLocks noGrp="1"/>
          </p:cNvSpPr>
          <p:nvPr>
            <p:ph type="sldNum" sz="quarter" idx="10"/>
          </p:nvPr>
        </p:nvSpPr>
        <p:spPr/>
        <p:txBody>
          <a:bodyPr/>
          <a:lstStyle/>
          <a:p>
            <a:fld id="{AD73B8C3-A209-4A55-9261-22C2A02B3159}" type="slidenum">
              <a:rPr lang="en-US" smtClean="0"/>
              <a:pPr/>
              <a:t>18</a:t>
            </a:fld>
            <a:endParaRPr lang="en-US"/>
          </a:p>
        </p:txBody>
      </p:sp>
    </p:spTree>
    <p:extLst>
      <p:ext uri="{BB962C8B-B14F-4D97-AF65-F5344CB8AC3E}">
        <p14:creationId xmlns:p14="http://schemas.microsoft.com/office/powerpoint/2010/main" val="23586829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6"/>
          <p:cNvSpPr>
            <a:spLocks noGrp="1" noChangeArrowheads="1"/>
          </p:cNvSpPr>
          <p:nvPr>
            <p:ph type="ftr" sz="quarter" idx="4"/>
          </p:nvPr>
        </p:nvSpPr>
        <p:spPr>
          <a:noFill/>
        </p:spPr>
        <p:txBody>
          <a:bodyPr/>
          <a:lstStyle/>
          <a:p>
            <a:r>
              <a:rPr lang="en-US" smtClean="0"/>
              <a:t>The MathWorks</a:t>
            </a:r>
          </a:p>
        </p:txBody>
      </p:sp>
      <p:sp>
        <p:nvSpPr>
          <p:cNvPr id="52227" name="Rectangle 7"/>
          <p:cNvSpPr>
            <a:spLocks noGrp="1" noChangeArrowheads="1"/>
          </p:cNvSpPr>
          <p:nvPr>
            <p:ph type="sldNum" sz="quarter" idx="5"/>
          </p:nvPr>
        </p:nvSpPr>
        <p:spPr>
          <a:noFill/>
        </p:spPr>
        <p:txBody>
          <a:bodyPr/>
          <a:lstStyle/>
          <a:p>
            <a:fld id="{9151F671-3948-41F4-8D69-D5898FD7917C}" type="slidenum">
              <a:rPr lang="en-US"/>
              <a:pPr/>
              <a:t>31</a:t>
            </a:fld>
            <a:endParaRPr lang="en-US"/>
          </a:p>
        </p:txBody>
      </p:sp>
      <p:sp>
        <p:nvSpPr>
          <p:cNvPr id="52228" name="Rectangle 2"/>
          <p:cNvSpPr>
            <a:spLocks noGrp="1" noRot="1" noChangeAspect="1" noChangeArrowheads="1" noTextEdit="1"/>
          </p:cNvSpPr>
          <p:nvPr>
            <p:ph type="sldImg"/>
          </p:nvPr>
        </p:nvSpPr>
        <p:spPr>
          <a:ln/>
        </p:spPr>
      </p:sp>
      <p:sp>
        <p:nvSpPr>
          <p:cNvPr id="52229" name="Rectangle 3"/>
          <p:cNvSpPr>
            <a:spLocks noGrp="1" noChangeArrowheads="1"/>
          </p:cNvSpPr>
          <p:nvPr>
            <p:ph type="body" idx="1"/>
          </p:nvPr>
        </p:nvSpPr>
        <p:spPr>
          <a:noFill/>
          <a:ln/>
        </p:spPr>
        <p:txBody>
          <a:bodyPr/>
          <a:lstStyle/>
          <a:p>
            <a:pPr eaLnBrk="1" hangingPunct="1"/>
            <a:endParaRPr lang="en-US" smtClean="0"/>
          </a:p>
        </p:txBody>
      </p:sp>
    </p:spTree>
    <p:extLst>
      <p:ext uri="{BB962C8B-B14F-4D97-AF65-F5344CB8AC3E}">
        <p14:creationId xmlns:p14="http://schemas.microsoft.com/office/powerpoint/2010/main" val="26961378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6"/>
          <p:cNvSpPr>
            <a:spLocks noGrp="1" noChangeArrowheads="1"/>
          </p:cNvSpPr>
          <p:nvPr>
            <p:ph type="ftr" sz="quarter" idx="4"/>
          </p:nvPr>
        </p:nvSpPr>
        <p:spPr>
          <a:ln/>
        </p:spPr>
        <p:txBody>
          <a:bodyPr/>
          <a:lstStyle/>
          <a:p>
            <a:r>
              <a:rPr lang="en-US" dirty="0"/>
              <a:t>The MathWorks</a:t>
            </a:r>
          </a:p>
        </p:txBody>
      </p:sp>
      <p:sp>
        <p:nvSpPr>
          <p:cNvPr id="7" name="Rectangle 7"/>
          <p:cNvSpPr>
            <a:spLocks noGrp="1" noChangeArrowheads="1"/>
          </p:cNvSpPr>
          <p:nvPr>
            <p:ph type="sldNum" sz="quarter" idx="5"/>
          </p:nvPr>
        </p:nvSpPr>
        <p:spPr>
          <a:ln/>
        </p:spPr>
        <p:txBody>
          <a:bodyPr/>
          <a:lstStyle/>
          <a:p>
            <a:fld id="{C53E6E53-7316-4930-B77D-C159BBCE7F11}" type="slidenum">
              <a:rPr lang="en-US"/>
              <a:pPr/>
              <a:t>32</a:t>
            </a:fld>
            <a:endParaRPr lang="en-US" dirty="0"/>
          </a:p>
        </p:txBody>
      </p:sp>
      <p:sp>
        <p:nvSpPr>
          <p:cNvPr id="238594" name="Rectangle 2"/>
          <p:cNvSpPr>
            <a:spLocks noGrp="1" noRot="1" noChangeAspect="1" noChangeArrowheads="1" noTextEdit="1"/>
          </p:cNvSpPr>
          <p:nvPr>
            <p:ph type="sldImg"/>
          </p:nvPr>
        </p:nvSpPr>
        <p:spPr>
          <a:xfrm>
            <a:off x="1152525" y="690563"/>
            <a:ext cx="4554538" cy="3417887"/>
          </a:xfrm>
          <a:ln/>
        </p:spPr>
      </p:sp>
      <p:sp>
        <p:nvSpPr>
          <p:cNvPr id="238595" name="Rectangle 3"/>
          <p:cNvSpPr>
            <a:spLocks noGrp="1" noChangeArrowheads="1"/>
          </p:cNvSpPr>
          <p:nvPr>
            <p:ph type="body" idx="1"/>
          </p:nvPr>
        </p:nvSpPr>
        <p:spPr>
          <a:xfrm>
            <a:off x="914400" y="4340227"/>
            <a:ext cx="5029200" cy="4117975"/>
          </a:xfrm>
        </p:spPr>
        <p:txBody>
          <a:bodyPr/>
          <a:lstStyle/>
          <a:p>
            <a:endParaRPr lang="en-US" dirty="0"/>
          </a:p>
        </p:txBody>
      </p:sp>
    </p:spTree>
    <p:extLst>
      <p:ext uri="{BB962C8B-B14F-4D97-AF65-F5344CB8AC3E}">
        <p14:creationId xmlns:p14="http://schemas.microsoft.com/office/powerpoint/2010/main" val="14572456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7"/>
          <p:cNvSpPr>
            <a:spLocks noGrp="1" noChangeArrowheads="1"/>
          </p:cNvSpPr>
          <p:nvPr>
            <p:ph type="sldNum" sz="quarter" idx="5"/>
          </p:nvPr>
        </p:nvSpPr>
        <p:spPr>
          <a:noFill/>
        </p:spPr>
        <p:txBody>
          <a:bodyPr/>
          <a:lstStyle/>
          <a:p>
            <a:fld id="{56D899E5-BFF2-48F2-93E6-5841A2343F64}" type="slidenum">
              <a:rPr lang="en-US" smtClean="0">
                <a:solidFill>
                  <a:prstClr val="black"/>
                </a:solidFill>
              </a:rPr>
              <a:pPr/>
              <a:t>4</a:t>
            </a:fld>
            <a:endParaRPr lang="en-US" smtClean="0">
              <a:solidFill>
                <a:prstClr val="black"/>
              </a:solidFill>
            </a:endParaRPr>
          </a:p>
        </p:txBody>
      </p:sp>
      <p:sp>
        <p:nvSpPr>
          <p:cNvPr id="5123" name="Rectangle 2"/>
          <p:cNvSpPr>
            <a:spLocks noGrp="1" noRot="1" noChangeAspect="1" noChangeArrowheads="1" noTextEdit="1"/>
          </p:cNvSpPr>
          <p:nvPr>
            <p:ph type="sldImg"/>
          </p:nvPr>
        </p:nvSpPr>
        <p:spPr>
          <a:xfrm>
            <a:off x="1146175" y="685800"/>
            <a:ext cx="4570413" cy="3427413"/>
          </a:xfrm>
          <a:ln/>
        </p:spPr>
      </p:sp>
      <p:sp>
        <p:nvSpPr>
          <p:cNvPr id="5124" name="Rectangle 3"/>
          <p:cNvSpPr>
            <a:spLocks noGrp="1" noChangeArrowheads="1"/>
          </p:cNvSpPr>
          <p:nvPr>
            <p:ph type="body" idx="1"/>
          </p:nvPr>
        </p:nvSpPr>
        <p:spPr>
          <a:xfrm>
            <a:off x="912813" y="4341813"/>
            <a:ext cx="5032375" cy="4116387"/>
          </a:xfrm>
          <a:noFill/>
          <a:ln/>
        </p:spPr>
        <p:txBody>
          <a:bodyPr>
            <a:normAutofit fontScale="40000" lnSpcReduction="20000"/>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latin typeface="Verdana" pitchFamily="34" charset="0"/>
              </a:rPr>
              <a:t>Industries: </a:t>
            </a:r>
            <a:r>
              <a:rPr lang="en-US" sz="1200" kern="1200" dirty="0" smtClean="0">
                <a:solidFill>
                  <a:schemeClr val="tx1"/>
                </a:solidFill>
                <a:effectLst/>
                <a:latin typeface="+mn-lt"/>
                <a:ea typeface="+mn-ea"/>
                <a:cs typeface="+mn-cs"/>
              </a:rPr>
              <a:t>Aerospace and defense</a:t>
            </a:r>
            <a:endParaRPr lang="en-US" b="0" dirty="0" smtClean="0">
              <a:latin typeface="Verdana" pitchFamily="34" charset="0"/>
              <a:ea typeface="Verdana" pitchFamily="34" charset="0"/>
              <a:cs typeface="Verdana" pitchFamily="34" charset="0"/>
            </a:endParaRPr>
          </a:p>
          <a:p>
            <a:pPr eaLnBrk="1" hangingPunct="1"/>
            <a:r>
              <a:rPr lang="en-US" b="1" dirty="0" smtClean="0">
                <a:latin typeface="Verdana" pitchFamily="34" charset="0"/>
              </a:rPr>
              <a:t>Application Areas:</a:t>
            </a:r>
            <a:r>
              <a:rPr lang="en-US" b="0" baseline="0" dirty="0" smtClean="0">
                <a:latin typeface="Verdana" pitchFamily="34" charset="0"/>
              </a:rPr>
              <a:t> </a:t>
            </a:r>
            <a:r>
              <a:rPr lang="en-US" sz="1200" kern="1200" dirty="0" smtClean="0">
                <a:solidFill>
                  <a:schemeClr val="tx1"/>
                </a:solidFill>
                <a:effectLst/>
                <a:latin typeface="Verdana" pitchFamily="34" charset="0"/>
                <a:ea typeface="Verdana" pitchFamily="34" charset="0"/>
                <a:cs typeface="Verdana" pitchFamily="34" charset="0"/>
              </a:rPr>
              <a:t>Control systems</a:t>
            </a:r>
          </a:p>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latin typeface="Verdana" pitchFamily="34" charset="0"/>
              </a:rPr>
              <a:t>Capabilities</a:t>
            </a:r>
            <a:r>
              <a:rPr lang="en-US" b="0" dirty="0" smtClean="0">
                <a:latin typeface="Verdana" pitchFamily="34" charset="0"/>
              </a:rPr>
              <a:t>: </a:t>
            </a:r>
            <a:r>
              <a:rPr lang="en-US" sz="1200" kern="1200" dirty="0" smtClean="0">
                <a:solidFill>
                  <a:schemeClr val="tx1"/>
                </a:solidFill>
                <a:effectLst/>
                <a:latin typeface="+mn-lt"/>
                <a:ea typeface="+mn-ea"/>
                <a:cs typeface="+mn-cs"/>
              </a:rPr>
              <a:t>Data analysis, Mathematical modeling, Algorithm development, System design and simulation, Physical modeling, Embedded code generation</a:t>
            </a:r>
            <a:endParaRPr lang="en-US" dirty="0" smtClean="0">
              <a:latin typeface="Verdana" pitchFamily="34" charset="0"/>
              <a:ea typeface="Verdana" pitchFamily="34" charset="0"/>
              <a:cs typeface="Verdana"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latin typeface="Verdana" pitchFamily="34" charset="0"/>
              </a:rPr>
              <a:t>Products Used: </a:t>
            </a:r>
            <a:r>
              <a:rPr lang="en-US" sz="1200" kern="1200" dirty="0" smtClean="0">
                <a:solidFill>
                  <a:schemeClr val="tx1"/>
                </a:solidFill>
                <a:effectLst/>
                <a:latin typeface="+mn-lt"/>
                <a:ea typeface="+mn-ea"/>
                <a:cs typeface="+mn-cs"/>
              </a:rPr>
              <a:t>MATLAB, Simulink, </a:t>
            </a:r>
            <a:r>
              <a:rPr lang="en-US" sz="1200" kern="1200" dirty="0" err="1" smtClean="0">
                <a:solidFill>
                  <a:schemeClr val="tx1"/>
                </a:solidFill>
                <a:effectLst/>
                <a:latin typeface="+mn-lt"/>
                <a:ea typeface="+mn-ea"/>
                <a:cs typeface="+mn-cs"/>
              </a:rPr>
              <a:t>SimPowerSystems</a:t>
            </a:r>
            <a:r>
              <a:rPr lang="en-US" sz="1200" kern="1200" dirty="0" smtClean="0">
                <a:solidFill>
                  <a:schemeClr val="tx1"/>
                </a:solidFill>
                <a:effectLst/>
                <a:latin typeface="+mn-lt"/>
                <a:ea typeface="+mn-ea"/>
                <a:cs typeface="+mn-cs"/>
              </a:rPr>
              <a:t>, Simulink Coder, </a:t>
            </a:r>
            <a:r>
              <a:rPr lang="en-US" sz="1200" kern="1200" dirty="0" err="1" smtClean="0">
                <a:solidFill>
                  <a:schemeClr val="tx1"/>
                </a:solidFill>
                <a:effectLst/>
                <a:latin typeface="+mn-lt"/>
                <a:ea typeface="+mn-ea"/>
                <a:cs typeface="+mn-cs"/>
              </a:rPr>
              <a:t>Stateflow</a:t>
            </a:r>
            <a:endParaRPr lang="en-US" dirty="0" smtClean="0">
              <a:latin typeface="Verdana" pitchFamily="34" charset="0"/>
              <a:ea typeface="Verdana" pitchFamily="34" charset="0"/>
              <a:cs typeface="Verdana" pitchFamily="34" charset="0"/>
            </a:endParaRPr>
          </a:p>
          <a:p>
            <a:pPr eaLnBrk="1" hangingPunct="1"/>
            <a:r>
              <a:rPr lang="en-US" b="1" dirty="0" smtClean="0">
                <a:latin typeface="Verdana" pitchFamily="34" charset="0"/>
              </a:rPr>
              <a:t>Country:</a:t>
            </a:r>
            <a:r>
              <a:rPr lang="en-US" b="0" baseline="0" dirty="0" smtClean="0">
                <a:latin typeface="Verdana" pitchFamily="34" charset="0"/>
              </a:rPr>
              <a:t> USA</a:t>
            </a:r>
            <a:endParaRPr lang="en-US" dirty="0" smtClean="0">
              <a:latin typeface="Verdana" pitchFamily="34" charset="0"/>
            </a:endParaRPr>
          </a:p>
          <a:p>
            <a:endParaRPr lang="en-US" sz="1200" b="1"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dirty="0" err="1" smtClean="0">
                <a:solidFill>
                  <a:schemeClr val="tx1"/>
                </a:solidFill>
                <a:effectLst/>
                <a:latin typeface="+mn-lt"/>
                <a:ea typeface="+mn-ea"/>
                <a:cs typeface="+mn-cs"/>
              </a:rPr>
              <a:t>GasTOPS</a:t>
            </a:r>
            <a:r>
              <a:rPr lang="en-US" sz="1200" b="1" kern="1200" dirty="0" smtClean="0">
                <a:solidFill>
                  <a:schemeClr val="tx1"/>
                </a:solidFill>
                <a:effectLst/>
                <a:latin typeface="+mn-lt"/>
                <a:ea typeface="+mn-ea"/>
                <a:cs typeface="+mn-cs"/>
              </a:rPr>
              <a:t> Develops and Tests Propulsion Control Algorithms for the USS Makin Island</a:t>
            </a:r>
            <a:endParaRPr lang="en-US" sz="800" b="1" dirty="0" smtClean="0"/>
          </a:p>
          <a:p>
            <a:r>
              <a:rPr lang="en-US" sz="1200" kern="1200" dirty="0" smtClean="0">
                <a:solidFill>
                  <a:schemeClr val="tx1"/>
                </a:solidFill>
                <a:effectLst/>
                <a:latin typeface="+mn-lt"/>
                <a:ea typeface="+mn-ea"/>
                <a:cs typeface="+mn-cs"/>
              </a:rPr>
              <a:t>The USS Makin Island (LHD 8) is a twin-shaft amphibious assault ship in active service with the U.S. Navy. Nearly 850 feet long and with a full displacement of over 40,000 tons, the Makin Island can carry and launch dozens of helicopters and landing craft. Unlike earlier steam-powered ships of its class, the Makin Island uses a hybrid-electric propulsion system with gas turbines for high-speed travel and electric motors for efficient low-speed operation. The new propulsion configuration has two 35,000 BHP gas turbines, two 5000 BHP AC electric motors, and six diesel generators. </a:t>
            </a:r>
          </a:p>
          <a:p>
            <a:endParaRPr lang="en-US" sz="1200" kern="1200" dirty="0" smtClean="0">
              <a:solidFill>
                <a:schemeClr val="tx1"/>
              </a:solidFill>
              <a:effectLst/>
              <a:latin typeface="+mn-lt"/>
              <a:ea typeface="+mn-ea"/>
              <a:cs typeface="+mn-cs"/>
            </a:endParaRPr>
          </a:p>
          <a:p>
            <a:r>
              <a:rPr lang="en-US" sz="1200" kern="1200" dirty="0" err="1" smtClean="0">
                <a:solidFill>
                  <a:schemeClr val="tx1"/>
                </a:solidFill>
                <a:effectLst/>
                <a:latin typeface="+mn-lt"/>
                <a:ea typeface="+mn-ea"/>
                <a:cs typeface="+mn-cs"/>
              </a:rPr>
              <a:t>GasTOPS</a:t>
            </a:r>
            <a:r>
              <a:rPr lang="en-US" sz="1200" kern="1200" dirty="0" smtClean="0">
                <a:solidFill>
                  <a:schemeClr val="tx1"/>
                </a:solidFill>
                <a:effectLst/>
                <a:latin typeface="+mn-lt"/>
                <a:ea typeface="+mn-ea"/>
                <a:cs typeface="+mn-cs"/>
              </a:rPr>
              <a:t> used Model-Based Design with MATLAB® and Simulink® to model the LHD 8 propulsion plant and develop its control algorithms, simulate the electrical power generation and distribution system, and create a simulator-stimulator system for real-time hardware-in-the-loop (HIL) testing of the machinery control system. This approach enabled the team to identify potential problems before sea trials began.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“With MATLAB and Simulink, we can rectify issues early in the design phase,” says Shaun Horning, vice president of Technical &amp; Engineering Services at </a:t>
            </a:r>
            <a:r>
              <a:rPr lang="en-US" sz="1200" kern="1200" dirty="0" err="1" smtClean="0">
                <a:solidFill>
                  <a:schemeClr val="tx1"/>
                </a:solidFill>
                <a:effectLst/>
                <a:latin typeface="+mn-lt"/>
                <a:ea typeface="+mn-ea"/>
                <a:cs typeface="+mn-cs"/>
              </a:rPr>
              <a:t>GasTOPS</a:t>
            </a:r>
            <a:r>
              <a:rPr lang="en-US" sz="1200" kern="1200" dirty="0" smtClean="0">
                <a:solidFill>
                  <a:schemeClr val="tx1"/>
                </a:solidFill>
                <a:effectLst/>
                <a:latin typeface="+mn-lt"/>
                <a:ea typeface="+mn-ea"/>
                <a:cs typeface="+mn-cs"/>
              </a:rPr>
              <a:t>. “Before the ship is built, we can analyze crash astern, crash ahead, and other maneuvers, and generate a set of expected results to compare with actual sea trial results.”.</a:t>
            </a:r>
          </a:p>
          <a:p>
            <a:endParaRPr lang="en-US" sz="800" dirty="0" smtClean="0"/>
          </a:p>
          <a:p>
            <a:r>
              <a:rPr lang="en-US" sz="800" b="1" dirty="0" smtClean="0"/>
              <a:t>The Challenge</a:t>
            </a:r>
          </a:p>
          <a:p>
            <a:r>
              <a:rPr lang="en-US" sz="1200" kern="1200" dirty="0" smtClean="0">
                <a:solidFill>
                  <a:schemeClr val="tx1"/>
                </a:solidFill>
                <a:effectLst/>
                <a:latin typeface="+mn-lt"/>
                <a:ea typeface="+mn-ea"/>
                <a:cs typeface="+mn-cs"/>
              </a:rPr>
              <a:t>The machinery control system (MCS) aboard the LHD 8 controls the propulsion system, including transitions between electric motor and gas turbine drive modes, as well as more than 20 other major ship systems. Altogether, the MCS has more than 10,000 input and output signals.</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To develop control algorithms for the complex, first-of-its-kind propulsion system, </a:t>
            </a:r>
            <a:r>
              <a:rPr lang="en-US" sz="1200" kern="1200" dirty="0" err="1" smtClean="0">
                <a:solidFill>
                  <a:schemeClr val="tx1"/>
                </a:solidFill>
                <a:effectLst/>
                <a:latin typeface="+mn-lt"/>
                <a:ea typeface="+mn-ea"/>
                <a:cs typeface="+mn-cs"/>
              </a:rPr>
              <a:t>GasTOPS</a:t>
            </a:r>
            <a:r>
              <a:rPr lang="en-US" sz="1200" kern="1200" dirty="0" smtClean="0">
                <a:solidFill>
                  <a:schemeClr val="tx1"/>
                </a:solidFill>
                <a:effectLst/>
                <a:latin typeface="+mn-lt"/>
                <a:ea typeface="+mn-ea"/>
                <a:cs typeface="+mn-cs"/>
              </a:rPr>
              <a:t> needed an accurate model of the plant. Later, </a:t>
            </a:r>
            <a:r>
              <a:rPr lang="en-US" sz="1200" kern="1200" dirty="0" err="1" smtClean="0">
                <a:solidFill>
                  <a:schemeClr val="tx1"/>
                </a:solidFill>
                <a:effectLst/>
                <a:latin typeface="+mn-lt"/>
                <a:ea typeface="+mn-ea"/>
                <a:cs typeface="+mn-cs"/>
              </a:rPr>
              <a:t>GasTOPS</a:t>
            </a:r>
            <a:r>
              <a:rPr lang="en-US" sz="1200" kern="1200" dirty="0" smtClean="0">
                <a:solidFill>
                  <a:schemeClr val="tx1"/>
                </a:solidFill>
                <a:effectLst/>
                <a:latin typeface="+mn-lt"/>
                <a:ea typeface="+mn-ea"/>
                <a:cs typeface="+mn-cs"/>
              </a:rPr>
              <a:t> would need to run parametric studies, model electrical power generation and distribution, generate code for HIL test setups, and create a simulation engine for an onboard training system. </a:t>
            </a:r>
            <a:r>
              <a:rPr lang="en-US" sz="1200" kern="1200" dirty="0" err="1" smtClean="0">
                <a:solidFill>
                  <a:schemeClr val="tx1"/>
                </a:solidFill>
                <a:effectLst/>
                <a:latin typeface="+mn-lt"/>
                <a:ea typeface="+mn-ea"/>
                <a:cs typeface="+mn-cs"/>
              </a:rPr>
              <a:t>GasTOPS</a:t>
            </a:r>
            <a:r>
              <a:rPr lang="en-US" sz="1200" kern="1200" dirty="0" smtClean="0">
                <a:solidFill>
                  <a:schemeClr val="tx1"/>
                </a:solidFill>
                <a:effectLst/>
                <a:latin typeface="+mn-lt"/>
                <a:ea typeface="+mn-ea"/>
                <a:cs typeface="+mn-cs"/>
              </a:rPr>
              <a:t> required a flexible, </a:t>
            </a:r>
            <a:r>
              <a:rPr lang="en-US" sz="1200" kern="1200" dirty="0" err="1" smtClean="0">
                <a:solidFill>
                  <a:schemeClr val="tx1"/>
                </a:solidFill>
                <a:effectLst/>
                <a:latin typeface="+mn-lt"/>
                <a:ea typeface="+mn-ea"/>
                <a:cs typeface="+mn-cs"/>
              </a:rPr>
              <a:t>multidomain</a:t>
            </a:r>
            <a:r>
              <a:rPr lang="en-US" sz="1200" kern="1200" dirty="0" smtClean="0">
                <a:solidFill>
                  <a:schemeClr val="tx1"/>
                </a:solidFill>
                <a:effectLst/>
                <a:latin typeface="+mn-lt"/>
                <a:ea typeface="+mn-ea"/>
                <a:cs typeface="+mn-cs"/>
              </a:rPr>
              <a:t> modeling and simulation environment that supported all these activities.</a:t>
            </a:r>
            <a:r>
              <a:rPr lang="en-US" sz="1200" kern="1200" baseline="0" dirty="0" smtClean="0">
                <a:solidFill>
                  <a:schemeClr val="tx1"/>
                </a:solidFill>
                <a:effectLst/>
                <a:latin typeface="+mn-lt"/>
                <a:ea typeface="+mn-ea"/>
                <a:cs typeface="+mn-cs"/>
              </a:rPr>
              <a:t> </a:t>
            </a:r>
            <a:endParaRPr lang="en-US" sz="800" i="1" dirty="0" smtClean="0"/>
          </a:p>
          <a:p>
            <a:pPr eaLnBrk="1" hangingPunct="1"/>
            <a:endParaRPr lang="en-US" smtClean="0"/>
          </a:p>
          <a:p>
            <a:pPr lvl="2" eaLnBrk="1" hangingPunct="1"/>
            <a:r>
              <a:rPr lang="en-US" sz="1200" i="1" kern="1200" smtClean="0">
                <a:solidFill>
                  <a:schemeClr val="tx1"/>
                </a:solidFill>
                <a:effectLst/>
                <a:latin typeface="+mn-lt"/>
                <a:ea typeface="+mn-ea"/>
                <a:cs typeface="+mn-cs"/>
              </a:rPr>
              <a:t>“We mitigate risk by simulating complex marine and aircraft systems before they are built. To reduce costs, we automate simulations with MATLAB and reuse models throughout development. Understanding multidomain systems through simulations in Simulink and SimPowerSystems is invaluable to our business</a:t>
            </a:r>
            <a:r>
              <a:rPr lang="en-US" i="1" smtClean="0">
                <a:solidFill>
                  <a:srgbClr val="C31313"/>
                </a:solidFill>
              </a:rPr>
              <a:t>.”</a:t>
            </a:r>
          </a:p>
          <a:p>
            <a:pPr marL="914400" marR="0" lvl="2" indent="0" algn="l" defTabSz="914400" rtl="0" eaLnBrk="1" fontAlgn="auto" latinLnBrk="0" hangingPunct="1">
              <a:lnSpc>
                <a:spcPct val="100000"/>
              </a:lnSpc>
              <a:spcBef>
                <a:spcPts val="0"/>
              </a:spcBef>
              <a:spcAft>
                <a:spcPts val="0"/>
              </a:spcAft>
              <a:buClrTx/>
              <a:buSzTx/>
              <a:buFontTx/>
              <a:buNone/>
              <a:tabLst/>
              <a:defRPr/>
            </a:pPr>
            <a:r>
              <a:rPr lang="en-US" i="1" smtClean="0">
                <a:solidFill>
                  <a:srgbClr val="C31313"/>
                </a:solidFill>
              </a:rPr>
              <a:t>- Shaun Horning, GasTOPS</a:t>
            </a:r>
          </a:p>
          <a:p>
            <a:pPr eaLnBrk="1" hangingPunct="1"/>
            <a:endParaRPr lang="en-US" smtClean="0">
              <a:solidFill>
                <a:srgbClr val="C31313"/>
              </a:solidFill>
            </a:endParaRPr>
          </a:p>
          <a:p>
            <a:r>
              <a:rPr lang="en-US" sz="800" b="1" smtClean="0"/>
              <a:t>The </a:t>
            </a:r>
            <a:r>
              <a:rPr lang="en-US" sz="800" b="1" dirty="0" smtClean="0"/>
              <a:t>Solution</a:t>
            </a:r>
          </a:p>
          <a:p>
            <a:r>
              <a:rPr lang="en-US" sz="1200" kern="1200" dirty="0" err="1" smtClean="0">
                <a:solidFill>
                  <a:schemeClr val="tx1"/>
                </a:solidFill>
                <a:effectLst/>
                <a:latin typeface="+mn-lt"/>
                <a:ea typeface="+mn-ea"/>
                <a:cs typeface="+mn-cs"/>
              </a:rPr>
              <a:t>GasTOPS</a:t>
            </a:r>
            <a:r>
              <a:rPr lang="en-US" sz="1200" kern="1200" dirty="0" smtClean="0">
                <a:solidFill>
                  <a:schemeClr val="tx1"/>
                </a:solidFill>
                <a:effectLst/>
                <a:latin typeface="+mn-lt"/>
                <a:ea typeface="+mn-ea"/>
                <a:cs typeface="+mn-cs"/>
              </a:rPr>
              <a:t> used Model-Based Design with MATLAB and Simulink to accelerate LHD 8 development and analysis projects. </a:t>
            </a:r>
            <a:r>
              <a:rPr lang="en-US" sz="1200" kern="1200" dirty="0" err="1" smtClean="0">
                <a:solidFill>
                  <a:schemeClr val="tx1"/>
                </a:solidFill>
                <a:effectLst/>
                <a:latin typeface="+mn-lt"/>
                <a:ea typeface="+mn-ea"/>
                <a:cs typeface="+mn-cs"/>
              </a:rPr>
              <a:t>GasTOPS</a:t>
            </a:r>
            <a:r>
              <a:rPr lang="en-US" sz="1200" kern="1200" dirty="0" smtClean="0">
                <a:solidFill>
                  <a:schemeClr val="tx1"/>
                </a:solidFill>
                <a:effectLst/>
                <a:latin typeface="+mn-lt"/>
                <a:ea typeface="+mn-ea"/>
                <a:cs typeface="+mn-cs"/>
              </a:rPr>
              <a:t> engineers developed a Simulink model of the propulsion system, including </a:t>
            </a:r>
            <a:r>
              <a:rPr lang="en-US" sz="1200" kern="1200" dirty="0" err="1" smtClean="0">
                <a:solidFill>
                  <a:schemeClr val="tx1"/>
                </a:solidFill>
                <a:effectLst/>
                <a:latin typeface="+mn-lt"/>
                <a:ea typeface="+mn-ea"/>
                <a:cs typeface="+mn-cs"/>
              </a:rPr>
              <a:t>submodels</a:t>
            </a:r>
            <a:r>
              <a:rPr lang="en-US" sz="1200" kern="1200" dirty="0" smtClean="0">
                <a:solidFill>
                  <a:schemeClr val="tx1"/>
                </a:solidFill>
                <a:effectLst/>
                <a:latin typeface="+mn-lt"/>
                <a:ea typeface="+mn-ea"/>
                <a:cs typeface="+mn-cs"/>
              </a:rPr>
              <a:t> for the hull, propellers, shafting, gearboxes, motors, generators, and gas turbines.</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Many of these </a:t>
            </a:r>
            <a:r>
              <a:rPr lang="en-US" sz="1200" kern="1200" dirty="0" err="1" smtClean="0">
                <a:solidFill>
                  <a:schemeClr val="tx1"/>
                </a:solidFill>
                <a:effectLst/>
                <a:latin typeface="+mn-lt"/>
                <a:ea typeface="+mn-ea"/>
                <a:cs typeface="+mn-cs"/>
              </a:rPr>
              <a:t>submodels</a:t>
            </a:r>
            <a:r>
              <a:rPr lang="en-US" sz="1200" kern="1200" dirty="0" smtClean="0">
                <a:solidFill>
                  <a:schemeClr val="tx1"/>
                </a:solidFill>
                <a:effectLst/>
                <a:latin typeface="+mn-lt"/>
                <a:ea typeface="+mn-ea"/>
                <a:cs typeface="+mn-cs"/>
              </a:rPr>
              <a:t> came from a Simulink library of parameterized components that </a:t>
            </a:r>
            <a:r>
              <a:rPr lang="en-US" sz="1200" kern="1200" dirty="0" err="1" smtClean="0">
                <a:solidFill>
                  <a:schemeClr val="tx1"/>
                </a:solidFill>
                <a:effectLst/>
                <a:latin typeface="+mn-lt"/>
                <a:ea typeface="+mn-ea"/>
                <a:cs typeface="+mn-cs"/>
              </a:rPr>
              <a:t>GasTOPS</a:t>
            </a:r>
            <a:r>
              <a:rPr lang="en-US" sz="1200" kern="1200" dirty="0" smtClean="0">
                <a:solidFill>
                  <a:schemeClr val="tx1"/>
                </a:solidFill>
                <a:effectLst/>
                <a:latin typeface="+mn-lt"/>
                <a:ea typeface="+mn-ea"/>
                <a:cs typeface="+mn-cs"/>
              </a:rPr>
              <a:t> had developed for similar projects. Others were provided by OEMs as MATLAB or Fortran code, and integrated into the Simulink propulsion model.</a:t>
            </a:r>
          </a:p>
          <a:p>
            <a:endParaRPr lang="en-US" sz="1200" kern="1200" dirty="0" smtClean="0">
              <a:solidFill>
                <a:schemeClr val="tx1"/>
              </a:solidFill>
              <a:effectLst/>
              <a:latin typeface="+mn-lt"/>
              <a:ea typeface="+mn-ea"/>
              <a:cs typeface="+mn-cs"/>
            </a:endParaRPr>
          </a:p>
          <a:p>
            <a:r>
              <a:rPr lang="en-US" sz="1200" kern="1200" dirty="0" err="1" smtClean="0">
                <a:solidFill>
                  <a:schemeClr val="tx1"/>
                </a:solidFill>
                <a:effectLst/>
                <a:latin typeface="+mn-lt"/>
                <a:ea typeface="+mn-ea"/>
                <a:cs typeface="+mn-cs"/>
              </a:rPr>
              <a:t>GasTOPS</a:t>
            </a:r>
            <a:r>
              <a:rPr lang="en-US" sz="1200" kern="1200" dirty="0" smtClean="0">
                <a:solidFill>
                  <a:schemeClr val="tx1"/>
                </a:solidFill>
                <a:effectLst/>
                <a:latin typeface="+mn-lt"/>
                <a:ea typeface="+mn-ea"/>
                <a:cs typeface="+mn-cs"/>
              </a:rPr>
              <a:t> modeled the machinery control system in Simulink and </a:t>
            </a:r>
            <a:r>
              <a:rPr lang="en-US" sz="1200" kern="1200" dirty="0" err="1" smtClean="0">
                <a:solidFill>
                  <a:schemeClr val="tx1"/>
                </a:solidFill>
                <a:effectLst/>
                <a:latin typeface="+mn-lt"/>
                <a:ea typeface="+mn-ea"/>
                <a:cs typeface="+mn-cs"/>
              </a:rPr>
              <a:t>Stateflow</a:t>
            </a:r>
            <a:r>
              <a:rPr lang="en-US" sz="1200" kern="1200" dirty="0" smtClean="0">
                <a:solidFill>
                  <a:schemeClr val="tx1"/>
                </a:solidFill>
                <a:effectLst/>
                <a:latin typeface="+mn-lt"/>
                <a:ea typeface="+mn-ea"/>
                <a:cs typeface="+mn-cs"/>
              </a:rPr>
              <a:t>®, using state transition diagrams to describe drive mode changeovers.</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engineers conducted an extensive test program in which MATLAB scripts were used to launch Simulink and collect the results of simulated ship maneuvers under various environmental conditions. In parametric studies, sweeps of propeller efficiency, hull resistance, and other key values were conducted to assess MCS performance and robustness.</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For the electrical plant, the team used Simulink and </a:t>
            </a:r>
            <a:r>
              <a:rPr lang="en-US" sz="1200" kern="1200" dirty="0" err="1" smtClean="0">
                <a:solidFill>
                  <a:schemeClr val="tx1"/>
                </a:solidFill>
                <a:effectLst/>
                <a:latin typeface="+mn-lt"/>
                <a:ea typeface="+mn-ea"/>
                <a:cs typeface="+mn-cs"/>
              </a:rPr>
              <a:t>SimPowerSystems</a:t>
            </a:r>
            <a:r>
              <a:rPr lang="en-US" sz="1200" kern="1200" dirty="0" smtClean="0">
                <a:solidFill>
                  <a:schemeClr val="tx1"/>
                </a:solidFill>
                <a:effectLst/>
                <a:latin typeface="+mn-lt"/>
                <a:ea typeface="+mn-ea"/>
                <a:cs typeface="+mn-cs"/>
              </a:rPr>
              <a:t>™ to model six diesel generators, eight transformers, numerous smart breakers, and the distribution system, as well as electric motors and other loads. They performed simulations to evaluate the system response to short circuits, generator failures, and various fault conditions.</a:t>
            </a:r>
          </a:p>
          <a:p>
            <a:endParaRPr lang="en-US" sz="1200" kern="1200" dirty="0" smtClean="0">
              <a:solidFill>
                <a:schemeClr val="tx1"/>
              </a:solidFill>
              <a:effectLst/>
              <a:latin typeface="+mn-lt"/>
              <a:ea typeface="+mn-ea"/>
              <a:cs typeface="+mn-cs"/>
            </a:endParaRPr>
          </a:p>
          <a:p>
            <a:r>
              <a:rPr lang="en-US" sz="1200" kern="1200" dirty="0" err="1" smtClean="0">
                <a:solidFill>
                  <a:schemeClr val="tx1"/>
                </a:solidFill>
                <a:effectLst/>
                <a:latin typeface="+mn-lt"/>
                <a:ea typeface="+mn-ea"/>
                <a:cs typeface="+mn-cs"/>
              </a:rPr>
              <a:t>GasTOPS</a:t>
            </a:r>
            <a:r>
              <a:rPr lang="en-US" sz="1200" kern="1200" dirty="0" smtClean="0">
                <a:solidFill>
                  <a:schemeClr val="tx1"/>
                </a:solidFill>
                <a:effectLst/>
                <a:latin typeface="+mn-lt"/>
                <a:ea typeface="+mn-ea"/>
                <a:cs typeface="+mn-cs"/>
              </a:rPr>
              <a:t> combined elements of the propulsion and electric plant models with models of other machinery systems in Simulink, and used Simulink Coder™ to generate code for a real-time HIL testing setup. They streamlined this process by creating MATLAB functions that generate Simulink models based on predefined operating parameters for pumps, valves, fans, and other components.</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Later, the team extended the MCS test model to support simulation of about 100 different system and component faults, and used Simulink Coder to generate C code for an onboard training system.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MCS is now in service aboard the USS Makin </a:t>
            </a:r>
            <a:r>
              <a:rPr lang="en-US" sz="1200" kern="1200" smtClean="0">
                <a:solidFill>
                  <a:schemeClr val="tx1"/>
                </a:solidFill>
                <a:effectLst/>
                <a:latin typeface="+mn-lt"/>
                <a:ea typeface="+mn-ea"/>
                <a:cs typeface="+mn-cs"/>
              </a:rPr>
              <a:t>Island. </a:t>
            </a:r>
            <a:endParaRPr lang="en-US" sz="1200" kern="1200" dirty="0" smtClean="0">
              <a:solidFill>
                <a:schemeClr val="tx1"/>
              </a:solidFill>
              <a:effectLst/>
              <a:latin typeface="+mn-lt"/>
              <a:ea typeface="+mn-ea"/>
              <a:cs typeface="+mn-cs"/>
            </a:endParaRPr>
          </a:p>
          <a:p>
            <a:endParaRPr lang="en-US" sz="800" dirty="0" smtClean="0"/>
          </a:p>
          <a:p>
            <a:r>
              <a:rPr lang="en-US" sz="800" b="1" dirty="0" smtClean="0"/>
              <a:t>Results</a:t>
            </a:r>
          </a:p>
          <a:p>
            <a:pPr marL="0" marR="0" indent="0" algn="l" defTabSz="914400" rtl="0" eaLnBrk="1" fontAlgn="auto" latinLnBrk="0" hangingPunct="1">
              <a:lnSpc>
                <a:spcPct val="100000"/>
              </a:lnSpc>
              <a:spcBef>
                <a:spcPts val="0"/>
              </a:spcBef>
              <a:spcAft>
                <a:spcPts val="0"/>
              </a:spcAft>
              <a:buClrTx/>
              <a:buSzTx/>
              <a:buFontTx/>
              <a:buNone/>
              <a:tabLst/>
              <a:defRPr/>
            </a:pPr>
            <a:r>
              <a:rPr lang="en-US" sz="800" dirty="0" smtClean="0"/>
              <a:t>■ </a:t>
            </a:r>
            <a:r>
              <a:rPr lang="en-US" sz="1200" b="1" kern="1200" dirty="0" smtClean="0">
                <a:solidFill>
                  <a:schemeClr val="tx1"/>
                </a:solidFill>
                <a:effectLst/>
                <a:latin typeface="+mn-lt"/>
                <a:ea typeface="+mn-ea"/>
                <a:cs typeface="+mn-cs"/>
              </a:rPr>
              <a:t>Time-to-simulation cut by two-thirds. </a:t>
            </a:r>
            <a:r>
              <a:rPr lang="en-US" sz="1200" kern="1200" dirty="0" smtClean="0">
                <a:solidFill>
                  <a:schemeClr val="tx1"/>
                </a:solidFill>
                <a:effectLst/>
                <a:latin typeface="+mn-lt"/>
                <a:ea typeface="+mn-ea"/>
                <a:cs typeface="+mn-cs"/>
              </a:rPr>
              <a:t>“It’s not uncommon for companies to spend six months or more modeling ships and other complex systems before they get any useful simulation results,” says Horning. “Using MATLAB and Simulink with the library and scripts we have developed, we can have simulation results in two months or less, which can be a huge advantage during the design process.”</a:t>
            </a:r>
            <a:endParaRPr lang="en-US" sz="800" dirty="0" smtClean="0"/>
          </a:p>
          <a:p>
            <a:endParaRPr lang="en-US" sz="8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800" dirty="0" smtClean="0"/>
              <a:t>■ </a:t>
            </a:r>
            <a:r>
              <a:rPr lang="en-US" sz="1200" b="1" kern="1200" dirty="0" smtClean="0">
                <a:solidFill>
                  <a:schemeClr val="tx1"/>
                </a:solidFill>
                <a:effectLst/>
                <a:latin typeface="+mn-lt"/>
                <a:ea typeface="+mn-ea"/>
                <a:cs typeface="+mn-cs"/>
              </a:rPr>
              <a:t>Key design issues identified early. </a:t>
            </a:r>
            <a:r>
              <a:rPr lang="en-US" sz="1200" kern="1200" dirty="0" smtClean="0">
                <a:solidFill>
                  <a:schemeClr val="tx1"/>
                </a:solidFill>
                <a:effectLst/>
                <a:latin typeface="+mn-lt"/>
                <a:ea typeface="+mn-ea"/>
                <a:cs typeface="+mn-cs"/>
              </a:rPr>
              <a:t>“Our simulations revealed that in the transition from turbine power to electric power, the turbines provided substantially more power than was expected during their cool down,” explains Horning. “Simulink enabled us—and our clients—to understand how the systems would perform before the ship was built.”</a:t>
            </a:r>
            <a:endParaRPr lang="en-US" sz="800" dirty="0" smtClean="0"/>
          </a:p>
          <a:p>
            <a:endParaRPr lang="en-US" sz="8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800" dirty="0" smtClean="0"/>
              <a:t>■ </a:t>
            </a:r>
            <a:r>
              <a:rPr lang="en-US" sz="1200" b="1" kern="1200" dirty="0" smtClean="0">
                <a:solidFill>
                  <a:schemeClr val="tx1"/>
                </a:solidFill>
                <a:effectLst/>
                <a:latin typeface="+mn-lt"/>
                <a:ea typeface="+mn-ea"/>
                <a:cs typeface="+mn-cs"/>
              </a:rPr>
              <a:t>Models reused multiple times.</a:t>
            </a:r>
            <a:r>
              <a:rPr lang="en-US" sz="1200" kern="1200" dirty="0" smtClean="0">
                <a:solidFill>
                  <a:schemeClr val="tx1"/>
                </a:solidFill>
                <a:effectLst/>
                <a:latin typeface="+mn-lt"/>
                <a:ea typeface="+mn-ea"/>
                <a:cs typeface="+mn-cs"/>
              </a:rPr>
              <a:t> “Our propulsion and electrical system models were based on Simulink library elements,” says Horning. “We reused elements of those models extensively to verify the controller design, generate code for HIL tests, and create the core of the onboard training environment.”</a:t>
            </a:r>
          </a:p>
          <a:p>
            <a:endParaRPr lang="en-US" sz="700" b="0" i="1" dirty="0" smtClean="0">
              <a:solidFill>
                <a:srgbClr val="154F8F"/>
              </a:solidFill>
            </a:endParaRPr>
          </a:p>
          <a:p>
            <a:r>
              <a:rPr lang="en-US" sz="200" b="0" i="1" dirty="0" smtClean="0">
                <a:solidFill>
                  <a:srgbClr val="154F8F"/>
                </a:solidFill>
              </a:rPr>
              <a:t>Learn more about </a:t>
            </a:r>
            <a:r>
              <a:rPr lang="en-US" sz="200" b="0" i="1" dirty="0" err="1" smtClean="0">
                <a:solidFill>
                  <a:srgbClr val="154F8F"/>
                </a:solidFill>
              </a:rPr>
              <a:t>GasTOPS</a:t>
            </a:r>
            <a:r>
              <a:rPr lang="en-US" sz="200" b="0" i="1" smtClean="0">
                <a:solidFill>
                  <a:srgbClr val="154F8F"/>
                </a:solidFill>
              </a:rPr>
              <a:t>: </a:t>
            </a:r>
            <a:r>
              <a:rPr lang="en-US" sz="1200" b="0" i="1" u="none" strike="noStrike" kern="1200" baseline="0" smtClean="0">
                <a:solidFill>
                  <a:schemeClr val="tx1"/>
                </a:solidFill>
                <a:latin typeface="+mn-lt"/>
                <a:ea typeface="+mn-ea"/>
                <a:cs typeface="+mn-cs"/>
              </a:rPr>
              <a:t>www.gastops.com </a:t>
            </a:r>
            <a:endParaRPr lang="en-US" sz="200" b="0" i="1" dirty="0" smtClean="0">
              <a:solidFill>
                <a:srgbClr val="154F8F"/>
              </a:solidFill>
            </a:endParaRPr>
          </a:p>
        </p:txBody>
      </p:sp>
    </p:spTree>
    <p:extLst>
      <p:ext uri="{BB962C8B-B14F-4D97-AF65-F5344CB8AC3E}">
        <p14:creationId xmlns:p14="http://schemas.microsoft.com/office/powerpoint/2010/main" val="6988515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1698" name="Rectangle 7"/>
          <p:cNvSpPr>
            <a:spLocks noGrp="1" noChangeArrowheads="1"/>
          </p:cNvSpPr>
          <p:nvPr>
            <p:ph type="sldNum" sz="quarter" idx="5"/>
          </p:nvPr>
        </p:nvSpPr>
        <p:spPr>
          <a:noFill/>
        </p:spPr>
        <p:txBody>
          <a:bodyPr/>
          <a:lstStyle/>
          <a:p>
            <a:fld id="{BC9AA8FF-1BB1-4CED-B473-94AC69982BB3}" type="slidenum">
              <a:rPr lang="en-US" smtClean="0">
                <a:solidFill>
                  <a:prstClr val="black"/>
                </a:solidFill>
              </a:rPr>
              <a:pPr/>
              <a:t>5</a:t>
            </a:fld>
            <a:endParaRPr lang="en-US" smtClean="0">
              <a:solidFill>
                <a:prstClr val="black"/>
              </a:solidFill>
            </a:endParaRPr>
          </a:p>
        </p:txBody>
      </p:sp>
      <p:sp>
        <p:nvSpPr>
          <p:cNvPr id="541699" name="Rectangle 2"/>
          <p:cNvSpPr>
            <a:spLocks noGrp="1" noRot="1" noChangeAspect="1" noChangeArrowheads="1" noTextEdit="1"/>
          </p:cNvSpPr>
          <p:nvPr>
            <p:ph type="sldImg"/>
          </p:nvPr>
        </p:nvSpPr>
        <p:spPr>
          <a:xfrm>
            <a:off x="1183184" y="686405"/>
            <a:ext cx="4499074" cy="3427489"/>
          </a:xfrm>
          <a:ln/>
        </p:spPr>
      </p:sp>
      <p:sp>
        <p:nvSpPr>
          <p:cNvPr id="541700" name="Rectangle 3"/>
          <p:cNvSpPr>
            <a:spLocks noGrp="1" noChangeArrowheads="1"/>
          </p:cNvSpPr>
          <p:nvPr>
            <p:ph type="body" idx="1"/>
          </p:nvPr>
        </p:nvSpPr>
        <p:spPr>
          <a:xfrm>
            <a:off x="914401" y="4341815"/>
            <a:ext cx="5029200" cy="4116387"/>
          </a:xfrm>
          <a:noFill/>
          <a:ln/>
        </p:spPr>
        <p:txBody>
          <a:bodyPr>
            <a:normAutofit fontScale="47500" lnSpcReduction="20000"/>
          </a:bodyPr>
          <a:lstStyle/>
          <a:p>
            <a:pPr eaLnBrk="1" hangingPunct="1"/>
            <a:r>
              <a:rPr lang="en-US" b="1" dirty="0" smtClean="0"/>
              <a:t>Primary Industry:</a:t>
            </a:r>
            <a:r>
              <a:rPr lang="en-US" b="1" baseline="0" dirty="0" smtClean="0"/>
              <a:t> </a:t>
            </a:r>
            <a:r>
              <a:rPr lang="en-US" dirty="0" smtClean="0"/>
              <a:t>Industrial Automation and Machinery </a:t>
            </a:r>
          </a:p>
          <a:p>
            <a:pPr eaLnBrk="1" hangingPunct="1"/>
            <a:r>
              <a:rPr lang="en-US" b="1" dirty="0" smtClean="0"/>
              <a:t>Secondary</a:t>
            </a:r>
            <a:r>
              <a:rPr lang="en-US" b="1" baseline="0" dirty="0" smtClean="0"/>
              <a:t> Industries: </a:t>
            </a:r>
            <a:r>
              <a:rPr lang="en-US" dirty="0" smtClean="0"/>
              <a:t>Energy Production</a:t>
            </a:r>
          </a:p>
          <a:p>
            <a:pPr eaLnBrk="1" hangingPunct="1"/>
            <a:r>
              <a:rPr lang="en-US" b="1" dirty="0" smtClean="0"/>
              <a:t>Application Areas: </a:t>
            </a:r>
            <a:r>
              <a:rPr lang="en-US" dirty="0" smtClean="0"/>
              <a:t>Automatic Code Generation, Control Design, Simulation </a:t>
            </a:r>
          </a:p>
          <a:p>
            <a:pPr defTabSz="914175">
              <a:defRPr/>
            </a:pPr>
            <a:r>
              <a:rPr lang="en-US" b="1" dirty="0" smtClean="0"/>
              <a:t>Products Used: </a:t>
            </a:r>
            <a:r>
              <a:rPr lang="en-US" dirty="0" smtClean="0"/>
              <a:t>MATLAB, Simulink, MATLAB Coder, </a:t>
            </a:r>
            <a:r>
              <a:rPr lang="en-US" dirty="0" err="1" smtClean="0"/>
              <a:t>SimPowerSystems</a:t>
            </a:r>
            <a:r>
              <a:rPr lang="en-US" dirty="0" smtClean="0"/>
              <a:t>, Simulink Coder, </a:t>
            </a:r>
            <a:r>
              <a:rPr lang="en-US" dirty="0" err="1" smtClean="0"/>
              <a:t>Stateflow</a:t>
            </a:r>
            <a:endParaRPr lang="en-US" dirty="0" smtClean="0"/>
          </a:p>
          <a:p>
            <a:pPr defTabSz="914175">
              <a:defRPr/>
            </a:pPr>
            <a:r>
              <a:rPr lang="en-US" b="1" dirty="0" smtClean="0"/>
              <a:t>Country</a:t>
            </a:r>
            <a:r>
              <a:rPr lang="en-US" b="1" smtClean="0"/>
              <a:t>: </a:t>
            </a:r>
            <a:r>
              <a:rPr lang="en-US" smtClean="0"/>
              <a:t>Switzerland</a:t>
            </a:r>
          </a:p>
          <a:p>
            <a:pPr defTabSz="914175">
              <a:defRPr/>
            </a:pPr>
            <a:endParaRPr lang="en-US" smtClean="0"/>
          </a:p>
          <a:p>
            <a:r>
              <a:rPr lang="en-US" sz="1100" b="1"/>
              <a:t>ABB Accelerates Application Control Software Development for a Power Electronic Controller</a:t>
            </a:r>
          </a:p>
          <a:p>
            <a:r>
              <a:rPr lang="en-US" sz="1100"/>
              <a:t>Switzerland-based ABB develops technologies that enable utility companies in more than 100 countries to improve performance while reducing environmental impact. ABB’s Power Electronics group recently launched the AC 800PEC, a high-end power electronic controller for power converters. Combining a powerful CPU with a large FPGA, the AC 800PEC controls high-power rectifiers, frequency converters for microturbines, wind turbines, traction drives, battery energy storage systems, and other power electronic applications.</a:t>
            </a:r>
          </a:p>
          <a:p>
            <a:endParaRPr lang="en-US" sz="1100"/>
          </a:p>
          <a:p>
            <a:r>
              <a:rPr lang="en-US" sz="1100"/>
              <a:t>ABB improved productivity by optimizing their control software development process using MathWorks tools to design and automatically generate code for the control software in the AC 800PEC controller.</a:t>
            </a:r>
          </a:p>
          <a:p>
            <a:endParaRPr lang="en-US" sz="1100"/>
          </a:p>
          <a:p>
            <a:r>
              <a:rPr lang="en-US" sz="1100"/>
              <a:t>“MathWorks products considerably reduced development time for application software for the new controller,” says Fritz Wittwer, head of system development, R&amp;D power electronics at ABB. “These economies of time have resulted in significantly lower costs and time to market.”</a:t>
            </a:r>
          </a:p>
          <a:p>
            <a:endParaRPr lang="en-US" sz="1100" b="1"/>
          </a:p>
          <a:p>
            <a:r>
              <a:rPr lang="en-US" sz="1100" b="1"/>
              <a:t>Challenge</a:t>
            </a:r>
          </a:p>
          <a:p>
            <a:r>
              <a:rPr lang="en-US" sz="1100"/>
              <a:t>On previous projects, the ABB team used a traditional development process in which system engineers defined specifications and software engineers then wrote the software based on their interpretation of these specifications. This process was time-consuming and error-prone. It also reduced the likelihood that the software would correspond to the original specifications and concept.</a:t>
            </a:r>
          </a:p>
          <a:p>
            <a:endParaRPr lang="en-US" sz="1100"/>
          </a:p>
          <a:p>
            <a:r>
              <a:rPr lang="en-US" sz="1100"/>
              <a:t>The ABB development team sought a development process that would avoid these difficulties while increasing productivity.</a:t>
            </a:r>
          </a:p>
          <a:p>
            <a:endParaRPr lang="en-US" sz="1100" b="1"/>
          </a:p>
          <a:p>
            <a:pPr marL="864931" lvl="2" defTabSz="864931">
              <a:defRPr/>
            </a:pPr>
            <a:r>
              <a:rPr lang="en-US" sz="1100" i="1"/>
              <a:t>“Our system engineers can program, simulate, and verify the AC 800PEC controller’s regulation software very rapidly in MATLAB and Simulink. This approach markedly reduces development times and produces significantly fewer deviations from the specifications.”</a:t>
            </a:r>
          </a:p>
          <a:p>
            <a:pPr marL="864931" lvl="2" defTabSz="864931">
              <a:defRPr/>
            </a:pPr>
            <a:r>
              <a:rPr lang="en-US" sz="1100" i="1"/>
              <a:t>Fritz Wittwer, ABB</a:t>
            </a:r>
          </a:p>
          <a:p>
            <a:endParaRPr lang="en-US" sz="1100" b="1"/>
          </a:p>
          <a:p>
            <a:r>
              <a:rPr lang="en-US" sz="1100" b="1"/>
              <a:t>Solution</a:t>
            </a:r>
          </a:p>
          <a:p>
            <a:r>
              <a:rPr lang="en-US" sz="1100"/>
              <a:t>MathWorks tools for Model-Based Design provided ABB with a single development platform for the entire development process, which they call Optimized Process of Control Development.</a:t>
            </a:r>
          </a:p>
          <a:p>
            <a:endParaRPr lang="en-US" sz="1100"/>
          </a:p>
          <a:p>
            <a:r>
              <a:rPr lang="en-US" sz="1100"/>
              <a:t>ABB had used Simulink</a:t>
            </a:r>
            <a:r>
              <a:rPr lang="en-US" sz="1100" baseline="30000"/>
              <a:t>®</a:t>
            </a:r>
            <a:r>
              <a:rPr lang="en-US" sz="1100"/>
              <a:t> to run system simulations for other projects. As a subscriber to Software Maintenance Service (SMS) they added Simulink Coder™ to their development environment for the new power electronic controller. They use Simulink Coder to automatically generate and download controller code from their Simulink models to the AC 800PEC controller, eliminating the need to translate the models manually into C code.</a:t>
            </a:r>
          </a:p>
          <a:p>
            <a:endParaRPr lang="en-US" sz="1100"/>
          </a:p>
          <a:p>
            <a:r>
              <a:rPr lang="en-US" sz="1100"/>
              <a:t>They use MATLAB</a:t>
            </a:r>
            <a:r>
              <a:rPr lang="en-US" sz="1100" baseline="30000"/>
              <a:t>®</a:t>
            </a:r>
            <a:r>
              <a:rPr lang="en-US" sz="1100"/>
              <a:t> and Simulink to design the control algorithms for filtering, current control, grid synchronization, and grid power monitoring, and to calculate power, idle power, and other physical variables.</a:t>
            </a:r>
          </a:p>
          <a:p>
            <a:endParaRPr lang="en-US" sz="1100"/>
          </a:p>
          <a:p>
            <a:r>
              <a:rPr lang="en-US" sz="1100"/>
              <a:t>Engineers use SimPowerSystems™ to validate the algorithms by running system simulations. Stateflow</a:t>
            </a:r>
            <a:r>
              <a:rPr lang="en-US" sz="1100" baseline="30000"/>
              <a:t>®</a:t>
            </a:r>
            <a:r>
              <a:rPr lang="en-US" sz="1100"/>
              <a:t> enables ABB to model control sequences and ensure fast fault protection.</a:t>
            </a:r>
          </a:p>
          <a:p>
            <a:endParaRPr lang="en-US" sz="1100"/>
          </a:p>
          <a:p>
            <a:r>
              <a:rPr lang="en-US" sz="1100"/>
              <a:t>Using Simulink Coder, they generate ANSI C code automatically from their Simulink models. They also use Simulink Coder to generate C code from their Stateflow charts, thereby avoiding the laborious and time-consuming manual translation of the control algorithms into source code. They can use the generated code directly in the controller.</a:t>
            </a:r>
          </a:p>
          <a:p>
            <a:endParaRPr lang="en-US" sz="1100"/>
          </a:p>
          <a:p>
            <a:r>
              <a:rPr lang="en-US" sz="1100"/>
              <a:t>Using Simulink External Mode enables them to interactively debug the software on the controller.</a:t>
            </a:r>
          </a:p>
          <a:p>
            <a:endParaRPr lang="en-US" sz="1100"/>
          </a:p>
          <a:p>
            <a:r>
              <a:rPr lang="en-US" sz="1100"/>
              <a:t>ABB keeps the specification and the code synchronized throughout the development process by using Simulink models as executable specifications. Parameters can be changed and optimized on the PC, and code can be automatically generated from the models and then transferred to the controller directly via an Ethernet connection.</a:t>
            </a:r>
          </a:p>
          <a:p>
            <a:endParaRPr lang="en-US" sz="1100"/>
          </a:p>
          <a:p>
            <a:r>
              <a:rPr lang="en-US" sz="1100"/>
              <a:t>The AC 800PEC controller has been delivered to market for use with traction converters that have demanding hardware requirements with high temperature range and vibration.</a:t>
            </a:r>
          </a:p>
          <a:p>
            <a:endParaRPr lang="en-US" sz="1100" b="1"/>
          </a:p>
          <a:p>
            <a:r>
              <a:rPr lang="en-US" sz="1100" b="1"/>
              <a:t>Results</a:t>
            </a:r>
          </a:p>
          <a:p>
            <a:r>
              <a:rPr lang="en-US" smtClean="0"/>
              <a:t>■ </a:t>
            </a:r>
            <a:r>
              <a:rPr lang="en-US" sz="1100" b="1"/>
              <a:t>Development time and costs reduced.</a:t>
            </a:r>
            <a:r>
              <a:rPr lang="en-US" sz="1100"/>
              <a:t> “MathWorks products considerably reduced application control software development time for the new AC 800PEC controller in comparison with the controller’s predecessor,” says Wittwer. “The code generated from the Simulink models can be used directly in the controller, eliminating the need for a separate, costly implementation phase.”</a:t>
            </a:r>
          </a:p>
          <a:p>
            <a:endParaRPr lang="en-US" sz="1100" b="1"/>
          </a:p>
          <a:p>
            <a:r>
              <a:rPr lang="en-US" smtClean="0"/>
              <a:t>■ </a:t>
            </a:r>
            <a:r>
              <a:rPr lang="en-US" sz="1100" b="1"/>
              <a:t>Development process improved.</a:t>
            </a:r>
            <a:r>
              <a:rPr lang="en-US" sz="1100"/>
              <a:t> Staying subscribed to SMS enables ABB to take advantage of MathWorks twice-yearly product updates to further improve their process based on Model-Based Design. “Our largest benefit from the SMS program is the new features that product updates deliver,” says Wittwer.</a:t>
            </a:r>
          </a:p>
          <a:p>
            <a:endParaRPr lang="en-US" sz="1100" b="1"/>
          </a:p>
          <a:p>
            <a:r>
              <a:rPr lang="en-US" smtClean="0"/>
              <a:t>■ </a:t>
            </a:r>
            <a:r>
              <a:rPr lang="en-US" sz="1100" b="1"/>
              <a:t>Highly accurate code generated.</a:t>
            </a:r>
            <a:r>
              <a:rPr lang="en-US" sz="1100"/>
              <a:t> Virtually 100% of the C code for the AC 800PEC controller is generated automatically by Simulink Coder. “With this approach, what you simulate is what you execute,” explains Wittwer. “The generated code is error-free and precisely describes the control algorithm defined with Simulink.”</a:t>
            </a:r>
          </a:p>
          <a:p>
            <a:pPr defTabSz="914175">
              <a:defRPr/>
            </a:pPr>
            <a:endParaRPr lang="en-GB" smtClean="0"/>
          </a:p>
          <a:p>
            <a:pPr defTabSz="914175">
              <a:defRPr/>
            </a:pPr>
            <a:r>
              <a:rPr lang="en-GB" i="1" smtClean="0"/>
              <a:t>Learn more about ABB: www.abb.com</a:t>
            </a:r>
            <a:endParaRPr lang="en-GB" i="1" dirty="0" smtClean="0"/>
          </a:p>
        </p:txBody>
      </p:sp>
    </p:spTree>
    <p:extLst>
      <p:ext uri="{BB962C8B-B14F-4D97-AF65-F5344CB8AC3E}">
        <p14:creationId xmlns:p14="http://schemas.microsoft.com/office/powerpoint/2010/main" val="9373422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defTabSz="931706">
              <a:defRPr/>
            </a:pPr>
            <a:r>
              <a:rPr lang="en-US" dirty="0" smtClean="0"/>
              <a:t>So why do we need to find errors early, why did</a:t>
            </a:r>
            <a:r>
              <a:rPr lang="en-US" baseline="0" dirty="0" smtClean="0"/>
              <a:t> people list it as an important challenge?</a:t>
            </a:r>
          </a:p>
          <a:p>
            <a:pPr defTabSz="931706">
              <a:defRPr/>
            </a:pPr>
            <a:endParaRPr lang="en-US" dirty="0" smtClean="0"/>
          </a:p>
          <a:p>
            <a:pPr defTabSz="931706">
              <a:defRPr/>
            </a:pPr>
            <a:r>
              <a:rPr lang="en-US" dirty="0" smtClean="0"/>
              <a:t>Here</a:t>
            </a:r>
            <a:r>
              <a:rPr lang="en-US" baseline="0" dirty="0" smtClean="0"/>
              <a:t> is a study by NASA, that answers these questions. The x-axis shows the phase where the error is found and fixed, and the y-axis shows the relative cost to fix the error. </a:t>
            </a:r>
          </a:p>
          <a:p>
            <a:pPr defTabSz="931706">
              <a:defRPr/>
            </a:pPr>
            <a:r>
              <a:rPr lang="en-US" baseline="0" dirty="0" smtClean="0"/>
              <a:t>Bar color corresponds to the project phase where the error was introduced.</a:t>
            </a:r>
          </a:p>
          <a:p>
            <a:pPr defTabSz="931706">
              <a:defRPr/>
            </a:pPr>
            <a:r>
              <a:rPr lang="en-US" baseline="0" dirty="0" smtClean="0"/>
              <a:t>[Advance] </a:t>
            </a:r>
          </a:p>
          <a:p>
            <a:pPr defTabSz="931706">
              <a:defRPr/>
            </a:pPr>
            <a:r>
              <a:rPr lang="en-US" baseline="0" dirty="0" smtClean="0"/>
              <a:t>For example the most expensive type of error to fix is an error in the requirements that is only found during testing. </a:t>
            </a:r>
          </a:p>
          <a:p>
            <a:pPr defTabSz="931706">
              <a:defRPr/>
            </a:pPr>
            <a:r>
              <a:rPr lang="en-US" baseline="0" dirty="0" smtClean="0"/>
              <a:t>It is very expensive because you will need to go through the whole development process to fix it – not only expensive, but also time-consuming.</a:t>
            </a:r>
          </a:p>
          <a:p>
            <a:pPr defTabSz="931706">
              <a:defRPr/>
            </a:pPr>
            <a:endParaRPr lang="en-US" baseline="0" dirty="0" smtClean="0"/>
          </a:p>
          <a:p>
            <a:pPr defTabSz="931706">
              <a:defRPr/>
            </a:pPr>
            <a:r>
              <a:rPr lang="en-US" baseline="0" dirty="0" smtClean="0"/>
              <a:t>So, finding errors early means we can develop our products cheaper and quicker, and that is why it is so important.</a:t>
            </a:r>
          </a:p>
          <a:p>
            <a:pPr defTabSz="931706">
              <a:defRPr/>
            </a:pPr>
            <a:endParaRPr lang="en-US" baseline="0" dirty="0" smtClean="0"/>
          </a:p>
          <a:p>
            <a:endParaRPr lang="en-US" dirty="0" smtClean="0"/>
          </a:p>
          <a:p>
            <a:endParaRPr lang="en-US" dirty="0" smtClean="0"/>
          </a:p>
          <a:p>
            <a:r>
              <a:rPr lang="en-US" dirty="0" smtClean="0"/>
              <a:t>[Note</a:t>
            </a:r>
            <a:r>
              <a:rPr lang="en-US" baseline="0" dirty="0" smtClean="0"/>
              <a:t> to presenter: NASA study can be downloaded directly from http://sarpresults.ivv.nasa.gov/DownloadFile/24/10/Direct%20ROI%20of%20IV&amp;V%20ATS2003%20presentation.ppt</a:t>
            </a:r>
          </a:p>
          <a:p>
            <a:r>
              <a:rPr lang="en-US" baseline="0" dirty="0" smtClean="0"/>
              <a:t>The saved version of the report (</a:t>
            </a:r>
            <a:r>
              <a:rPr lang="en-US" baseline="0" dirty="0" err="1" smtClean="0"/>
              <a:t>powerpoint</a:t>
            </a:r>
            <a:r>
              <a:rPr lang="en-US" baseline="0" dirty="0" smtClean="0"/>
              <a:t> file) is also available on the ECL).]</a:t>
            </a:r>
            <a:endParaRPr lang="en-US" dirty="0" smtClean="0"/>
          </a:p>
          <a:p>
            <a:endParaRPr lang="en-US" dirty="0"/>
          </a:p>
        </p:txBody>
      </p:sp>
      <p:sp>
        <p:nvSpPr>
          <p:cNvPr id="4" name="Slide Number Placeholder 3"/>
          <p:cNvSpPr>
            <a:spLocks noGrp="1"/>
          </p:cNvSpPr>
          <p:nvPr>
            <p:ph type="sldNum" sz="quarter" idx="10"/>
          </p:nvPr>
        </p:nvSpPr>
        <p:spPr/>
        <p:txBody>
          <a:bodyPr/>
          <a:lstStyle/>
          <a:p>
            <a:fld id="{AD73B8C3-A209-4A55-9261-22C2A02B3159}" type="slidenum">
              <a:rPr lang="en-US" smtClean="0"/>
              <a:pPr/>
              <a:t>10</a:t>
            </a:fld>
            <a:endParaRPr lang="en-US"/>
          </a:p>
        </p:txBody>
      </p:sp>
    </p:spTree>
    <p:extLst>
      <p:ext uri="{BB962C8B-B14F-4D97-AF65-F5344CB8AC3E}">
        <p14:creationId xmlns:p14="http://schemas.microsoft.com/office/powerpoint/2010/main" val="41589663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smtClean="0"/>
          </a:p>
          <a:p>
            <a:r>
              <a:rPr lang="en-US" baseline="0" dirty="0" smtClean="0"/>
              <a:t>To understand the potential savings, MathWorks has used savings calculator.  Working with development organizations like yours, we’ve done</a:t>
            </a:r>
            <a:r>
              <a:rPr lang="en-US" dirty="0" smtClean="0"/>
              <a:t> a</a:t>
            </a:r>
            <a:r>
              <a:rPr lang="en-US" baseline="0" dirty="0" smtClean="0"/>
              <a:t> series of internal savings studies.  What you see here is a representation of the savings that an organization can achieve with Model-Based Design on a project with 5,000 lines of code. Using MBD you can expect to save from 50% to 70% in development costs over the traditional development process.  Your results may vary – and we’d be glad to sit with you and discuss the details of the analysis and apply it to your organization.</a:t>
            </a:r>
          </a:p>
          <a:p>
            <a:endParaRPr lang="en-US" baseline="0" dirty="0" smtClean="0"/>
          </a:p>
          <a:p>
            <a:r>
              <a:rPr lang="en-US" baseline="0" dirty="0" smtClean="0"/>
              <a:t>[Note to presenter: the numbers are based on a specific scenario with certain assumptions. More specifically, we assume a program with 5,000 lines of code, and a team of 10 people).</a:t>
            </a:r>
            <a:endParaRPr lang="en-US" dirty="0"/>
          </a:p>
        </p:txBody>
      </p:sp>
      <p:sp>
        <p:nvSpPr>
          <p:cNvPr id="4" name="Footer Placeholder 3"/>
          <p:cNvSpPr>
            <a:spLocks noGrp="1"/>
          </p:cNvSpPr>
          <p:nvPr>
            <p:ph type="ftr" sz="quarter" idx="10"/>
          </p:nvPr>
        </p:nvSpPr>
        <p:spPr/>
        <p:txBody>
          <a:bodyPr/>
          <a:lstStyle/>
          <a:p>
            <a:r>
              <a:rPr lang="en-US" smtClean="0"/>
              <a:t>The MathWorks</a:t>
            </a:r>
            <a:endParaRPr lang="en-US"/>
          </a:p>
        </p:txBody>
      </p:sp>
      <p:sp>
        <p:nvSpPr>
          <p:cNvPr id="5" name="Slide Number Placeholder 4"/>
          <p:cNvSpPr>
            <a:spLocks noGrp="1"/>
          </p:cNvSpPr>
          <p:nvPr>
            <p:ph type="sldNum" sz="quarter" idx="11"/>
          </p:nvPr>
        </p:nvSpPr>
        <p:spPr/>
        <p:txBody>
          <a:bodyPr/>
          <a:lstStyle/>
          <a:p>
            <a:fld id="{99442FF9-C0C6-41AF-A8CB-D9C9EB1E4940}" type="slidenum">
              <a:rPr lang="en-US" smtClean="0"/>
              <a:pPr/>
              <a:t>11</a:t>
            </a:fld>
            <a:endParaRPr lang="en-US"/>
          </a:p>
        </p:txBody>
      </p:sp>
    </p:spTree>
    <p:extLst>
      <p:ext uri="{BB962C8B-B14F-4D97-AF65-F5344CB8AC3E}">
        <p14:creationId xmlns:p14="http://schemas.microsoft.com/office/powerpoint/2010/main" val="21091372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endParaRPr lang="en-US" baseline="0" dirty="0" smtClean="0"/>
          </a:p>
          <a:p>
            <a:r>
              <a:rPr lang="en-US" dirty="0" smtClean="0"/>
              <a:t>Looking at the breakdown of</a:t>
            </a:r>
            <a:r>
              <a:rPr lang="en-US" baseline="0" dirty="0" smtClean="0"/>
              <a:t> where the savings came from, it is clear that the results came in verifying the requirements (or the specifications) and in reducing the cost of error re-work in the testing phase (removing latent errors). These results show quite clearly the savings from doing early verification with Model-Based Design.</a:t>
            </a:r>
          </a:p>
          <a:p>
            <a:endParaRPr lang="en-US" baseline="0" dirty="0" smtClean="0"/>
          </a:p>
          <a:p>
            <a:endParaRPr lang="en-US" baseline="0" dirty="0" smtClean="0"/>
          </a:p>
          <a:p>
            <a:r>
              <a:rPr lang="en-US" baseline="0" dirty="0" smtClean="0"/>
              <a:t>You will get some savings in the design stage because doing data analysis to understand how to revise your design is more efficient in MATLAB than in other tools. </a:t>
            </a:r>
          </a:p>
          <a:p>
            <a:r>
              <a:rPr lang="en-US" baseline="0" dirty="0" smtClean="0"/>
              <a:t>The time that was previously spent tuning controller on the hardware is now spent on developing the models. As you get better with modeling, and as you start reusing models for other projects, the savings in design stage will get significantly higher. </a:t>
            </a:r>
          </a:p>
          <a:p>
            <a:endParaRPr lang="en-US" baseline="0" dirty="0" smtClean="0"/>
          </a:p>
          <a:p>
            <a:r>
              <a:rPr lang="en-US" baseline="0" dirty="0" smtClean="0"/>
              <a:t>We also assumed that coding is done manually, just as before, so we do not show savings here.</a:t>
            </a:r>
          </a:p>
          <a:p>
            <a:endParaRPr lang="en-US" dirty="0" smtClean="0"/>
          </a:p>
          <a:p>
            <a:pPr>
              <a:buFont typeface="Arial" pitchFamily="34" charset="0"/>
              <a:buNone/>
            </a:pPr>
            <a:r>
              <a:rPr lang="en-US" baseline="0" dirty="0" smtClean="0">
                <a:latin typeface="Times New Roman" pitchFamily="18" charset="0"/>
                <a:cs typeface="Times New Roman" pitchFamily="18" charset="0"/>
              </a:rPr>
              <a:t>You are probably thinking at this point: all this sounds pretty good, but will it really work for me, my group, and my company. The answer to your question is yes, and to convince you I would like to share with you a few of success stories from our customers who adopted Model-Based Design.</a:t>
            </a:r>
          </a:p>
          <a:p>
            <a:pPr>
              <a:buFont typeface="Arial" pitchFamily="34" charset="0"/>
              <a:buNone/>
            </a:pPr>
            <a:endParaRPr lang="en-US" baseline="0" dirty="0" smtClean="0">
              <a:latin typeface="Times New Roman" pitchFamily="18" charset="0"/>
              <a:cs typeface="Times New Roman" pitchFamily="18" charset="0"/>
            </a:endParaRPr>
          </a:p>
          <a:p>
            <a:pPr>
              <a:buFont typeface="Arial" pitchFamily="34" charset="0"/>
              <a:buNone/>
            </a:pPr>
            <a:r>
              <a:rPr lang="en-US" baseline="0" dirty="0" smtClean="0">
                <a:latin typeface="Times New Roman" pitchFamily="18" charset="0"/>
                <a:cs typeface="Times New Roman" pitchFamily="18" charset="0"/>
              </a:rPr>
              <a:t>[ Choose 3 relevant user stories from the following slides, describe problem and solution quickly, and iterate on the message how Model-Based Design helped the customers to do things better, cheaper, and faster.]</a:t>
            </a:r>
            <a:endParaRPr lang="en-US" dirty="0" smtClean="0">
              <a:latin typeface="Times New Roman" pitchFamily="18" charset="0"/>
              <a:cs typeface="Times New Roman" pitchFamily="18" charset="0"/>
            </a:endParaRPr>
          </a:p>
          <a:p>
            <a:endParaRPr lang="en-US" dirty="0"/>
          </a:p>
        </p:txBody>
      </p:sp>
      <p:sp>
        <p:nvSpPr>
          <p:cNvPr id="4" name="Footer Placeholder 3"/>
          <p:cNvSpPr>
            <a:spLocks noGrp="1"/>
          </p:cNvSpPr>
          <p:nvPr>
            <p:ph type="ftr" sz="quarter" idx="10"/>
          </p:nvPr>
        </p:nvSpPr>
        <p:spPr/>
        <p:txBody>
          <a:bodyPr/>
          <a:lstStyle/>
          <a:p>
            <a:r>
              <a:rPr lang="en-US" smtClean="0"/>
              <a:t>The MathWorks</a:t>
            </a:r>
            <a:endParaRPr lang="en-US"/>
          </a:p>
        </p:txBody>
      </p:sp>
      <p:sp>
        <p:nvSpPr>
          <p:cNvPr id="5" name="Slide Number Placeholder 4"/>
          <p:cNvSpPr>
            <a:spLocks noGrp="1"/>
          </p:cNvSpPr>
          <p:nvPr>
            <p:ph type="sldNum" sz="quarter" idx="11"/>
          </p:nvPr>
        </p:nvSpPr>
        <p:spPr/>
        <p:txBody>
          <a:bodyPr/>
          <a:lstStyle/>
          <a:p>
            <a:fld id="{99442FF9-C0C6-41AF-A8CB-D9C9EB1E4940}" type="slidenum">
              <a:rPr lang="en-US" smtClean="0"/>
              <a:pPr/>
              <a:t>12</a:t>
            </a:fld>
            <a:endParaRPr lang="en-US"/>
          </a:p>
        </p:txBody>
      </p:sp>
    </p:spTree>
    <p:extLst>
      <p:ext uri="{BB962C8B-B14F-4D97-AF65-F5344CB8AC3E}">
        <p14:creationId xmlns:p14="http://schemas.microsoft.com/office/powerpoint/2010/main" val="33935135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10000"/>
          </a:bodyPr>
          <a:lstStyle/>
          <a:p>
            <a:pPr marL="177591" indent="-177591" defTabSz="931706" eaLnBrk="0" hangingPunct="0">
              <a:lnSpc>
                <a:spcPct val="80000"/>
              </a:lnSpc>
              <a:defRPr/>
            </a:pPr>
            <a:r>
              <a:rPr lang="en-US" altLang="ja-JP" sz="500" dirty="0"/>
              <a:t>Let’s look at a simplified representation of a traditional development to understand why it is difficult to find errors early in designing multi-domain systems. </a:t>
            </a:r>
          </a:p>
          <a:p>
            <a:pPr marL="174695" indent="-174695">
              <a:lnSpc>
                <a:spcPct val="80000"/>
              </a:lnSpc>
            </a:pPr>
            <a:endParaRPr lang="en-US" altLang="ja-JP" sz="600" b="1" dirty="0"/>
          </a:p>
          <a:p>
            <a:pPr marL="174695" indent="-174695">
              <a:lnSpc>
                <a:spcPct val="80000"/>
              </a:lnSpc>
            </a:pPr>
            <a:r>
              <a:rPr lang="en-US" altLang="ja-JP" sz="600" b="1" dirty="0"/>
              <a:t>[ Short Version ]</a:t>
            </a:r>
          </a:p>
          <a:p>
            <a:pPr marL="174695" indent="-174695">
              <a:lnSpc>
                <a:spcPct val="80000"/>
              </a:lnSpc>
            </a:pPr>
            <a:r>
              <a:rPr lang="en-US" altLang="ja-JP" sz="600" dirty="0"/>
              <a:t>[Advance]</a:t>
            </a:r>
          </a:p>
          <a:p>
            <a:pPr marL="174695" indent="-174695">
              <a:lnSpc>
                <a:spcPct val="80000"/>
              </a:lnSpc>
            </a:pPr>
            <a:r>
              <a:rPr lang="en-US" sz="500" dirty="0"/>
              <a:t>The complexity in systems is dictating more complex requirements. These more complex requirements are difficult to analyze and to manage as they change.</a:t>
            </a:r>
            <a:endParaRPr lang="en-US" altLang="ja-JP" sz="600" dirty="0"/>
          </a:p>
          <a:p>
            <a:pPr marL="177591" indent="-177591" defTabSz="931706" eaLnBrk="0" hangingPunct="0">
              <a:lnSpc>
                <a:spcPct val="80000"/>
              </a:lnSpc>
              <a:defRPr/>
            </a:pPr>
            <a:r>
              <a:rPr lang="en-US" sz="600" dirty="0"/>
              <a:t>[Advance]</a:t>
            </a:r>
          </a:p>
          <a:p>
            <a:pPr marL="177591" indent="-177591" defTabSz="931706" eaLnBrk="0" hangingPunct="0">
              <a:lnSpc>
                <a:spcPct val="80000"/>
              </a:lnSpc>
              <a:defRPr/>
            </a:pPr>
            <a:r>
              <a:rPr lang="en-US" sz="500" dirty="0"/>
              <a:t>Complexity of specifications makes them easy to misinterpret. It is also difficult to trace specs to the design.</a:t>
            </a:r>
          </a:p>
          <a:p>
            <a:pPr marL="177591" indent="-177591" defTabSz="931706" eaLnBrk="0" hangingPunct="0">
              <a:lnSpc>
                <a:spcPct val="80000"/>
              </a:lnSpc>
              <a:defRPr/>
            </a:pPr>
            <a:r>
              <a:rPr lang="en-US" sz="600" dirty="0"/>
              <a:t>[Advance]</a:t>
            </a:r>
          </a:p>
          <a:p>
            <a:pPr marL="177591" indent="-177591">
              <a:lnSpc>
                <a:spcPct val="80000"/>
              </a:lnSpc>
            </a:pPr>
            <a:r>
              <a:rPr lang="en-US" sz="500" dirty="0"/>
              <a:t>The controller algorithms are manually tuned on a prototype or on the actual system. Prototypes often are not easily available or let you test only part of the overall system. </a:t>
            </a:r>
          </a:p>
          <a:p>
            <a:pPr defTabSz="916493" fontAlgn="base">
              <a:spcBef>
                <a:spcPct val="30000"/>
              </a:spcBef>
              <a:spcAft>
                <a:spcPct val="0"/>
              </a:spcAft>
            </a:pPr>
            <a:r>
              <a:rPr lang="en-US" sz="700" dirty="0"/>
              <a:t>[Advance]</a:t>
            </a:r>
          </a:p>
          <a:p>
            <a:pPr defTabSz="916493" fontAlgn="base">
              <a:spcBef>
                <a:spcPct val="30000"/>
              </a:spcBef>
              <a:spcAft>
                <a:spcPct val="0"/>
              </a:spcAft>
            </a:pPr>
            <a:r>
              <a:rPr lang="en-US" sz="700" dirty="0"/>
              <a:t>Coding is done manually, often resulting in errors when design is not interpreted correctly. </a:t>
            </a:r>
          </a:p>
          <a:p>
            <a:pPr defTabSz="916493" fontAlgn="base">
              <a:spcBef>
                <a:spcPct val="30000"/>
              </a:spcBef>
              <a:spcAft>
                <a:spcPct val="0"/>
              </a:spcAft>
            </a:pPr>
            <a:r>
              <a:rPr lang="en-US" sz="700" dirty="0"/>
              <a:t>[Advance]</a:t>
            </a:r>
          </a:p>
          <a:p>
            <a:pPr defTabSz="916493" fontAlgn="base">
              <a:spcBef>
                <a:spcPct val="30000"/>
              </a:spcBef>
              <a:spcAft>
                <a:spcPct val="0"/>
              </a:spcAft>
            </a:pPr>
            <a:r>
              <a:rPr lang="en-US" sz="600" dirty="0"/>
              <a:t>And the integration and test phase is where the problems show up, since that is the first time systems are integrated. The result is that errors are found late and are expensive to fix.</a:t>
            </a:r>
          </a:p>
          <a:p>
            <a:pPr defTabSz="916493" fontAlgn="base">
              <a:spcBef>
                <a:spcPct val="30000"/>
              </a:spcBef>
              <a:spcAft>
                <a:spcPct val="0"/>
              </a:spcAft>
            </a:pPr>
            <a:r>
              <a:rPr lang="en-US" sz="600" dirty="0"/>
              <a:t>[Advance]</a:t>
            </a:r>
            <a:endParaRPr lang="en-US" sz="700" dirty="0"/>
          </a:p>
          <a:p>
            <a:pPr marL="177591" indent="-177591">
              <a:lnSpc>
                <a:spcPct val="80000"/>
              </a:lnSpc>
            </a:pPr>
            <a:r>
              <a:rPr lang="en-US" sz="600" dirty="0"/>
              <a:t>The different tools used throughout the development process make it difficult to understand how the whole system will work and how different components will interact with each other.  </a:t>
            </a:r>
          </a:p>
          <a:p>
            <a:pPr marL="177591" indent="-177591">
              <a:lnSpc>
                <a:spcPct val="80000"/>
              </a:lnSpc>
            </a:pPr>
            <a:r>
              <a:rPr lang="en-US" sz="600" dirty="0"/>
              <a:t>If different groups are working on different parts of the projects, there is also a communication problem between them.</a:t>
            </a:r>
          </a:p>
          <a:p>
            <a:pPr defTabSz="916493" fontAlgn="base">
              <a:spcBef>
                <a:spcPct val="30000"/>
              </a:spcBef>
              <a:spcAft>
                <a:spcPct val="0"/>
              </a:spcAft>
            </a:pPr>
            <a:r>
              <a:rPr lang="en-US" sz="800" dirty="0"/>
              <a:t>[Advance]</a:t>
            </a:r>
          </a:p>
          <a:p>
            <a:r>
              <a:rPr lang="en-US" sz="800" dirty="0">
                <a:latin typeface="Times" pitchFamily="18" charset="0"/>
              </a:rPr>
              <a:t>So let me introduce Model-Based Design and explain how it will help you detect errors early and therefore allow you to design innovative products with high performance faster and cheaper.</a:t>
            </a:r>
          </a:p>
          <a:p>
            <a:pPr defTabSz="931706">
              <a:defRPr/>
            </a:pPr>
            <a:r>
              <a:rPr lang="en-US" sz="800" dirty="0">
                <a:latin typeface="Times" pitchFamily="18" charset="0"/>
              </a:rPr>
              <a:t>Model-Based Design is a Computer Aided Engineering (CAE) solution for MATHEMATICALLY describing how the equipment will work. </a:t>
            </a:r>
          </a:p>
          <a:p>
            <a:pPr marL="177591" indent="-177591">
              <a:lnSpc>
                <a:spcPct val="80000"/>
              </a:lnSpc>
            </a:pPr>
            <a:r>
              <a:rPr lang="en-US" sz="500" dirty="0"/>
              <a:t>[Advance]</a:t>
            </a:r>
          </a:p>
          <a:p>
            <a:pPr marL="174695" indent="-174695">
              <a:lnSpc>
                <a:spcPct val="80000"/>
              </a:lnSpc>
            </a:pPr>
            <a:endParaRPr lang="en-US" sz="600" dirty="0"/>
          </a:p>
          <a:p>
            <a:pPr marL="174695" indent="-174695">
              <a:lnSpc>
                <a:spcPct val="80000"/>
              </a:lnSpc>
            </a:pPr>
            <a:r>
              <a:rPr lang="en-US" sz="600" b="1" dirty="0"/>
              <a:t>[Long Version]</a:t>
            </a:r>
          </a:p>
          <a:p>
            <a:pPr marL="174695" indent="-174695">
              <a:lnSpc>
                <a:spcPct val="80000"/>
              </a:lnSpc>
            </a:pPr>
            <a:r>
              <a:rPr lang="en-US" sz="600" dirty="0"/>
              <a:t>Generally, a typical process for a project to design an embedded control system involves iterative cycles of these phases:</a:t>
            </a:r>
          </a:p>
          <a:p>
            <a:pPr lvl="1" indent="-174695">
              <a:lnSpc>
                <a:spcPct val="80000"/>
              </a:lnSpc>
              <a:buFontTx/>
              <a:buChar char="•"/>
            </a:pPr>
            <a:r>
              <a:rPr lang="en-US" sz="600" dirty="0"/>
              <a:t>Specification development</a:t>
            </a:r>
          </a:p>
          <a:p>
            <a:pPr lvl="1" indent="-174695">
              <a:lnSpc>
                <a:spcPct val="80000"/>
              </a:lnSpc>
              <a:buFontTx/>
              <a:buChar char="•"/>
            </a:pPr>
            <a:r>
              <a:rPr lang="en-US" sz="600" dirty="0"/>
              <a:t>Design and Implementation</a:t>
            </a:r>
          </a:p>
          <a:p>
            <a:pPr lvl="1" indent="-174695">
              <a:lnSpc>
                <a:spcPct val="80000"/>
              </a:lnSpc>
              <a:buFontTx/>
              <a:buChar char="•"/>
            </a:pPr>
            <a:r>
              <a:rPr lang="en-US" sz="600" dirty="0"/>
              <a:t>Integrate and Test</a:t>
            </a:r>
          </a:p>
          <a:p>
            <a:pPr marL="174695" indent="-174695">
              <a:lnSpc>
                <a:spcPct val="80000"/>
              </a:lnSpc>
            </a:pPr>
            <a:r>
              <a:rPr lang="en-US" sz="600" dirty="0"/>
              <a:t>[Advance]</a:t>
            </a:r>
          </a:p>
          <a:p>
            <a:pPr marL="174695" indent="-174695">
              <a:lnSpc>
                <a:spcPct val="80000"/>
              </a:lnSpc>
            </a:pPr>
            <a:r>
              <a:rPr lang="en-US" sz="600" dirty="0"/>
              <a:t>This design approach starts with requirements and specifications which are typically text documents.  With any document, interpretation is subjective to the reader, so misinterpretation of the design intent is common.  In addition, engineers involved might not realize that the document is missing crucial information until the project reaches a later stage when hardware becomes available.</a:t>
            </a:r>
          </a:p>
          <a:p>
            <a:pPr marL="174695" indent="-174695">
              <a:lnSpc>
                <a:spcPct val="80000"/>
              </a:lnSpc>
            </a:pPr>
            <a:r>
              <a:rPr lang="en-US" sz="600" dirty="0"/>
              <a:t>[Advance]</a:t>
            </a:r>
          </a:p>
          <a:p>
            <a:pPr marL="174695" indent="-174695">
              <a:lnSpc>
                <a:spcPct val="80000"/>
              </a:lnSpc>
            </a:pPr>
            <a:r>
              <a:rPr lang="en-US" sz="600" dirty="0"/>
              <a:t>In the design and implementation stage, components for each subsystem (for example: mechanical electrical, controls, embedded software) are designed in different tools that do not necessarily facilitate system level analysis of how the different components will interact with each other, and how the product will work in the operating environment.</a:t>
            </a:r>
          </a:p>
          <a:p>
            <a:pPr marL="174695" indent="-174695">
              <a:lnSpc>
                <a:spcPct val="80000"/>
              </a:lnSpc>
            </a:pPr>
            <a:r>
              <a:rPr lang="en-US" sz="600" dirty="0"/>
              <a:t>[Advance]</a:t>
            </a:r>
          </a:p>
          <a:p>
            <a:pPr marL="174695" indent="-174695" defTabSz="931706">
              <a:lnSpc>
                <a:spcPct val="80000"/>
              </a:lnSpc>
              <a:defRPr/>
            </a:pPr>
            <a:r>
              <a:rPr lang="en-US" sz="600" dirty="0"/>
              <a:t>Testing occurs only when each component has been implemented and then integrated into a prototype. Prototypes are expensive and time-consuming to create – you can only make a limited number of prototypes and most likely you will take the path that ensures early success; typically a modest variation of previous products.  To be clear, physical prototyping is ALWAYS required, however, physical prototyping limits the number of potential designs you will consider.  You may pass over the truly innovative approach because of the perceived risk.  With a physical prototype, you attempt to meet all of your design specification requirements, but you will not know until you begin testing it.</a:t>
            </a:r>
          </a:p>
          <a:p>
            <a:pPr marL="174695" indent="-174695" defTabSz="931706" fontAlgn="base">
              <a:lnSpc>
                <a:spcPct val="80000"/>
              </a:lnSpc>
              <a:spcBef>
                <a:spcPct val="30000"/>
              </a:spcBef>
              <a:spcAft>
                <a:spcPct val="0"/>
              </a:spcAft>
              <a:defRPr/>
            </a:pPr>
            <a:r>
              <a:rPr lang="en-US" sz="600" dirty="0"/>
              <a:t>[Advance]</a:t>
            </a:r>
          </a:p>
          <a:p>
            <a:pPr marL="174695" indent="-174695">
              <a:lnSpc>
                <a:spcPct val="80000"/>
              </a:lnSpc>
            </a:pPr>
            <a:r>
              <a:rPr lang="en-US" sz="600" dirty="0"/>
              <a:t>So integrating and testing the design only with prototypes means both integration errors and some component errors are only found at this late stage of the development process.  Then the time-consuming and costly activity of  isolating the source of the error and then fixing it needs to occur.  In the worst case you discover the requirements were wrong when the product is already deployed in the field.  In this case you need to go through the whole design process, costing you not only time, money but your reputation with your best customers. </a:t>
            </a:r>
          </a:p>
          <a:p>
            <a:pPr marL="177591" indent="-177591">
              <a:lnSpc>
                <a:spcPct val="80000"/>
              </a:lnSpc>
            </a:pPr>
            <a:r>
              <a:rPr lang="en-US" sz="600" dirty="0"/>
              <a:t>[Advance]</a:t>
            </a:r>
          </a:p>
          <a:p>
            <a:pPr marL="177591" indent="-177591">
              <a:lnSpc>
                <a:spcPct val="80000"/>
              </a:lnSpc>
            </a:pPr>
            <a:r>
              <a:rPr lang="en-US" sz="600" dirty="0"/>
              <a:t>The different tools used throughout the development process make it difficult to understand how the whole system will work and how different components will interact with each other.  </a:t>
            </a:r>
          </a:p>
          <a:p>
            <a:pPr defTabSz="916493" fontAlgn="base">
              <a:spcBef>
                <a:spcPct val="30000"/>
              </a:spcBef>
              <a:spcAft>
                <a:spcPct val="0"/>
              </a:spcAft>
            </a:pPr>
            <a:r>
              <a:rPr lang="en-US" sz="800" dirty="0"/>
              <a:t>[Advance]</a:t>
            </a:r>
          </a:p>
          <a:p>
            <a:pPr marL="174695" indent="-174695">
              <a:lnSpc>
                <a:spcPct val="80000"/>
              </a:lnSpc>
            </a:pPr>
            <a:r>
              <a:rPr lang="en-US" sz="600" dirty="0"/>
              <a:t>So as you see with this process you find errors late, and that leads to less performance, more cost, and longer time to bring the product to market – exactly the opposite of what we need to do to be successful, as we discussed in the previous slides.</a:t>
            </a:r>
          </a:p>
          <a:p>
            <a:r>
              <a:rPr lang="en-US" sz="700" dirty="0">
                <a:latin typeface="Times" pitchFamily="18" charset="0"/>
              </a:rPr>
              <a:t>So let me introduce Model-Based Design and explain how it will help you detect errors early and therefore allow you to design innovative products with high performance faster and cheaper.</a:t>
            </a:r>
          </a:p>
          <a:p>
            <a:pPr defTabSz="931706">
              <a:defRPr/>
            </a:pPr>
            <a:r>
              <a:rPr lang="en-US" sz="700" dirty="0">
                <a:latin typeface="Times" pitchFamily="18" charset="0"/>
              </a:rPr>
              <a:t>Model-Based Design is a Computer Aided Engineering (CAE) solution for MATHEMATICALLY describing how the equipment will work. </a:t>
            </a:r>
          </a:p>
          <a:p>
            <a:pPr marL="177591" indent="-177591">
              <a:lnSpc>
                <a:spcPct val="80000"/>
              </a:lnSpc>
            </a:pPr>
            <a:r>
              <a:rPr lang="en-US" sz="400" dirty="0"/>
              <a:t>[Advance]</a:t>
            </a:r>
          </a:p>
          <a:p>
            <a:pPr marL="174695" indent="-174695">
              <a:lnSpc>
                <a:spcPct val="80000"/>
              </a:lnSpc>
            </a:pPr>
            <a:endParaRPr lang="en-US" sz="600" dirty="0"/>
          </a:p>
          <a:p>
            <a:pPr marL="174695" indent="-174695">
              <a:lnSpc>
                <a:spcPct val="80000"/>
              </a:lnSpc>
            </a:pPr>
            <a:endParaRPr lang="en-US" sz="600" dirty="0"/>
          </a:p>
          <a:p>
            <a:pPr marL="174695" indent="-174695">
              <a:lnSpc>
                <a:spcPct val="80000"/>
              </a:lnSpc>
            </a:pPr>
            <a:r>
              <a:rPr lang="en-US" sz="600" b="1" dirty="0"/>
              <a:t>(use as needed)</a:t>
            </a:r>
            <a:endParaRPr lang="en-US" sz="600" dirty="0"/>
          </a:p>
          <a:p>
            <a:pPr marL="174695" indent="-174695">
              <a:lnSpc>
                <a:spcPct val="80000"/>
              </a:lnSpc>
            </a:pPr>
            <a:r>
              <a:rPr lang="en-US" sz="600" dirty="0"/>
              <a:t>Some other drawbacks of this approach include:</a:t>
            </a:r>
          </a:p>
          <a:p>
            <a:pPr marL="174695" indent="-174695">
              <a:lnSpc>
                <a:spcPct val="80000"/>
              </a:lnSpc>
              <a:buFontTx/>
              <a:buChar char="•"/>
            </a:pPr>
            <a:r>
              <a:rPr lang="en-US" sz="600" dirty="0"/>
              <a:t>Changing design specifications – At some point, requirements may evolve.  Understanding the impact to the project is difficult.  Will the design still work as you originally intended?  Will you need to develop different physical prototypes?</a:t>
            </a:r>
          </a:p>
          <a:p>
            <a:pPr marL="174695" indent="-174695" defTabSz="931706">
              <a:lnSpc>
                <a:spcPct val="80000"/>
              </a:lnSpc>
              <a:buFontTx/>
              <a:buChar char="•"/>
              <a:defRPr/>
            </a:pPr>
            <a:r>
              <a:rPr lang="en-US" sz="600" dirty="0"/>
              <a:t>Writing code for the embedded system.  If the specification document is incomplete or subject to interpretation, errors will likely show up in code.  At this point, backtracking these problems will take considerable time and will likely involve some rework of earlier phases.  In addition, hand coding is subject to errors.</a:t>
            </a:r>
          </a:p>
          <a:p>
            <a:pPr marL="174149" indent="-174149">
              <a:lnSpc>
                <a:spcPct val="80000"/>
              </a:lnSpc>
            </a:pPr>
            <a:endParaRPr lang="en-US" sz="600" dirty="0"/>
          </a:p>
          <a:p>
            <a:endParaRPr lang="en-US" dirty="0" smtClean="0"/>
          </a:p>
          <a:p>
            <a:endParaRPr lang="en-US" dirty="0"/>
          </a:p>
        </p:txBody>
      </p:sp>
      <p:sp>
        <p:nvSpPr>
          <p:cNvPr id="4" name="Slide Number Placeholder 3"/>
          <p:cNvSpPr>
            <a:spLocks noGrp="1"/>
          </p:cNvSpPr>
          <p:nvPr>
            <p:ph type="sldNum" sz="quarter" idx="10"/>
          </p:nvPr>
        </p:nvSpPr>
        <p:spPr/>
        <p:txBody>
          <a:bodyPr/>
          <a:lstStyle/>
          <a:p>
            <a:fld id="{AD73B8C3-A209-4A55-9261-22C2A02B3159}" type="slidenum">
              <a:rPr lang="en-US" smtClean="0">
                <a:solidFill>
                  <a:prstClr val="black"/>
                </a:solidFill>
              </a:rPr>
              <a:pPr/>
              <a:t>13</a:t>
            </a:fld>
            <a:endParaRPr lang="en-US">
              <a:solidFill>
                <a:prstClr val="black"/>
              </a:solidFill>
            </a:endParaRPr>
          </a:p>
        </p:txBody>
      </p:sp>
    </p:spTree>
    <p:extLst>
      <p:ext uri="{BB962C8B-B14F-4D97-AF65-F5344CB8AC3E}">
        <p14:creationId xmlns:p14="http://schemas.microsoft.com/office/powerpoint/2010/main" val="30865769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defTabSz="931706">
              <a:defRPr/>
            </a:pPr>
            <a:r>
              <a:rPr lang="en-US" dirty="0">
                <a:latin typeface="Times" pitchFamily="18" charset="0"/>
              </a:rPr>
              <a:t>With Model-Based Design you combine all these components – mechanical, electrical, control, and software.</a:t>
            </a:r>
          </a:p>
          <a:p>
            <a:pPr defTabSz="931706">
              <a:defRPr/>
            </a:pPr>
            <a:r>
              <a:rPr lang="en-US" dirty="0">
                <a:latin typeface="Times" pitchFamily="18" charset="0"/>
              </a:rPr>
              <a:t>[Advance]</a:t>
            </a:r>
          </a:p>
          <a:p>
            <a:pPr defTabSz="931706">
              <a:defRPr/>
            </a:pPr>
            <a:r>
              <a:rPr lang="en-US" dirty="0">
                <a:latin typeface="Times" pitchFamily="18" charset="0"/>
              </a:rPr>
              <a:t>in a system-level model of your process or machine.</a:t>
            </a:r>
          </a:p>
          <a:p>
            <a:pPr defTabSz="931706">
              <a:defRPr/>
            </a:pPr>
            <a:r>
              <a:rPr lang="en-US" dirty="0">
                <a:latin typeface="Times" pitchFamily="18" charset="0"/>
              </a:rPr>
              <a:t>So the key to Model-Based Design is that you start with a block diagram that mathematically models the system behavior. </a:t>
            </a:r>
          </a:p>
          <a:p>
            <a:pPr defTabSz="931774">
              <a:defRPr/>
            </a:pPr>
            <a:endParaRPr lang="en-US" baseline="0" dirty="0" smtClean="0">
              <a:latin typeface="Times" pitchFamily="18" charset="0"/>
            </a:endParaRPr>
          </a:p>
          <a:p>
            <a:pPr defTabSz="931774">
              <a:defRPr/>
            </a:pPr>
            <a:r>
              <a:rPr lang="en-US" baseline="0" dirty="0" smtClean="0">
                <a:latin typeface="Times" pitchFamily="18" charset="0"/>
              </a:rPr>
              <a:t>By being able to model the system behavior, you can then use dynamic system simulation and try out your ideas. First, you gain an understanding of the overall system that you </a:t>
            </a:r>
          </a:p>
          <a:p>
            <a:pPr defTabSz="931774">
              <a:defRPr/>
            </a:pPr>
            <a:r>
              <a:rPr lang="en-US" baseline="0" dirty="0" smtClean="0">
                <a:latin typeface="Times" pitchFamily="18" charset="0"/>
              </a:rPr>
              <a:t>are building early in the design.  And with this, you can try out different design alternatives, and do initial what-if studies the would be too risky to test directly on the system.</a:t>
            </a:r>
          </a:p>
          <a:p>
            <a:endParaRPr lang="en-US" dirty="0"/>
          </a:p>
        </p:txBody>
      </p:sp>
      <p:sp>
        <p:nvSpPr>
          <p:cNvPr id="4" name="Slide Number Placeholder 3"/>
          <p:cNvSpPr>
            <a:spLocks noGrp="1"/>
          </p:cNvSpPr>
          <p:nvPr>
            <p:ph type="sldNum" sz="quarter" idx="10"/>
          </p:nvPr>
        </p:nvSpPr>
        <p:spPr/>
        <p:txBody>
          <a:bodyPr/>
          <a:lstStyle/>
          <a:p>
            <a:fld id="{AD73B8C3-A209-4A55-9261-22C2A02B3159}" type="slidenum">
              <a:rPr lang="en-US" smtClean="0"/>
              <a:pPr/>
              <a:t>14</a:t>
            </a:fld>
            <a:endParaRPr lang="en-US"/>
          </a:p>
        </p:txBody>
      </p:sp>
    </p:spTree>
    <p:extLst>
      <p:ext uri="{BB962C8B-B14F-4D97-AF65-F5344CB8AC3E}">
        <p14:creationId xmlns:p14="http://schemas.microsoft.com/office/powerpoint/2010/main" val="4216712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pPr defTabSz="931706">
              <a:defRPr/>
            </a:pPr>
            <a:r>
              <a:rPr lang="en-US" baseline="0" dirty="0" smtClean="0">
                <a:latin typeface="Times" pitchFamily="18" charset="0"/>
              </a:rPr>
              <a:t>For engineers, block diagrams are easier to understand than text – because they are visual.  </a:t>
            </a:r>
          </a:p>
          <a:p>
            <a:pPr defTabSz="931706">
              <a:defRPr/>
            </a:pPr>
            <a:r>
              <a:rPr lang="en-US" baseline="0" dirty="0" smtClean="0">
                <a:latin typeface="Times" pitchFamily="18" charset="0"/>
              </a:rPr>
              <a:t>[Advance]</a:t>
            </a:r>
          </a:p>
          <a:p>
            <a:pPr defTabSz="931706">
              <a:defRPr/>
            </a:pPr>
            <a:r>
              <a:rPr lang="en-US" baseline="0" dirty="0" smtClean="0">
                <a:latin typeface="Times" pitchFamily="18" charset="0"/>
              </a:rPr>
              <a:t>In essence, a block diagram complements the text requirements to communicate design intent. </a:t>
            </a:r>
          </a:p>
          <a:p>
            <a:pPr defTabSz="931706">
              <a:defRPr/>
            </a:pPr>
            <a:r>
              <a:rPr lang="en-US" baseline="0" dirty="0" smtClean="0">
                <a:latin typeface="Times" pitchFamily="18" charset="0"/>
              </a:rPr>
              <a:t>Actually you can take the text requirements that you have and electronically connect them to your model to show which part of the model implements which requirement. </a:t>
            </a:r>
          </a:p>
          <a:p>
            <a:pPr defTabSz="916493" fontAlgn="base">
              <a:spcBef>
                <a:spcPct val="30000"/>
              </a:spcBef>
              <a:spcAft>
                <a:spcPct val="0"/>
              </a:spcAft>
              <a:defRPr/>
            </a:pPr>
            <a:r>
              <a:rPr lang="en-US" baseline="0" dirty="0" smtClean="0">
                <a:latin typeface="Times" pitchFamily="18" charset="0"/>
              </a:rPr>
              <a:t>[ Advance]</a:t>
            </a:r>
          </a:p>
          <a:p>
            <a:r>
              <a:rPr lang="en-US" dirty="0" smtClean="0">
                <a:latin typeface="Times" pitchFamily="18" charset="0"/>
              </a:rPr>
              <a:t>This model is elaborated to include all the different</a:t>
            </a:r>
            <a:r>
              <a:rPr lang="en-US" baseline="0" dirty="0" smtClean="0">
                <a:latin typeface="Times" pitchFamily="18" charset="0"/>
              </a:rPr>
              <a:t> elements of the design and operating conditions in one environment.</a:t>
            </a:r>
          </a:p>
          <a:p>
            <a:r>
              <a:rPr lang="en-US" baseline="0" dirty="0" smtClean="0">
                <a:latin typeface="Times" pitchFamily="18" charset="0"/>
              </a:rPr>
              <a:t>[ Advance]</a:t>
            </a:r>
          </a:p>
          <a:p>
            <a:r>
              <a:rPr lang="en-US" baseline="0" dirty="0" smtClean="0">
                <a:latin typeface="Times" pitchFamily="18" charset="0"/>
              </a:rPr>
              <a:t> You can reuse existing intellectual property and engineering data from existing designs and tools that you use, such as CAD, FEA, and SPICE.</a:t>
            </a:r>
          </a:p>
          <a:p>
            <a:r>
              <a:rPr lang="en-US" baseline="0" dirty="0" smtClean="0">
                <a:latin typeface="Times" pitchFamily="18" charset="0"/>
              </a:rPr>
              <a:t>[ Advance]</a:t>
            </a:r>
          </a:p>
          <a:p>
            <a:pPr defTabSz="931706">
              <a:defRPr/>
            </a:pPr>
            <a:r>
              <a:rPr lang="en-US" baseline="0" dirty="0" smtClean="0">
                <a:latin typeface="Times" pitchFamily="18" charset="0"/>
              </a:rPr>
              <a:t>The model is not only a graphical representation of your design, but it can also simulate. </a:t>
            </a:r>
          </a:p>
          <a:p>
            <a:pPr defTabSz="931706">
              <a:defRPr/>
            </a:pPr>
            <a:r>
              <a:rPr lang="en-US" baseline="0" dirty="0" smtClean="0">
                <a:latin typeface="Times" pitchFamily="18" charset="0"/>
              </a:rPr>
              <a:t>Therefore we say that the model serves as an </a:t>
            </a:r>
            <a:r>
              <a:rPr lang="en-US" u="sng" baseline="0" dirty="0" smtClean="0">
                <a:latin typeface="Times" pitchFamily="18" charset="0"/>
              </a:rPr>
              <a:t>executable</a:t>
            </a:r>
            <a:r>
              <a:rPr lang="en-US" baseline="0" dirty="0" smtClean="0">
                <a:latin typeface="Times" pitchFamily="18" charset="0"/>
              </a:rPr>
              <a:t> specification.  </a:t>
            </a:r>
          </a:p>
          <a:p>
            <a:pPr defTabSz="931706">
              <a:defRPr/>
            </a:pPr>
            <a:endParaRPr lang="en-US" baseline="0" dirty="0" smtClean="0">
              <a:latin typeface="Times" pitchFamily="18" charset="0"/>
            </a:endParaRPr>
          </a:p>
          <a:p>
            <a:pPr defTabSz="931706">
              <a:defRPr/>
            </a:pPr>
            <a:r>
              <a:rPr lang="en-US" baseline="0" dirty="0" smtClean="0">
                <a:latin typeface="Times" pitchFamily="18" charset="0"/>
              </a:rPr>
              <a:t>So the fact that the model is visual, easy to understand and executable, removes the ambiguity from interpreting the text requirements.</a:t>
            </a:r>
            <a:endParaRPr lang="en-US" dirty="0" smtClean="0">
              <a:latin typeface="Times" pitchFamily="18" charset="0"/>
            </a:endParaRPr>
          </a:p>
          <a:p>
            <a:r>
              <a:rPr lang="en-US" baseline="0" dirty="0" smtClean="0">
                <a:latin typeface="Times" pitchFamily="18" charset="0"/>
              </a:rPr>
              <a:t>We can start testing the design and requirements through simulation of this system model - very early in the process. </a:t>
            </a:r>
          </a:p>
          <a:p>
            <a:r>
              <a:rPr lang="en-US" baseline="0" dirty="0" smtClean="0">
                <a:latin typeface="Times" pitchFamily="18" charset="0"/>
              </a:rPr>
              <a:t>And we can then rapidly iterate on the design, continuously testing and ensuring that we are meeting our requirements and that our requirements are correct. </a:t>
            </a:r>
          </a:p>
          <a:p>
            <a:r>
              <a:rPr lang="en-US" baseline="0" dirty="0" smtClean="0">
                <a:latin typeface="Times" pitchFamily="18" charset="0"/>
              </a:rPr>
              <a:t>All the work that you spend in building and developing these models is not wasted because you reuse this model or components of this model for real-time testing.</a:t>
            </a:r>
            <a:endParaRPr lang="en-US" dirty="0"/>
          </a:p>
        </p:txBody>
      </p:sp>
      <p:sp>
        <p:nvSpPr>
          <p:cNvPr id="4" name="Slide Number Placeholder 3"/>
          <p:cNvSpPr>
            <a:spLocks noGrp="1"/>
          </p:cNvSpPr>
          <p:nvPr>
            <p:ph type="sldNum" sz="quarter" idx="10"/>
          </p:nvPr>
        </p:nvSpPr>
        <p:spPr/>
        <p:txBody>
          <a:bodyPr/>
          <a:lstStyle/>
          <a:p>
            <a:fld id="{AD73B8C3-A209-4A55-9261-22C2A02B3159}" type="slidenum">
              <a:rPr lang="en-US" smtClean="0"/>
              <a:pPr/>
              <a:t>15</a:t>
            </a:fld>
            <a:endParaRPr lang="en-US"/>
          </a:p>
        </p:txBody>
      </p:sp>
    </p:spTree>
    <p:extLst>
      <p:ext uri="{BB962C8B-B14F-4D97-AF65-F5344CB8AC3E}">
        <p14:creationId xmlns:p14="http://schemas.microsoft.com/office/powerpoint/2010/main" val="268841181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20" name="Picture 19" descr="bluemesh.jpg"/>
          <p:cNvPicPr>
            <a:picLocks noChangeAspect="1"/>
          </p:cNvPicPr>
          <p:nvPr userDrawn="1"/>
        </p:nvPicPr>
        <p:blipFill>
          <a:blip r:embed="rId2" cstate="print"/>
          <a:stretch>
            <a:fillRect/>
          </a:stretch>
        </p:blipFill>
        <p:spPr>
          <a:xfrm>
            <a:off x="-2536" y="191"/>
            <a:ext cx="9145012" cy="6870191"/>
          </a:xfrm>
          <a:prstGeom prst="rect">
            <a:avLst/>
          </a:prstGeom>
        </p:spPr>
      </p:pic>
      <p:sp>
        <p:nvSpPr>
          <p:cNvPr id="21" name="Title 1"/>
          <p:cNvSpPr>
            <a:spLocks noGrp="1"/>
          </p:cNvSpPr>
          <p:nvPr>
            <p:ph type="ctrTitle"/>
          </p:nvPr>
        </p:nvSpPr>
        <p:spPr>
          <a:xfrm>
            <a:off x="685800" y="914400"/>
            <a:ext cx="7772400" cy="1828800"/>
          </a:xfrm>
        </p:spPr>
        <p:txBody>
          <a:bodyPr/>
          <a:lstStyle>
            <a:lvl1pPr algn="l">
              <a:defRPr sz="3200">
                <a:solidFill>
                  <a:schemeClr val="tx2"/>
                </a:solidFill>
              </a:defRPr>
            </a:lvl1pPr>
          </a:lstStyle>
          <a:p>
            <a:r>
              <a:rPr lang="en-US" smtClean="0"/>
              <a:t>Click to edit Master title style</a:t>
            </a:r>
            <a:endParaRPr lang="en-US" dirty="0"/>
          </a:p>
        </p:txBody>
      </p:sp>
      <p:sp>
        <p:nvSpPr>
          <p:cNvPr id="22" name="Subtitle 2"/>
          <p:cNvSpPr>
            <a:spLocks noGrp="1"/>
          </p:cNvSpPr>
          <p:nvPr>
            <p:ph type="subTitle" idx="1"/>
          </p:nvPr>
        </p:nvSpPr>
        <p:spPr>
          <a:xfrm>
            <a:off x="685800" y="3203575"/>
            <a:ext cx="7772400" cy="987425"/>
          </a:xfrm>
        </p:spPr>
        <p:txBody>
          <a:bodyPr>
            <a:normAutofit/>
          </a:bodyPr>
          <a:lstStyle>
            <a:lvl1pPr marL="0" indent="0" algn="l">
              <a:buNone/>
              <a:defRPr sz="16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23" name="TextBox 22"/>
          <p:cNvSpPr txBox="1"/>
          <p:nvPr userDrawn="1"/>
        </p:nvSpPr>
        <p:spPr>
          <a:xfrm>
            <a:off x="7226408" y="6527628"/>
            <a:ext cx="1828800" cy="246221"/>
          </a:xfrm>
          <a:prstGeom prst="rect">
            <a:avLst/>
          </a:prstGeom>
          <a:noFill/>
        </p:spPr>
        <p:txBody>
          <a:bodyPr wrap="square" rtlCol="0">
            <a:spAutoFit/>
          </a:bodyPr>
          <a:lstStyle/>
          <a:p>
            <a:r>
              <a:rPr lang="en-US" sz="1000" dirty="0" smtClean="0">
                <a:solidFill>
                  <a:schemeClr val="bg1"/>
                </a:solidFill>
                <a:latin typeface="Arial" pitchFamily="34" charset="0"/>
                <a:cs typeface="Arial" pitchFamily="34" charset="0"/>
              </a:rPr>
              <a:t>© 2014 The MathWorks, Inc.</a:t>
            </a:r>
            <a:endParaRPr lang="en-US" sz="1000" dirty="0">
              <a:solidFill>
                <a:schemeClr val="bg1"/>
              </a:solidFill>
              <a:latin typeface="Arial" pitchFamily="34" charset="0"/>
              <a:cs typeface="Arial" pitchFamily="34" charset="0"/>
            </a:endParaRPr>
          </a:p>
        </p:txBody>
      </p:sp>
      <p:cxnSp>
        <p:nvCxnSpPr>
          <p:cNvPr id="26" name="Straight Connector 25"/>
          <p:cNvCxnSpPr/>
          <p:nvPr userDrawn="1"/>
        </p:nvCxnSpPr>
        <p:spPr>
          <a:xfrm>
            <a:off x="0" y="4333875"/>
            <a:ext cx="9144000" cy="0"/>
          </a:xfrm>
          <a:prstGeom prst="line">
            <a:avLst/>
          </a:prstGeom>
          <a:ln w="57150">
            <a:solidFill>
              <a:schemeClr val="bg1">
                <a:lumMod val="65000"/>
              </a:schemeClr>
            </a:solidFill>
          </a:ln>
        </p:spPr>
        <p:style>
          <a:lnRef idx="1">
            <a:schemeClr val="dk1"/>
          </a:lnRef>
          <a:fillRef idx="0">
            <a:schemeClr val="dk1"/>
          </a:fillRef>
          <a:effectRef idx="0">
            <a:schemeClr val="dk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077200" cy="990600"/>
          </a:xfrm>
        </p:spPr>
        <p:txBody>
          <a:bodyPr/>
          <a:lstStyle>
            <a:lvl1pPr>
              <a:defRPr sz="2800" baseline="0">
                <a:solidFill>
                  <a:schemeClr val="tx2"/>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457200" y="1600200"/>
            <a:ext cx="8077200" cy="4648200"/>
          </a:xfrm>
        </p:spPr>
        <p:txBody>
          <a:bodyPr/>
          <a:lstStyle>
            <a:lvl1pPr>
              <a:buSzPct val="75000"/>
              <a:defRPr sz="2400"/>
            </a:lvl1pPr>
            <a:lvl2pPr>
              <a:lnSpc>
                <a:spcPct val="105000"/>
              </a:lnSpc>
              <a:defRPr sz="2000"/>
            </a:lvl2pPr>
            <a:lvl3pPr>
              <a:lnSpc>
                <a:spcPct val="105000"/>
              </a:lnSpc>
              <a:buSzPct val="75000"/>
              <a:defRPr sz="1600"/>
            </a:lvl3pPr>
            <a:lvl4pPr>
              <a:lnSpc>
                <a:spcPct val="105000"/>
              </a:lnSpc>
              <a:defRPr/>
            </a:lvl4pPr>
            <a:lvl5pPr>
              <a:lnSpc>
                <a:spcPct val="105000"/>
              </a:lnSpc>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9242572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74965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077200" cy="990600"/>
          </a:xfrm>
        </p:spPr>
        <p:txBody>
          <a:bodyPr/>
          <a:lstStyle>
            <a:lvl1pPr>
              <a:defRPr sz="2800" baseline="0">
                <a:solidFill>
                  <a:schemeClr val="tx2"/>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457200" y="1600200"/>
            <a:ext cx="8077200" cy="4648200"/>
          </a:xfrm>
        </p:spPr>
        <p:txBody>
          <a:bodyPr/>
          <a:lstStyle>
            <a:lvl1pPr>
              <a:buSzPct val="75000"/>
              <a:defRPr sz="2400"/>
            </a:lvl1pPr>
            <a:lvl2pPr>
              <a:lnSpc>
                <a:spcPct val="105000"/>
              </a:lnSpc>
              <a:defRPr sz="2000"/>
            </a:lvl2pPr>
            <a:lvl3pPr>
              <a:lnSpc>
                <a:spcPct val="105000"/>
              </a:lnSpc>
              <a:buSzPct val="75000"/>
              <a:defRPr sz="1600"/>
            </a:lvl3pPr>
            <a:lvl4pPr>
              <a:lnSpc>
                <a:spcPct val="105000"/>
              </a:lnSpc>
              <a:defRPr/>
            </a:lvl4pPr>
            <a:lvl5pPr>
              <a:lnSpc>
                <a:spcPct val="105000"/>
              </a:lnSpc>
              <a:defRPr/>
            </a:lvl5pPr>
          </a:lstStyle>
          <a:p>
            <a:pPr lvl="0"/>
            <a:r>
              <a:rPr lang="en-US" smtClean="0"/>
              <a:t>Click to edit Master text styles</a:t>
            </a:r>
          </a:p>
          <a:p>
            <a:pPr lvl="1"/>
            <a:r>
              <a:rPr lang="en-US" smtClean="0"/>
              <a:t>Second level</a:t>
            </a:r>
          </a:p>
          <a:p>
            <a:pPr lvl="2"/>
            <a:r>
              <a:rPr lang="en-US" smtClean="0"/>
              <a:t>Third level</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077200" cy="990600"/>
          </a:xfrm>
        </p:spPr>
        <p:txBody>
          <a:bodyPr/>
          <a:lstStyle/>
          <a:p>
            <a:r>
              <a:rPr lang="en-US" smtClean="0"/>
              <a:t>Click to edit Master title style</a:t>
            </a:r>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Feature">
    <p:spTree>
      <p:nvGrpSpPr>
        <p:cNvPr id="1" name=""/>
        <p:cNvGrpSpPr/>
        <p:nvPr/>
      </p:nvGrpSpPr>
      <p:grpSpPr>
        <a:xfrm>
          <a:off x="0" y="0"/>
          <a:ext cx="0" cy="0"/>
          <a:chOff x="0" y="0"/>
          <a:chExt cx="0" cy="0"/>
        </a:xfrm>
      </p:grpSpPr>
      <p:sp>
        <p:nvSpPr>
          <p:cNvPr id="10" name="Title 1"/>
          <p:cNvSpPr>
            <a:spLocks noGrp="1"/>
          </p:cNvSpPr>
          <p:nvPr>
            <p:ph type="title"/>
          </p:nvPr>
        </p:nvSpPr>
        <p:spPr>
          <a:xfrm>
            <a:off x="457200" y="457200"/>
            <a:ext cx="7086600" cy="990600"/>
          </a:xfrm>
        </p:spPr>
        <p:txBody>
          <a:bodyPr anchor="t" anchorCtr="0"/>
          <a:lstStyle>
            <a:lvl1pPr algn="l">
              <a:defRPr sz="2800" b="1">
                <a:solidFill>
                  <a:schemeClr val="tx2"/>
                </a:solidFill>
              </a:defRPr>
            </a:lvl1pPr>
          </a:lstStyle>
          <a:p>
            <a:r>
              <a:rPr lang="en-US" smtClean="0"/>
              <a:t>Click to edit Master title style</a:t>
            </a:r>
            <a:endParaRPr lang="en-US" dirty="0"/>
          </a:p>
        </p:txBody>
      </p:sp>
      <p:sp>
        <p:nvSpPr>
          <p:cNvPr id="11" name="Content Placeholder 2"/>
          <p:cNvSpPr>
            <a:spLocks noGrp="1"/>
          </p:cNvSpPr>
          <p:nvPr>
            <p:ph sz="half" idx="10" hasCustomPrompt="1"/>
          </p:nvPr>
        </p:nvSpPr>
        <p:spPr>
          <a:xfrm>
            <a:off x="457200" y="2819400"/>
            <a:ext cx="3810000" cy="3200400"/>
          </a:xfrm>
        </p:spPr>
        <p:txBody>
          <a:bodyPr/>
          <a:lstStyle>
            <a:lvl1pPr>
              <a:buClr>
                <a:srgbClr val="125687"/>
              </a:buClr>
              <a:buSzTx/>
              <a:defRPr sz="1800" baseline="0"/>
            </a:lvl1pPr>
            <a:lvl2pPr>
              <a:defRPr sz="1600"/>
            </a:lvl2pPr>
            <a:lvl3pPr>
              <a:buNone/>
              <a:defRPr sz="1600"/>
            </a:lvl3pPr>
            <a:lvl4pPr>
              <a:defRPr sz="1800"/>
            </a:lvl4pPr>
            <a:lvl5pPr>
              <a:defRPr sz="1800"/>
            </a:lvl5pPr>
            <a:lvl6pPr>
              <a:defRPr sz="1800"/>
            </a:lvl6pPr>
            <a:lvl7pPr>
              <a:defRPr sz="1800"/>
            </a:lvl7pPr>
            <a:lvl8pPr>
              <a:defRPr sz="1800"/>
            </a:lvl8pPr>
            <a:lvl9pPr>
              <a:defRPr sz="1800"/>
            </a:lvl9pPr>
          </a:lstStyle>
          <a:p>
            <a:pPr lvl="0">
              <a:buClr>
                <a:srgbClr val="125687"/>
              </a:buClr>
              <a:buSzTx/>
            </a:pPr>
            <a:r>
              <a:rPr lang="en-US" dirty="0" smtClean="0"/>
              <a:t>Click to add b</a:t>
            </a:r>
            <a:r>
              <a:rPr lang="en-US" sz="1800" dirty="0" smtClean="0">
                <a:solidFill>
                  <a:prstClr val="black"/>
                </a:solidFill>
              </a:rPr>
              <a:t>rief summary and benefits of feature (ideally three bullets)</a:t>
            </a:r>
          </a:p>
          <a:p>
            <a:pPr lvl="1"/>
            <a:r>
              <a:rPr lang="en-US" dirty="0" smtClean="0"/>
              <a:t>Second level</a:t>
            </a:r>
          </a:p>
        </p:txBody>
      </p:sp>
      <p:sp>
        <p:nvSpPr>
          <p:cNvPr id="13" name="Text Placeholder 11"/>
          <p:cNvSpPr>
            <a:spLocks noGrp="1"/>
          </p:cNvSpPr>
          <p:nvPr>
            <p:ph type="body" sz="quarter" idx="11" hasCustomPrompt="1"/>
          </p:nvPr>
        </p:nvSpPr>
        <p:spPr>
          <a:xfrm>
            <a:off x="457200" y="1600200"/>
            <a:ext cx="3810000" cy="838200"/>
          </a:xfrm>
        </p:spPr>
        <p:txBody>
          <a:bodyPr anchor="t"/>
          <a:lstStyle>
            <a:lvl1pPr marL="0" indent="0" algn="l">
              <a:buNone/>
              <a:defRPr sz="2000" b="1" baseline="0"/>
            </a:lvl1pPr>
          </a:lstStyle>
          <a:p>
            <a:pPr lvl="0"/>
            <a:r>
              <a:rPr lang="en-US" dirty="0" smtClean="0"/>
              <a:t>Click to add headline</a:t>
            </a:r>
            <a:r>
              <a:rPr lang="en-US" sz="2000" b="1" dirty="0" smtClean="0">
                <a:solidFill>
                  <a:prstClr val="black"/>
                </a:solidFill>
              </a:rPr>
              <a:t> providing value of feature</a:t>
            </a:r>
            <a:endParaRPr lang="en-US" dirty="0" smtClean="0"/>
          </a:p>
        </p:txBody>
      </p:sp>
      <p:sp>
        <p:nvSpPr>
          <p:cNvPr id="14" name="Text Placeholder 2"/>
          <p:cNvSpPr>
            <a:spLocks noGrp="1"/>
          </p:cNvSpPr>
          <p:nvPr>
            <p:ph type="body" sz="half" idx="12" hasCustomPrompt="1"/>
          </p:nvPr>
        </p:nvSpPr>
        <p:spPr>
          <a:xfrm>
            <a:off x="457200" y="6172200"/>
            <a:ext cx="4572000" cy="533400"/>
          </a:xfrm>
        </p:spPr>
        <p:txBody>
          <a:bodyPr anchor="b" anchorCtr="0"/>
          <a:lstStyle>
            <a:lvl1pPr marL="230188" indent="-228600">
              <a:buClrTx/>
              <a:buSzPct val="125000"/>
              <a:buFont typeface="Courier New" pitchFamily="49" charset="0"/>
              <a:buChar char="»"/>
              <a:defRPr sz="1600" b="0">
                <a:latin typeface="Courier New" pitchFamily="49" charset="0"/>
                <a:cs typeface="Courier New" pitchFamily="49" charset="0"/>
              </a:defRPr>
            </a:lvl1pPr>
          </a:lstStyle>
          <a:p>
            <a:pPr lvl="0"/>
            <a:r>
              <a:rPr lang="en-US" dirty="0" smtClean="0"/>
              <a:t>Click to add </a:t>
            </a:r>
            <a:r>
              <a:rPr lang="en-US" sz="1600" dirty="0" err="1" smtClean="0">
                <a:latin typeface="Courier New" pitchFamily="49" charset="0"/>
                <a:cs typeface="Courier New" pitchFamily="49" charset="0"/>
              </a:rPr>
              <a:t>product_example_name</a:t>
            </a:r>
            <a:r>
              <a:rPr lang="en-US" sz="1600" dirty="0" smtClean="0">
                <a:latin typeface="Courier New" pitchFamily="49" charset="0"/>
                <a:cs typeface="Courier New" pitchFamily="49" charset="0"/>
              </a:rPr>
              <a:t>.</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22313" y="1914525"/>
            <a:ext cx="7772400" cy="1362075"/>
          </a:xfrm>
        </p:spPr>
        <p:txBody>
          <a:bodyPr anchor="t"/>
          <a:lstStyle>
            <a:lvl1pPr algn="ctr">
              <a:defRPr sz="3200" b="1" cap="none">
                <a:solidFill>
                  <a:schemeClr val="tx2"/>
                </a:solidFill>
              </a:defRPr>
            </a:lvl1pPr>
          </a:lstStyle>
          <a:p>
            <a:r>
              <a:rPr lang="en-US" dirty="0" smtClean="0"/>
              <a:t>Click to edit Section Header Title style</a:t>
            </a:r>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077200" cy="990600"/>
          </a:xfrm>
        </p:spPr>
        <p:txBody>
          <a:bodyPr/>
          <a:lstStyle>
            <a:lvl1pPr>
              <a:defRPr>
                <a:solidFill>
                  <a:schemeClr val="tx2"/>
                </a:solidFill>
              </a:defRPr>
            </a:lvl1pPr>
          </a:lstStyle>
          <a:p>
            <a:r>
              <a:rPr lang="en-US" smtClean="0"/>
              <a:t>Click to edit Master title style</a:t>
            </a:r>
            <a:endParaRPr lang="en-US" dirty="0"/>
          </a:p>
        </p:txBody>
      </p:sp>
      <p:sp>
        <p:nvSpPr>
          <p:cNvPr id="3" name="Content Placeholder 2"/>
          <p:cNvSpPr>
            <a:spLocks noGrp="1"/>
          </p:cNvSpPr>
          <p:nvPr>
            <p:ph sz="half" idx="1"/>
          </p:nvPr>
        </p:nvSpPr>
        <p:spPr>
          <a:xfrm>
            <a:off x="457200" y="1600200"/>
            <a:ext cx="3886200" cy="4648199"/>
          </a:xfrm>
        </p:spPr>
        <p:txBody>
          <a:bodyPr/>
          <a:lstStyle>
            <a:lvl1pPr>
              <a:defRPr sz="2400"/>
            </a:lvl1pPr>
            <a:lvl2pPr>
              <a:defRPr sz="2000"/>
            </a:lvl2pPr>
            <a:lvl3pPr>
              <a:defRPr sz="16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p:txBody>
      </p:sp>
      <p:sp>
        <p:nvSpPr>
          <p:cNvPr id="4" name="Content Placeholder 3"/>
          <p:cNvSpPr>
            <a:spLocks noGrp="1"/>
          </p:cNvSpPr>
          <p:nvPr>
            <p:ph sz="half" idx="2"/>
          </p:nvPr>
        </p:nvSpPr>
        <p:spPr>
          <a:xfrm>
            <a:off x="4648200" y="1600200"/>
            <a:ext cx="3886200" cy="4648199"/>
          </a:xfrm>
        </p:spPr>
        <p:txBody>
          <a:bodyPr/>
          <a:lstStyle>
            <a:lvl1pPr>
              <a:defRPr sz="2400"/>
            </a:lvl1pPr>
            <a:lvl2pPr>
              <a:defRPr sz="2000"/>
            </a:lvl2pPr>
            <a:lvl3pPr>
              <a:defRPr sz="16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4" name="Text Box 15"/>
          <p:cNvSpPr txBox="1">
            <a:spLocks noChangeArrowheads="1"/>
          </p:cNvSpPr>
          <p:nvPr userDrawn="1"/>
        </p:nvSpPr>
        <p:spPr bwMode="auto">
          <a:xfrm>
            <a:off x="455613" y="1600200"/>
            <a:ext cx="8074152" cy="4648200"/>
          </a:xfrm>
          <a:prstGeom prst="rect">
            <a:avLst/>
          </a:prstGeom>
          <a:noFill/>
          <a:ln w="9525">
            <a:noFill/>
            <a:miter lim="800000"/>
            <a:headEnd/>
            <a:tailEnd/>
          </a:ln>
          <a:effectLst/>
        </p:spPr>
        <p:txBody>
          <a:bodyPr wrap="none"/>
          <a:lstStyle/>
          <a:p>
            <a:pPr marL="341313" lvl="0" indent="-341313">
              <a:buClr>
                <a:schemeClr val="tx2"/>
              </a:buClr>
              <a:buSzPct val="75000"/>
              <a:buFont typeface="Wingdings" pitchFamily="2" charset="2"/>
              <a:buChar char="§"/>
              <a:tabLst>
                <a:tab pos="457200" algn="l"/>
              </a:tabLst>
            </a:pPr>
            <a:r>
              <a:rPr lang="en-US" sz="2400" dirty="0" smtClean="0">
                <a:latin typeface="Arial" pitchFamily="34" charset="0"/>
                <a:cs typeface="Arial" pitchFamily="34" charset="0"/>
              </a:rPr>
              <a:t>Edit</a:t>
            </a:r>
            <a:r>
              <a:rPr lang="en-US" sz="2400" baseline="0" dirty="0" smtClean="0">
                <a:latin typeface="Arial" pitchFamily="34" charset="0"/>
                <a:cs typeface="Arial" pitchFamily="34" charset="0"/>
              </a:rPr>
              <a:t> in Slide Master view to e</a:t>
            </a:r>
            <a:r>
              <a:rPr lang="en-US" sz="2400" dirty="0" smtClean="0">
                <a:latin typeface="Arial" pitchFamily="34" charset="0"/>
                <a:cs typeface="Arial" pitchFamily="34" charset="0"/>
              </a:rPr>
              <a:t>nter agenda items</a:t>
            </a:r>
          </a:p>
          <a:p>
            <a:pPr marL="341313" lvl="0" indent="-341313">
              <a:buClr>
                <a:schemeClr val="tx2"/>
              </a:buClr>
              <a:buSzPct val="75000"/>
              <a:buFont typeface="Wingdings" pitchFamily="2" charset="2"/>
              <a:buChar char="§"/>
              <a:tabLst>
                <a:tab pos="457200" algn="l"/>
              </a:tabLst>
            </a:pPr>
            <a:r>
              <a:rPr lang="en-US" sz="2400" dirty="0" smtClean="0">
                <a:latin typeface="Arial" pitchFamily="34" charset="0"/>
                <a:cs typeface="Arial" pitchFamily="34" charset="0"/>
              </a:rPr>
              <a:t>Bullet 2</a:t>
            </a:r>
          </a:p>
          <a:p>
            <a:pPr marL="341313" lvl="0" indent="-341313">
              <a:buClr>
                <a:schemeClr val="tx2"/>
              </a:buClr>
              <a:buSzPct val="75000"/>
              <a:buFont typeface="Wingdings" pitchFamily="2" charset="2"/>
              <a:buChar char="§"/>
              <a:tabLst>
                <a:tab pos="457200" algn="l"/>
              </a:tabLst>
            </a:pPr>
            <a:r>
              <a:rPr lang="en-US" sz="2400" dirty="0" smtClean="0">
                <a:latin typeface="Arial" pitchFamily="34" charset="0"/>
                <a:cs typeface="Arial" pitchFamily="34" charset="0"/>
              </a:rPr>
              <a:t>Bullet</a:t>
            </a:r>
            <a:r>
              <a:rPr lang="en-US" sz="2400" baseline="0" dirty="0" smtClean="0">
                <a:latin typeface="Arial" pitchFamily="34" charset="0"/>
                <a:cs typeface="Arial" pitchFamily="34" charset="0"/>
              </a:rPr>
              <a:t> 3</a:t>
            </a:r>
          </a:p>
          <a:p>
            <a:pPr marL="341313" lvl="0" indent="-341313">
              <a:buClr>
                <a:schemeClr val="tx2"/>
              </a:buClr>
              <a:buSzPct val="75000"/>
              <a:buFont typeface="Wingdings" pitchFamily="2" charset="2"/>
              <a:buChar char="§"/>
              <a:tabLst>
                <a:tab pos="457200" algn="l"/>
              </a:tabLst>
            </a:pPr>
            <a:r>
              <a:rPr lang="en-US" sz="2400" baseline="0" dirty="0" smtClean="0">
                <a:latin typeface="Arial" pitchFamily="34" charset="0"/>
                <a:cs typeface="Arial" pitchFamily="34" charset="0"/>
              </a:rPr>
              <a:t>Bullet 4</a:t>
            </a:r>
          </a:p>
          <a:p>
            <a:pPr marL="341313" lvl="0" indent="-341313">
              <a:buClr>
                <a:schemeClr val="tx2"/>
              </a:buClr>
              <a:buSzPct val="75000"/>
              <a:buFont typeface="Wingdings" pitchFamily="2" charset="2"/>
              <a:buChar char="§"/>
              <a:tabLst>
                <a:tab pos="457200" algn="l"/>
              </a:tabLst>
            </a:pPr>
            <a:endParaRPr lang="en-US" sz="2400" dirty="0">
              <a:latin typeface="Arial" pitchFamily="34" charset="0"/>
              <a:cs typeface="Arial" pitchFamily="34" charset="0"/>
            </a:endParaRPr>
          </a:p>
        </p:txBody>
      </p:sp>
      <p:sp>
        <p:nvSpPr>
          <p:cNvPr id="5" name="Text Box 16"/>
          <p:cNvSpPr txBox="1">
            <a:spLocks noChangeArrowheads="1"/>
          </p:cNvSpPr>
          <p:nvPr userDrawn="1"/>
        </p:nvSpPr>
        <p:spPr bwMode="auto">
          <a:xfrm>
            <a:off x="455613" y="464695"/>
            <a:ext cx="8074152" cy="1143000"/>
          </a:xfrm>
          <a:prstGeom prst="rect">
            <a:avLst/>
          </a:prstGeom>
          <a:noFill/>
          <a:ln w="9525">
            <a:noFill/>
            <a:miter lim="800000"/>
            <a:headEnd/>
            <a:tailEnd/>
          </a:ln>
          <a:effectLst/>
        </p:spPr>
        <p:txBody>
          <a:bodyPr wrap="none"/>
          <a:lstStyle/>
          <a:p>
            <a:pPr marL="0" marR="0" indent="0" algn="l" defTabSz="914400" rtl="0" eaLnBrk="1" fontAlgn="auto" latinLnBrk="0" hangingPunct="1">
              <a:lnSpc>
                <a:spcPct val="100000"/>
              </a:lnSpc>
              <a:spcBef>
                <a:spcPts val="0"/>
              </a:spcBef>
              <a:spcAft>
                <a:spcPts val="0"/>
              </a:spcAft>
              <a:buClrTx/>
              <a:buSzTx/>
              <a:buFontTx/>
              <a:buNone/>
              <a:tabLst/>
              <a:defRPr/>
            </a:pPr>
            <a:r>
              <a:rPr lang="en-US" sz="2800" b="1" dirty="0" smtClean="0">
                <a:solidFill>
                  <a:schemeClr val="tx2"/>
                </a:solidFill>
                <a:latin typeface="Arial" pitchFamily="34" charset="0"/>
                <a:cs typeface="Arial" pitchFamily="34" charset="0"/>
              </a:rPr>
              <a:t>Edit in Slide</a:t>
            </a:r>
            <a:r>
              <a:rPr lang="en-US" sz="2800" b="1" baseline="0" dirty="0" smtClean="0">
                <a:solidFill>
                  <a:schemeClr val="tx2"/>
                </a:solidFill>
                <a:latin typeface="Arial" pitchFamily="34" charset="0"/>
                <a:cs typeface="Arial" pitchFamily="34" charset="0"/>
              </a:rPr>
              <a:t> Master view to e</a:t>
            </a:r>
            <a:r>
              <a:rPr lang="en-US" sz="2800" b="1" dirty="0" smtClean="0">
                <a:solidFill>
                  <a:schemeClr val="tx2"/>
                </a:solidFill>
                <a:latin typeface="Arial" pitchFamily="34" charset="0"/>
                <a:cs typeface="Arial" pitchFamily="34" charset="0"/>
              </a:rPr>
              <a:t>nter agenda</a:t>
            </a:r>
            <a:r>
              <a:rPr lang="en-US" sz="2800" b="1" baseline="0" dirty="0" smtClean="0">
                <a:solidFill>
                  <a:schemeClr val="tx2"/>
                </a:solidFill>
                <a:latin typeface="Arial" pitchFamily="34" charset="0"/>
                <a:cs typeface="Arial" pitchFamily="34" charset="0"/>
              </a:rPr>
              <a:t> title</a:t>
            </a:r>
            <a:endParaRPr lang="en-US" sz="2800" b="1" dirty="0" smtClean="0">
              <a:solidFill>
                <a:schemeClr val="tx2"/>
              </a:solidFill>
              <a:latin typeface="Arial" pitchFamily="34" charset="0"/>
              <a:cs typeface="Arial" pitchFamily="34" charset="0"/>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243962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5.xml"/><Relationship Id="rId1" Type="http://schemas.openxmlformats.org/officeDocument/2006/relationships/slideLayout" Target="../slideLayouts/slideLayout9.xm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theme" Target="../theme/theme6.xml"/><Relationship Id="rId1" Type="http://schemas.openxmlformats.org/officeDocument/2006/relationships/slideLayout" Target="../slideLayouts/slideLayout10.xml"/></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7.xml"/><Relationship Id="rId1"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457200"/>
            <a:ext cx="8077200" cy="990600"/>
          </a:xfrm>
          <a:prstGeom prst="rect">
            <a:avLst/>
          </a:prstGeom>
        </p:spPr>
        <p:txBody>
          <a:bodyPr vert="horz" lIns="91440" tIns="45720" rIns="91440" bIns="45720" rtlCol="0" anchor="t" anchorCtr="0">
            <a:no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600200"/>
            <a:ext cx="8077200" cy="4648200"/>
          </a:xfrm>
          <a:prstGeom prst="rect">
            <a:avLst/>
          </a:prstGeom>
        </p:spPr>
        <p:txBody>
          <a:bodyPr vert="horz" lIns="91440" tIns="45720" rIns="91440" bIns="45720" rtlCol="0">
            <a:noAutofit/>
          </a:bodyPr>
          <a:lstStyle/>
          <a:p>
            <a:pPr lvl="0"/>
            <a:r>
              <a:rPr lang="en-US" dirty="0" smtClean="0"/>
              <a:t>Click to edit Master text styles</a:t>
            </a:r>
          </a:p>
          <a:p>
            <a:pPr lvl="1"/>
            <a:r>
              <a:rPr lang="en-US" dirty="0" smtClean="0"/>
              <a:t>Second level</a:t>
            </a:r>
          </a:p>
          <a:p>
            <a:pPr lvl="2"/>
            <a:r>
              <a:rPr lang="en-US" dirty="0" smtClean="0"/>
              <a:t>Third level</a:t>
            </a:r>
          </a:p>
        </p:txBody>
      </p:sp>
      <p:pic>
        <p:nvPicPr>
          <p:cNvPr id="9" name="Picture 8" descr="logo647.png"/>
          <p:cNvPicPr>
            <a:picLocks noChangeAspect="1"/>
          </p:cNvPicPr>
          <p:nvPr/>
        </p:nvPicPr>
        <p:blipFill>
          <a:blip r:embed="rId10" cstate="print"/>
          <a:stretch>
            <a:fillRect/>
          </a:stretch>
        </p:blipFill>
        <p:spPr>
          <a:xfrm>
            <a:off x="7474704" y="47715"/>
            <a:ext cx="1562100" cy="424983"/>
          </a:xfrm>
          <a:prstGeom prst="rect">
            <a:avLst/>
          </a:prstGeom>
        </p:spPr>
      </p:pic>
      <p:cxnSp>
        <p:nvCxnSpPr>
          <p:cNvPr id="11" name="Straight Connector 11"/>
          <p:cNvCxnSpPr/>
          <p:nvPr/>
        </p:nvCxnSpPr>
        <p:spPr>
          <a:xfrm rot="10800000" flipV="1">
            <a:off x="228600" y="246870"/>
            <a:ext cx="7016865" cy="270628"/>
          </a:xfrm>
          <a:prstGeom prst="bentConnector3">
            <a:avLst>
              <a:gd name="adj1" fmla="val 99917"/>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8686800" y="6484950"/>
            <a:ext cx="457200" cy="381001"/>
          </a:xfrm>
          <a:prstGeom prst="rect">
            <a:avLst/>
          </a:prstGeom>
          <a:noFill/>
          <a:ln w="12700">
            <a:noFill/>
          </a:ln>
        </p:spPr>
        <p:txBody>
          <a:bodyPr wrap="square" anchor="ctr">
            <a:noAutofit/>
          </a:bodyPr>
          <a:lstStyle/>
          <a:p>
            <a:pPr algn="ctr"/>
            <a:fld id="{47FBD1EF-0801-4063-B668-C71608ACC70F}" type="slidenum">
              <a:rPr kumimoji="0" lang="en-US" sz="1200" b="1" i="0" u="none" strike="noStrike" kern="1200" cap="none" spc="0" normalizeH="0" baseline="0" noProof="0" smtClean="0">
                <a:ln>
                  <a:noFill/>
                </a:ln>
                <a:solidFill>
                  <a:schemeClr val="tx2"/>
                </a:solidFill>
                <a:effectLst/>
                <a:uLnTx/>
                <a:uFillTx/>
                <a:latin typeface="Arial" pitchFamily="34" charset="0"/>
                <a:ea typeface="+mn-ea"/>
                <a:cs typeface="Arial" pitchFamily="34" charset="0"/>
              </a:rPr>
              <a:pPr algn="ctr"/>
              <a:t>‹#›</a:t>
            </a:fld>
            <a:endParaRPr lang="en-US" sz="1200" b="1" dirty="0">
              <a:solidFill>
                <a:schemeClr val="tx2"/>
              </a:solidFill>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62" r:id="rId3"/>
    <p:sldLayoutId id="2147483659" r:id="rId4"/>
    <p:sldLayoutId id="2147483663" r:id="rId5"/>
    <p:sldLayoutId id="2147483651" r:id="rId6"/>
    <p:sldLayoutId id="2147483652" r:id="rId7"/>
    <p:sldLayoutId id="2147483664" r:id="rId8"/>
  </p:sldLayoutIdLst>
  <p:hf hdr="0" ftr="0" dt="0"/>
  <p:txStyles>
    <p:titleStyle>
      <a:lvl1pPr algn="l" defTabSz="914400" rtl="0" eaLnBrk="1" latinLnBrk="0" hangingPunct="1">
        <a:spcBef>
          <a:spcPct val="0"/>
        </a:spcBef>
        <a:buNone/>
        <a:defRPr sz="2800" b="1" kern="1200">
          <a:solidFill>
            <a:schemeClr val="tx2"/>
          </a:solidFill>
          <a:latin typeface="Arial" pitchFamily="34" charset="0"/>
          <a:ea typeface="+mj-ea"/>
          <a:cs typeface="Arial" pitchFamily="34" charset="0"/>
        </a:defRPr>
      </a:lvl1pPr>
    </p:titleStyle>
    <p:bodyStyle>
      <a:lvl1pPr marL="342900" indent="-342900" algn="l" defTabSz="91440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2950" indent="-285750" algn="l" defTabSz="914400" rtl="0" eaLnBrk="1" latinLnBrk="0" hangingPunct="1">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3000" indent="-228600" algn="l" defTabSz="914400" rtl="0" eaLnBrk="1" latinLnBrk="0" hangingPunct="1">
        <a:spcBef>
          <a:spcPct val="20000"/>
        </a:spcBef>
        <a:buClr>
          <a:schemeClr val="tx2"/>
        </a:buClr>
        <a:buSzPct val="75000"/>
        <a:buFont typeface="Wingdings" pitchFamily="2" charset="2"/>
        <a:buChar char="§"/>
        <a:defRPr sz="1600" kern="1200">
          <a:solidFill>
            <a:schemeClr val="tx1"/>
          </a:solidFill>
          <a:latin typeface="Arial" pitchFamily="34" charset="0"/>
          <a:ea typeface="+mn-ea"/>
          <a:cs typeface="Arial" pitchFamily="34" charset="0"/>
        </a:defRPr>
      </a:lvl3pPr>
      <a:lvl4pPr marL="1600200" indent="-228600" algn="l" defTabSz="914400" rtl="0" eaLnBrk="1" latinLnBrk="0" hangingPunct="1">
        <a:spcBef>
          <a:spcPct val="20000"/>
        </a:spcBef>
        <a:buFont typeface="Arial" pitchFamily="34" charset="0"/>
        <a:buNone/>
        <a:defRPr sz="1600" kern="1200">
          <a:solidFill>
            <a:schemeClr val="tx1"/>
          </a:solidFill>
          <a:latin typeface="Arial" pitchFamily="34" charset="0"/>
          <a:ea typeface="+mn-ea"/>
          <a:cs typeface="Arial" pitchFamily="34" charset="0"/>
        </a:defRPr>
      </a:lvl4pPr>
      <a:lvl5pPr marL="2057400" indent="-228600" algn="l" defTabSz="914400" rtl="0" eaLnBrk="1" latinLnBrk="0" hangingPunct="1">
        <a:spcBef>
          <a:spcPct val="20000"/>
        </a:spcBef>
        <a:buClr>
          <a:schemeClr val="tx2"/>
        </a:buClr>
        <a:buFont typeface="Arial" pitchFamily="34"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457200"/>
            <a:ext cx="8077200" cy="990600"/>
          </a:xfrm>
          <a:prstGeom prst="rect">
            <a:avLst/>
          </a:prstGeom>
        </p:spPr>
        <p:txBody>
          <a:bodyPr vert="horz" lIns="91440" tIns="45720" rIns="91440" bIns="45720" rtlCol="0" anchor="t" anchorCtr="0">
            <a:no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600200"/>
            <a:ext cx="8077200" cy="4648200"/>
          </a:xfrm>
          <a:prstGeom prst="rect">
            <a:avLst/>
          </a:prstGeom>
        </p:spPr>
        <p:txBody>
          <a:bodyPr vert="horz" lIns="91440" tIns="45720" rIns="91440" bIns="45720" rtlCol="0">
            <a:noAutofit/>
          </a:bodyPr>
          <a:lstStyle/>
          <a:p>
            <a:pPr lvl="0"/>
            <a:r>
              <a:rPr lang="en-US" dirty="0" smtClean="0"/>
              <a:t>Click to edit Master text styles</a:t>
            </a:r>
          </a:p>
          <a:p>
            <a:pPr lvl="1"/>
            <a:r>
              <a:rPr lang="en-US" dirty="0" smtClean="0"/>
              <a:t>Second level</a:t>
            </a:r>
          </a:p>
          <a:p>
            <a:pPr lvl="2"/>
            <a:r>
              <a:rPr lang="en-US" dirty="0" smtClean="0"/>
              <a:t>Third level</a:t>
            </a:r>
          </a:p>
        </p:txBody>
      </p:sp>
      <p:pic>
        <p:nvPicPr>
          <p:cNvPr id="9" name="Picture 8" descr="logo647.png"/>
          <p:cNvPicPr>
            <a:picLocks noChangeAspect="1"/>
          </p:cNvPicPr>
          <p:nvPr/>
        </p:nvPicPr>
        <p:blipFill>
          <a:blip r:embed="rId2" cstate="screen"/>
          <a:stretch>
            <a:fillRect/>
          </a:stretch>
        </p:blipFill>
        <p:spPr>
          <a:xfrm>
            <a:off x="7474704" y="47715"/>
            <a:ext cx="1562100" cy="424983"/>
          </a:xfrm>
          <a:prstGeom prst="rect">
            <a:avLst/>
          </a:prstGeom>
        </p:spPr>
      </p:pic>
      <p:cxnSp>
        <p:nvCxnSpPr>
          <p:cNvPr id="11" name="Straight Connector 11"/>
          <p:cNvCxnSpPr/>
          <p:nvPr/>
        </p:nvCxnSpPr>
        <p:spPr>
          <a:xfrm rot="10800000" flipV="1">
            <a:off x="228600" y="246870"/>
            <a:ext cx="7016865" cy="270628"/>
          </a:xfrm>
          <a:prstGeom prst="bentConnector3">
            <a:avLst>
              <a:gd name="adj1" fmla="val 99917"/>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8686800" y="6484950"/>
            <a:ext cx="457200" cy="381001"/>
          </a:xfrm>
          <a:prstGeom prst="rect">
            <a:avLst/>
          </a:prstGeom>
          <a:noFill/>
          <a:ln w="12700">
            <a:noFill/>
          </a:ln>
        </p:spPr>
        <p:txBody>
          <a:bodyPr wrap="square" anchor="ctr">
            <a:noAutofit/>
          </a:bodyPr>
          <a:lstStyle/>
          <a:p>
            <a:pPr algn="ctr"/>
            <a:fld id="{47FBD1EF-0801-4063-B668-C71608ACC70F}" type="slidenum">
              <a:rPr lang="en-US" sz="1200" b="1" smtClean="0">
                <a:solidFill>
                  <a:srgbClr val="125687"/>
                </a:solidFill>
                <a:cs typeface="Arial" pitchFamily="34" charset="0"/>
              </a:rPr>
              <a:pPr algn="ctr"/>
              <a:t>‹#›</a:t>
            </a:fld>
            <a:endParaRPr lang="en-US" sz="1200" b="1" dirty="0">
              <a:solidFill>
                <a:srgbClr val="125687"/>
              </a:solidFill>
            </a:endParaRPr>
          </a:p>
        </p:txBody>
      </p:sp>
    </p:spTree>
    <p:extLst>
      <p:ext uri="{BB962C8B-B14F-4D97-AF65-F5344CB8AC3E}">
        <p14:creationId xmlns:p14="http://schemas.microsoft.com/office/powerpoint/2010/main" val="2930942566"/>
      </p:ext>
    </p:extLst>
  </p:cSld>
  <p:clrMap bg1="lt1" tx1="dk1" bg2="lt2" tx2="dk2" accent1="accent1" accent2="accent2" accent3="accent3" accent4="accent4" accent5="accent5" accent6="accent6" hlink="hlink" folHlink="folHlink"/>
  <p:hf hdr="0" ftr="0" dt="0"/>
  <p:txStyles>
    <p:titleStyle>
      <a:lvl1pPr algn="l" defTabSz="914400" rtl="0" eaLnBrk="1" latinLnBrk="0" hangingPunct="1">
        <a:spcBef>
          <a:spcPct val="0"/>
        </a:spcBef>
        <a:buNone/>
        <a:defRPr sz="2800" b="1" kern="1200">
          <a:solidFill>
            <a:schemeClr val="tx2"/>
          </a:solidFill>
          <a:latin typeface="Arial" pitchFamily="34" charset="0"/>
          <a:ea typeface="+mj-ea"/>
          <a:cs typeface="Arial" pitchFamily="34" charset="0"/>
        </a:defRPr>
      </a:lvl1pPr>
    </p:titleStyle>
    <p:bodyStyle>
      <a:lvl1pPr marL="342900" indent="-342900" algn="l" defTabSz="91440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2950" indent="-285750" algn="l" defTabSz="914400" rtl="0" eaLnBrk="1" latinLnBrk="0" hangingPunct="1">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3000" indent="-228600" algn="l" defTabSz="914400" rtl="0" eaLnBrk="1" latinLnBrk="0" hangingPunct="1">
        <a:spcBef>
          <a:spcPct val="20000"/>
        </a:spcBef>
        <a:buClr>
          <a:schemeClr val="tx2"/>
        </a:buClr>
        <a:buSzPct val="75000"/>
        <a:buFont typeface="Wingdings" pitchFamily="2" charset="2"/>
        <a:buChar char="§"/>
        <a:defRPr sz="1600" kern="1200">
          <a:solidFill>
            <a:schemeClr val="tx1"/>
          </a:solidFill>
          <a:latin typeface="Arial" pitchFamily="34" charset="0"/>
          <a:ea typeface="+mn-ea"/>
          <a:cs typeface="Arial" pitchFamily="34" charset="0"/>
        </a:defRPr>
      </a:lvl3pPr>
      <a:lvl4pPr marL="1600200" indent="-228600" algn="l" defTabSz="914400" rtl="0" eaLnBrk="1" latinLnBrk="0" hangingPunct="1">
        <a:spcBef>
          <a:spcPct val="20000"/>
        </a:spcBef>
        <a:buFont typeface="Arial" pitchFamily="34" charset="0"/>
        <a:buNone/>
        <a:defRPr sz="1600" kern="1200">
          <a:solidFill>
            <a:schemeClr val="tx1"/>
          </a:solidFill>
          <a:latin typeface="Arial" pitchFamily="34" charset="0"/>
          <a:ea typeface="+mn-ea"/>
          <a:cs typeface="Arial" pitchFamily="34" charset="0"/>
        </a:defRPr>
      </a:lvl4pPr>
      <a:lvl5pPr marL="2057400" indent="-228600" algn="l" defTabSz="914400" rtl="0" eaLnBrk="1" latinLnBrk="0" hangingPunct="1">
        <a:spcBef>
          <a:spcPct val="20000"/>
        </a:spcBef>
        <a:buClr>
          <a:schemeClr val="tx2"/>
        </a:buClr>
        <a:buFont typeface="Arial" pitchFamily="34"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457200"/>
            <a:ext cx="8077200" cy="990600"/>
          </a:xfrm>
          <a:prstGeom prst="rect">
            <a:avLst/>
          </a:prstGeom>
        </p:spPr>
        <p:txBody>
          <a:bodyPr vert="horz" lIns="91440" tIns="45720" rIns="91440" bIns="45720" rtlCol="0" anchor="t" anchorCtr="0">
            <a:no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600200"/>
            <a:ext cx="8077200" cy="4648200"/>
          </a:xfrm>
          <a:prstGeom prst="rect">
            <a:avLst/>
          </a:prstGeom>
        </p:spPr>
        <p:txBody>
          <a:bodyPr vert="horz" lIns="91440" tIns="45720" rIns="91440" bIns="45720" rtlCol="0">
            <a:noAutofit/>
          </a:bodyPr>
          <a:lstStyle/>
          <a:p>
            <a:pPr lvl="0"/>
            <a:r>
              <a:rPr lang="en-US" dirty="0" smtClean="0"/>
              <a:t>Click to edit Master text styles</a:t>
            </a:r>
          </a:p>
          <a:p>
            <a:pPr lvl="1"/>
            <a:r>
              <a:rPr lang="en-US" dirty="0" smtClean="0"/>
              <a:t>Second level</a:t>
            </a:r>
          </a:p>
          <a:p>
            <a:pPr lvl="2"/>
            <a:r>
              <a:rPr lang="en-US" dirty="0" smtClean="0"/>
              <a:t>Third level</a:t>
            </a:r>
          </a:p>
        </p:txBody>
      </p:sp>
      <p:pic>
        <p:nvPicPr>
          <p:cNvPr id="9" name="Picture 8" descr="logo647.png"/>
          <p:cNvPicPr>
            <a:picLocks noChangeAspect="1"/>
          </p:cNvPicPr>
          <p:nvPr/>
        </p:nvPicPr>
        <p:blipFill>
          <a:blip r:embed="rId2" cstate="print"/>
          <a:stretch>
            <a:fillRect/>
          </a:stretch>
        </p:blipFill>
        <p:spPr>
          <a:xfrm>
            <a:off x="7474704" y="47715"/>
            <a:ext cx="1562100" cy="424983"/>
          </a:xfrm>
          <a:prstGeom prst="rect">
            <a:avLst/>
          </a:prstGeom>
        </p:spPr>
      </p:pic>
      <p:cxnSp>
        <p:nvCxnSpPr>
          <p:cNvPr id="11" name="Straight Connector 11"/>
          <p:cNvCxnSpPr/>
          <p:nvPr/>
        </p:nvCxnSpPr>
        <p:spPr>
          <a:xfrm rot="10800000" flipV="1">
            <a:off x="228600" y="246870"/>
            <a:ext cx="7016865" cy="270628"/>
          </a:xfrm>
          <a:prstGeom prst="bentConnector3">
            <a:avLst>
              <a:gd name="adj1" fmla="val 99917"/>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8686800" y="6484950"/>
            <a:ext cx="457200" cy="381001"/>
          </a:xfrm>
          <a:prstGeom prst="rect">
            <a:avLst/>
          </a:prstGeom>
          <a:noFill/>
          <a:ln w="12700">
            <a:noFill/>
          </a:ln>
        </p:spPr>
        <p:txBody>
          <a:bodyPr wrap="square" anchor="ctr">
            <a:noAutofit/>
          </a:bodyPr>
          <a:lstStyle/>
          <a:p>
            <a:pPr algn="ctr"/>
            <a:fld id="{47FBD1EF-0801-4063-B668-C71608ACC70F}" type="slidenum">
              <a:rPr lang="en-US" sz="1200" b="1" smtClean="0">
                <a:solidFill>
                  <a:srgbClr val="125687"/>
                </a:solidFill>
                <a:cs typeface="Arial" pitchFamily="34" charset="0"/>
              </a:rPr>
              <a:pPr algn="ctr"/>
              <a:t>‹#›</a:t>
            </a:fld>
            <a:endParaRPr lang="en-US" sz="1200" b="1" dirty="0">
              <a:solidFill>
                <a:srgbClr val="125687"/>
              </a:solidFill>
            </a:endParaRPr>
          </a:p>
        </p:txBody>
      </p:sp>
    </p:spTree>
    <p:extLst>
      <p:ext uri="{BB962C8B-B14F-4D97-AF65-F5344CB8AC3E}">
        <p14:creationId xmlns:p14="http://schemas.microsoft.com/office/powerpoint/2010/main" val="953728276"/>
      </p:ext>
    </p:extLst>
  </p:cSld>
  <p:clrMap bg1="lt1" tx1="dk1" bg2="lt2" tx2="dk2" accent1="accent1" accent2="accent2" accent3="accent3" accent4="accent4" accent5="accent5" accent6="accent6" hlink="hlink" folHlink="folHlink"/>
  <p:hf hdr="0" ftr="0" dt="0"/>
  <p:txStyles>
    <p:titleStyle>
      <a:lvl1pPr algn="l" defTabSz="914400" rtl="0" eaLnBrk="1" latinLnBrk="0" hangingPunct="1">
        <a:spcBef>
          <a:spcPct val="0"/>
        </a:spcBef>
        <a:buNone/>
        <a:defRPr sz="2800" b="1" kern="1200">
          <a:solidFill>
            <a:schemeClr val="tx2"/>
          </a:solidFill>
          <a:latin typeface="Arial" pitchFamily="34" charset="0"/>
          <a:ea typeface="+mj-ea"/>
          <a:cs typeface="Arial" pitchFamily="34" charset="0"/>
        </a:defRPr>
      </a:lvl1pPr>
    </p:titleStyle>
    <p:bodyStyle>
      <a:lvl1pPr marL="342900" indent="-342900" algn="l" defTabSz="91440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2950" indent="-285750" algn="l" defTabSz="914400" rtl="0" eaLnBrk="1" latinLnBrk="0" hangingPunct="1">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3000" indent="-228600" algn="l" defTabSz="914400" rtl="0" eaLnBrk="1" latinLnBrk="0" hangingPunct="1">
        <a:spcBef>
          <a:spcPct val="20000"/>
        </a:spcBef>
        <a:buClr>
          <a:schemeClr val="tx2"/>
        </a:buClr>
        <a:buSzPct val="75000"/>
        <a:buFont typeface="Wingdings" pitchFamily="2" charset="2"/>
        <a:buChar char="§"/>
        <a:defRPr sz="1600" kern="1200">
          <a:solidFill>
            <a:schemeClr val="tx1"/>
          </a:solidFill>
          <a:latin typeface="Arial" pitchFamily="34" charset="0"/>
          <a:ea typeface="+mn-ea"/>
          <a:cs typeface="Arial" pitchFamily="34" charset="0"/>
        </a:defRPr>
      </a:lvl3pPr>
      <a:lvl4pPr marL="1600200" indent="-228600" algn="l" defTabSz="914400" rtl="0" eaLnBrk="1" latinLnBrk="0" hangingPunct="1">
        <a:spcBef>
          <a:spcPct val="20000"/>
        </a:spcBef>
        <a:buFont typeface="Arial" pitchFamily="34" charset="0"/>
        <a:buNone/>
        <a:defRPr sz="1600" kern="1200">
          <a:solidFill>
            <a:schemeClr val="tx1"/>
          </a:solidFill>
          <a:latin typeface="Arial" pitchFamily="34" charset="0"/>
          <a:ea typeface="+mn-ea"/>
          <a:cs typeface="Arial" pitchFamily="34" charset="0"/>
        </a:defRPr>
      </a:lvl4pPr>
      <a:lvl5pPr marL="2057400" indent="-228600" algn="l" defTabSz="914400" rtl="0" eaLnBrk="1" latinLnBrk="0" hangingPunct="1">
        <a:spcBef>
          <a:spcPct val="20000"/>
        </a:spcBef>
        <a:buClr>
          <a:schemeClr val="tx2"/>
        </a:buClr>
        <a:buFont typeface="Arial" pitchFamily="34"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457200"/>
            <a:ext cx="8077200" cy="990600"/>
          </a:xfrm>
          <a:prstGeom prst="rect">
            <a:avLst/>
          </a:prstGeom>
        </p:spPr>
        <p:txBody>
          <a:bodyPr vert="horz" lIns="91440" tIns="45720" rIns="91440" bIns="45720" rtlCol="0" anchor="t" anchorCtr="0">
            <a:no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600200"/>
            <a:ext cx="8077200" cy="4648200"/>
          </a:xfrm>
          <a:prstGeom prst="rect">
            <a:avLst/>
          </a:prstGeom>
        </p:spPr>
        <p:txBody>
          <a:bodyPr vert="horz" lIns="91440" tIns="45720" rIns="91440" bIns="45720" rtlCol="0">
            <a:noAutofit/>
          </a:bodyPr>
          <a:lstStyle/>
          <a:p>
            <a:pPr lvl="0"/>
            <a:r>
              <a:rPr lang="en-US" dirty="0" smtClean="0"/>
              <a:t>Click to edit Master text styles</a:t>
            </a:r>
          </a:p>
          <a:p>
            <a:pPr lvl="1"/>
            <a:r>
              <a:rPr lang="en-US" dirty="0" smtClean="0"/>
              <a:t>Second level</a:t>
            </a:r>
          </a:p>
          <a:p>
            <a:pPr lvl="2"/>
            <a:r>
              <a:rPr lang="en-US" dirty="0" smtClean="0"/>
              <a:t>Third level</a:t>
            </a:r>
          </a:p>
        </p:txBody>
      </p:sp>
      <p:pic>
        <p:nvPicPr>
          <p:cNvPr id="9" name="Picture 8" descr="logo647.png"/>
          <p:cNvPicPr>
            <a:picLocks noChangeAspect="1"/>
          </p:cNvPicPr>
          <p:nvPr/>
        </p:nvPicPr>
        <p:blipFill>
          <a:blip r:embed="rId2" cstate="print"/>
          <a:stretch>
            <a:fillRect/>
          </a:stretch>
        </p:blipFill>
        <p:spPr>
          <a:xfrm>
            <a:off x="7474704" y="47715"/>
            <a:ext cx="1562100" cy="424983"/>
          </a:xfrm>
          <a:prstGeom prst="rect">
            <a:avLst/>
          </a:prstGeom>
        </p:spPr>
      </p:pic>
      <p:cxnSp>
        <p:nvCxnSpPr>
          <p:cNvPr id="11" name="Straight Connector 11"/>
          <p:cNvCxnSpPr/>
          <p:nvPr/>
        </p:nvCxnSpPr>
        <p:spPr>
          <a:xfrm rot="10800000" flipV="1">
            <a:off x="228600" y="246870"/>
            <a:ext cx="7016865" cy="270628"/>
          </a:xfrm>
          <a:prstGeom prst="bentConnector3">
            <a:avLst>
              <a:gd name="adj1" fmla="val 99917"/>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8686800" y="6484950"/>
            <a:ext cx="457200" cy="381001"/>
          </a:xfrm>
          <a:prstGeom prst="rect">
            <a:avLst/>
          </a:prstGeom>
          <a:noFill/>
          <a:ln w="12700">
            <a:noFill/>
          </a:ln>
        </p:spPr>
        <p:txBody>
          <a:bodyPr wrap="square" anchor="ctr">
            <a:noAutofit/>
          </a:bodyPr>
          <a:lstStyle/>
          <a:p>
            <a:pPr algn="ctr"/>
            <a:fld id="{47FBD1EF-0801-4063-B668-C71608ACC70F}" type="slidenum">
              <a:rPr lang="en-US" sz="1200" b="1" smtClean="0">
                <a:solidFill>
                  <a:srgbClr val="125687"/>
                </a:solidFill>
                <a:cs typeface="Arial" pitchFamily="34" charset="0"/>
              </a:rPr>
              <a:pPr algn="ctr"/>
              <a:t>‹#›</a:t>
            </a:fld>
            <a:endParaRPr lang="en-US" sz="1200" b="1" dirty="0">
              <a:solidFill>
                <a:srgbClr val="125687"/>
              </a:solidFill>
            </a:endParaRPr>
          </a:p>
        </p:txBody>
      </p:sp>
    </p:spTree>
    <p:extLst>
      <p:ext uri="{BB962C8B-B14F-4D97-AF65-F5344CB8AC3E}">
        <p14:creationId xmlns:p14="http://schemas.microsoft.com/office/powerpoint/2010/main" val="813513616"/>
      </p:ext>
    </p:extLst>
  </p:cSld>
  <p:clrMap bg1="lt1" tx1="dk1" bg2="lt2" tx2="dk2" accent1="accent1" accent2="accent2" accent3="accent3" accent4="accent4" accent5="accent5" accent6="accent6" hlink="hlink" folHlink="folHlink"/>
  <p:hf hdr="0" ftr="0" dt="0"/>
  <p:txStyles>
    <p:titleStyle>
      <a:lvl1pPr algn="l" defTabSz="914400" rtl="0" eaLnBrk="1" latinLnBrk="0" hangingPunct="1">
        <a:spcBef>
          <a:spcPct val="0"/>
        </a:spcBef>
        <a:buNone/>
        <a:defRPr sz="2800" b="1" kern="1200">
          <a:solidFill>
            <a:schemeClr val="tx2"/>
          </a:solidFill>
          <a:latin typeface="Arial" pitchFamily="34" charset="0"/>
          <a:ea typeface="+mj-ea"/>
          <a:cs typeface="Arial" pitchFamily="34" charset="0"/>
        </a:defRPr>
      </a:lvl1pPr>
    </p:titleStyle>
    <p:bodyStyle>
      <a:lvl1pPr marL="342900" indent="-342900" algn="l" defTabSz="91440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2950" indent="-285750" algn="l" defTabSz="914400" rtl="0" eaLnBrk="1" latinLnBrk="0" hangingPunct="1">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3000" indent="-228600" algn="l" defTabSz="914400" rtl="0" eaLnBrk="1" latinLnBrk="0" hangingPunct="1">
        <a:spcBef>
          <a:spcPct val="20000"/>
        </a:spcBef>
        <a:buClr>
          <a:schemeClr val="tx2"/>
        </a:buClr>
        <a:buSzPct val="75000"/>
        <a:buFont typeface="Wingdings" pitchFamily="2" charset="2"/>
        <a:buChar char="§"/>
        <a:defRPr sz="1600" kern="1200">
          <a:solidFill>
            <a:schemeClr val="tx1"/>
          </a:solidFill>
          <a:latin typeface="Arial" pitchFamily="34" charset="0"/>
          <a:ea typeface="+mn-ea"/>
          <a:cs typeface="Arial" pitchFamily="34" charset="0"/>
        </a:defRPr>
      </a:lvl3pPr>
      <a:lvl4pPr marL="1600200" indent="-228600" algn="l" defTabSz="914400" rtl="0" eaLnBrk="1" latinLnBrk="0" hangingPunct="1">
        <a:spcBef>
          <a:spcPct val="20000"/>
        </a:spcBef>
        <a:buFont typeface="Arial" pitchFamily="34" charset="0"/>
        <a:buNone/>
        <a:defRPr sz="1600" kern="1200">
          <a:solidFill>
            <a:schemeClr val="tx1"/>
          </a:solidFill>
          <a:latin typeface="Arial" pitchFamily="34" charset="0"/>
          <a:ea typeface="+mn-ea"/>
          <a:cs typeface="Arial" pitchFamily="34" charset="0"/>
        </a:defRPr>
      </a:lvl4pPr>
      <a:lvl5pPr marL="2057400" indent="-228600" algn="l" defTabSz="914400" rtl="0" eaLnBrk="1" latinLnBrk="0" hangingPunct="1">
        <a:spcBef>
          <a:spcPct val="20000"/>
        </a:spcBef>
        <a:buClr>
          <a:schemeClr val="tx2"/>
        </a:buClr>
        <a:buFont typeface="Arial" pitchFamily="34"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457200"/>
            <a:ext cx="8077200" cy="990600"/>
          </a:xfrm>
          <a:prstGeom prst="rect">
            <a:avLst/>
          </a:prstGeom>
        </p:spPr>
        <p:txBody>
          <a:bodyPr vert="horz" lIns="91440" tIns="45720" rIns="91440" bIns="45720" rtlCol="0" anchor="t" anchorCtr="0">
            <a:no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600200"/>
            <a:ext cx="8077200" cy="4648200"/>
          </a:xfrm>
          <a:prstGeom prst="rect">
            <a:avLst/>
          </a:prstGeom>
        </p:spPr>
        <p:txBody>
          <a:bodyPr vert="horz" lIns="91440" tIns="45720" rIns="91440" bIns="45720" rtlCol="0">
            <a:noAutofit/>
          </a:bodyPr>
          <a:lstStyle/>
          <a:p>
            <a:pPr lvl="0"/>
            <a:r>
              <a:rPr lang="en-US" dirty="0" smtClean="0"/>
              <a:t>Click to edit Master text styles</a:t>
            </a:r>
          </a:p>
          <a:p>
            <a:pPr lvl="1"/>
            <a:r>
              <a:rPr lang="en-US" dirty="0" smtClean="0"/>
              <a:t>Second level</a:t>
            </a:r>
          </a:p>
          <a:p>
            <a:pPr lvl="2"/>
            <a:r>
              <a:rPr lang="en-US" dirty="0" smtClean="0"/>
              <a:t>Third level</a:t>
            </a:r>
          </a:p>
        </p:txBody>
      </p:sp>
      <p:pic>
        <p:nvPicPr>
          <p:cNvPr id="9" name="Picture 8" descr="logo647.png"/>
          <p:cNvPicPr>
            <a:picLocks noChangeAspect="1"/>
          </p:cNvPicPr>
          <p:nvPr/>
        </p:nvPicPr>
        <p:blipFill>
          <a:blip r:embed="rId3" cstate="print"/>
          <a:stretch>
            <a:fillRect/>
          </a:stretch>
        </p:blipFill>
        <p:spPr>
          <a:xfrm>
            <a:off x="7474704" y="47715"/>
            <a:ext cx="1562100" cy="424983"/>
          </a:xfrm>
          <a:prstGeom prst="rect">
            <a:avLst/>
          </a:prstGeom>
        </p:spPr>
      </p:pic>
      <p:cxnSp>
        <p:nvCxnSpPr>
          <p:cNvPr id="11" name="Straight Connector 11"/>
          <p:cNvCxnSpPr/>
          <p:nvPr/>
        </p:nvCxnSpPr>
        <p:spPr>
          <a:xfrm rot="10800000" flipV="1">
            <a:off x="228600" y="246870"/>
            <a:ext cx="7016865" cy="270628"/>
          </a:xfrm>
          <a:prstGeom prst="bentConnector3">
            <a:avLst>
              <a:gd name="adj1" fmla="val 99917"/>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8686800" y="6484950"/>
            <a:ext cx="457200" cy="381001"/>
          </a:xfrm>
          <a:prstGeom prst="rect">
            <a:avLst/>
          </a:prstGeom>
          <a:noFill/>
          <a:ln w="12700">
            <a:noFill/>
          </a:ln>
        </p:spPr>
        <p:txBody>
          <a:bodyPr wrap="square" anchor="ctr">
            <a:noAutofit/>
          </a:bodyPr>
          <a:lstStyle/>
          <a:p>
            <a:pPr algn="ctr"/>
            <a:fld id="{47FBD1EF-0801-4063-B668-C71608ACC70F}" type="slidenum">
              <a:rPr lang="en-US" sz="1200" b="1" smtClean="0">
                <a:solidFill>
                  <a:srgbClr val="125687"/>
                </a:solidFill>
                <a:cs typeface="Arial" pitchFamily="34" charset="0"/>
              </a:rPr>
              <a:pPr algn="ctr"/>
              <a:t>‹#›</a:t>
            </a:fld>
            <a:endParaRPr lang="en-US" sz="1200" b="1" dirty="0">
              <a:solidFill>
                <a:srgbClr val="125687"/>
              </a:solidFill>
            </a:endParaRPr>
          </a:p>
        </p:txBody>
      </p:sp>
    </p:spTree>
    <p:extLst>
      <p:ext uri="{BB962C8B-B14F-4D97-AF65-F5344CB8AC3E}">
        <p14:creationId xmlns:p14="http://schemas.microsoft.com/office/powerpoint/2010/main" val="4054227015"/>
      </p:ext>
    </p:extLst>
  </p:cSld>
  <p:clrMap bg1="lt1" tx1="dk1" bg2="lt2" tx2="dk2" accent1="accent1" accent2="accent2" accent3="accent3" accent4="accent4" accent5="accent5" accent6="accent6" hlink="hlink" folHlink="folHlink"/>
  <p:sldLayoutIdLst>
    <p:sldLayoutId id="2147483671" r:id="rId1"/>
  </p:sldLayoutIdLst>
  <p:hf hdr="0" ftr="0" dt="0"/>
  <p:txStyles>
    <p:titleStyle>
      <a:lvl1pPr algn="l" defTabSz="914400" rtl="0" eaLnBrk="1" latinLnBrk="0" hangingPunct="1">
        <a:spcBef>
          <a:spcPct val="0"/>
        </a:spcBef>
        <a:buNone/>
        <a:defRPr sz="2800" b="1" kern="1200">
          <a:solidFill>
            <a:schemeClr val="tx2"/>
          </a:solidFill>
          <a:latin typeface="Arial" pitchFamily="34" charset="0"/>
          <a:ea typeface="+mj-ea"/>
          <a:cs typeface="Arial" pitchFamily="34" charset="0"/>
        </a:defRPr>
      </a:lvl1pPr>
    </p:titleStyle>
    <p:bodyStyle>
      <a:lvl1pPr marL="342900" indent="-342900" algn="l" defTabSz="91440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2950" indent="-285750" algn="l" defTabSz="914400" rtl="0" eaLnBrk="1" latinLnBrk="0" hangingPunct="1">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3000" indent="-228600" algn="l" defTabSz="914400" rtl="0" eaLnBrk="1" latinLnBrk="0" hangingPunct="1">
        <a:spcBef>
          <a:spcPct val="20000"/>
        </a:spcBef>
        <a:buClr>
          <a:schemeClr val="tx2"/>
        </a:buClr>
        <a:buSzPct val="75000"/>
        <a:buFont typeface="Wingdings" pitchFamily="2" charset="2"/>
        <a:buChar char="§"/>
        <a:defRPr sz="1600" kern="1200">
          <a:solidFill>
            <a:schemeClr val="tx1"/>
          </a:solidFill>
          <a:latin typeface="Arial" pitchFamily="34" charset="0"/>
          <a:ea typeface="+mn-ea"/>
          <a:cs typeface="Arial" pitchFamily="34" charset="0"/>
        </a:defRPr>
      </a:lvl3pPr>
      <a:lvl4pPr marL="1600200" indent="-228600" algn="l" defTabSz="914400" rtl="0" eaLnBrk="1" latinLnBrk="0" hangingPunct="1">
        <a:spcBef>
          <a:spcPct val="20000"/>
        </a:spcBef>
        <a:buFont typeface="Arial" pitchFamily="34" charset="0"/>
        <a:buNone/>
        <a:defRPr sz="1600" kern="1200">
          <a:solidFill>
            <a:schemeClr val="tx1"/>
          </a:solidFill>
          <a:latin typeface="Arial" pitchFamily="34" charset="0"/>
          <a:ea typeface="+mn-ea"/>
          <a:cs typeface="Arial" pitchFamily="34" charset="0"/>
        </a:defRPr>
      </a:lvl4pPr>
      <a:lvl5pPr marL="2057400" indent="-228600" algn="l" defTabSz="914400" rtl="0" eaLnBrk="1" latinLnBrk="0" hangingPunct="1">
        <a:spcBef>
          <a:spcPct val="20000"/>
        </a:spcBef>
        <a:buClr>
          <a:schemeClr val="tx2"/>
        </a:buClr>
        <a:buFont typeface="Arial" pitchFamily="34"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457200"/>
            <a:ext cx="8077200" cy="990600"/>
          </a:xfrm>
          <a:prstGeom prst="rect">
            <a:avLst/>
          </a:prstGeom>
        </p:spPr>
        <p:txBody>
          <a:bodyPr vert="horz" lIns="91440" tIns="45720" rIns="91440" bIns="45720" rtlCol="0" anchor="t" anchorCtr="0">
            <a:no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600200"/>
            <a:ext cx="8077200" cy="4648200"/>
          </a:xfrm>
          <a:prstGeom prst="rect">
            <a:avLst/>
          </a:prstGeom>
        </p:spPr>
        <p:txBody>
          <a:bodyPr vert="horz" lIns="91440" tIns="45720" rIns="91440" bIns="45720" rtlCol="0">
            <a:noAutofit/>
          </a:bodyPr>
          <a:lstStyle/>
          <a:p>
            <a:pPr lvl="0"/>
            <a:r>
              <a:rPr lang="en-US" dirty="0" smtClean="0"/>
              <a:t>Click to edit Master text styles</a:t>
            </a:r>
          </a:p>
          <a:p>
            <a:pPr lvl="1"/>
            <a:r>
              <a:rPr lang="en-US" dirty="0" smtClean="0"/>
              <a:t>Second level</a:t>
            </a:r>
          </a:p>
          <a:p>
            <a:pPr lvl="2"/>
            <a:r>
              <a:rPr lang="en-US" dirty="0" smtClean="0"/>
              <a:t>Third level</a:t>
            </a:r>
          </a:p>
        </p:txBody>
      </p:sp>
      <p:pic>
        <p:nvPicPr>
          <p:cNvPr id="9" name="Picture 8" descr="logo647.png"/>
          <p:cNvPicPr>
            <a:picLocks noChangeAspect="1"/>
          </p:cNvPicPr>
          <p:nvPr/>
        </p:nvPicPr>
        <p:blipFill>
          <a:blip r:embed="rId3" cstate="screen"/>
          <a:stretch>
            <a:fillRect/>
          </a:stretch>
        </p:blipFill>
        <p:spPr>
          <a:xfrm>
            <a:off x="7474704" y="47715"/>
            <a:ext cx="1562100" cy="424983"/>
          </a:xfrm>
          <a:prstGeom prst="rect">
            <a:avLst/>
          </a:prstGeom>
        </p:spPr>
      </p:pic>
      <p:cxnSp>
        <p:nvCxnSpPr>
          <p:cNvPr id="11" name="Straight Connector 11"/>
          <p:cNvCxnSpPr/>
          <p:nvPr/>
        </p:nvCxnSpPr>
        <p:spPr>
          <a:xfrm rot="10800000" flipV="1">
            <a:off x="228600" y="246870"/>
            <a:ext cx="7016865" cy="270628"/>
          </a:xfrm>
          <a:prstGeom prst="bentConnector3">
            <a:avLst>
              <a:gd name="adj1" fmla="val 99917"/>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8686800" y="6484950"/>
            <a:ext cx="457200" cy="381001"/>
          </a:xfrm>
          <a:prstGeom prst="rect">
            <a:avLst/>
          </a:prstGeom>
          <a:noFill/>
          <a:ln w="12700">
            <a:noFill/>
          </a:ln>
        </p:spPr>
        <p:txBody>
          <a:bodyPr wrap="square" anchor="ctr">
            <a:noAutofit/>
          </a:bodyPr>
          <a:lstStyle/>
          <a:p>
            <a:pPr algn="ctr"/>
            <a:fld id="{47FBD1EF-0801-4063-B668-C71608ACC70F}" type="slidenum">
              <a:rPr lang="en-US" sz="1200" b="1" smtClean="0">
                <a:solidFill>
                  <a:srgbClr val="125687"/>
                </a:solidFill>
                <a:cs typeface="Arial" pitchFamily="34" charset="0"/>
              </a:rPr>
              <a:pPr algn="ctr"/>
              <a:t>‹#›</a:t>
            </a:fld>
            <a:endParaRPr lang="en-US" sz="1200" b="1" dirty="0">
              <a:solidFill>
                <a:srgbClr val="125687"/>
              </a:solidFill>
            </a:endParaRPr>
          </a:p>
        </p:txBody>
      </p:sp>
    </p:spTree>
    <p:extLst>
      <p:ext uri="{BB962C8B-B14F-4D97-AF65-F5344CB8AC3E}">
        <p14:creationId xmlns:p14="http://schemas.microsoft.com/office/powerpoint/2010/main" val="2771692205"/>
      </p:ext>
    </p:extLst>
  </p:cSld>
  <p:clrMap bg1="lt1" tx1="dk1" bg2="lt2" tx2="dk2" accent1="accent1" accent2="accent2" accent3="accent3" accent4="accent4" accent5="accent5" accent6="accent6" hlink="hlink" folHlink="folHlink"/>
  <p:sldLayoutIdLst>
    <p:sldLayoutId id="2147483673" r:id="rId1"/>
  </p:sldLayoutIdLst>
  <p:hf hdr="0" ftr="0" dt="0"/>
  <p:txStyles>
    <p:titleStyle>
      <a:lvl1pPr algn="l" defTabSz="914400" rtl="0" eaLnBrk="1" latinLnBrk="0" hangingPunct="1">
        <a:spcBef>
          <a:spcPct val="0"/>
        </a:spcBef>
        <a:buNone/>
        <a:defRPr sz="2800" b="1" kern="1200">
          <a:solidFill>
            <a:schemeClr val="tx2"/>
          </a:solidFill>
          <a:latin typeface="Arial" pitchFamily="34" charset="0"/>
          <a:ea typeface="+mj-ea"/>
          <a:cs typeface="Arial" pitchFamily="34" charset="0"/>
        </a:defRPr>
      </a:lvl1pPr>
    </p:titleStyle>
    <p:bodyStyle>
      <a:lvl1pPr marL="342900" indent="-342900" algn="l" defTabSz="91440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2950" indent="-285750" algn="l" defTabSz="914400" rtl="0" eaLnBrk="1" latinLnBrk="0" hangingPunct="1">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3000" indent="-228600" algn="l" defTabSz="914400" rtl="0" eaLnBrk="1" latinLnBrk="0" hangingPunct="1">
        <a:spcBef>
          <a:spcPct val="20000"/>
        </a:spcBef>
        <a:buClr>
          <a:schemeClr val="tx2"/>
        </a:buClr>
        <a:buSzPct val="75000"/>
        <a:buFont typeface="Wingdings" pitchFamily="2" charset="2"/>
        <a:buChar char="§"/>
        <a:defRPr sz="1600" kern="1200">
          <a:solidFill>
            <a:schemeClr val="tx1"/>
          </a:solidFill>
          <a:latin typeface="Arial" pitchFamily="34" charset="0"/>
          <a:ea typeface="+mn-ea"/>
          <a:cs typeface="Arial" pitchFamily="34" charset="0"/>
        </a:defRPr>
      </a:lvl3pPr>
      <a:lvl4pPr marL="1600200" indent="-228600" algn="l" defTabSz="914400" rtl="0" eaLnBrk="1" latinLnBrk="0" hangingPunct="1">
        <a:spcBef>
          <a:spcPct val="20000"/>
        </a:spcBef>
        <a:buFont typeface="Arial" pitchFamily="34" charset="0"/>
        <a:buNone/>
        <a:defRPr sz="1600" kern="1200">
          <a:solidFill>
            <a:schemeClr val="tx1"/>
          </a:solidFill>
          <a:latin typeface="Arial" pitchFamily="34" charset="0"/>
          <a:ea typeface="+mn-ea"/>
          <a:cs typeface="Arial" pitchFamily="34" charset="0"/>
        </a:defRPr>
      </a:lvl4pPr>
      <a:lvl5pPr marL="2057400" indent="-228600" algn="l" defTabSz="914400" rtl="0" eaLnBrk="1" latinLnBrk="0" hangingPunct="1">
        <a:spcBef>
          <a:spcPct val="20000"/>
        </a:spcBef>
        <a:buClr>
          <a:schemeClr val="tx2"/>
        </a:buClr>
        <a:buFont typeface="Arial" pitchFamily="34"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457200"/>
            <a:ext cx="8077200" cy="990600"/>
          </a:xfrm>
          <a:prstGeom prst="rect">
            <a:avLst/>
          </a:prstGeom>
        </p:spPr>
        <p:txBody>
          <a:bodyPr vert="horz" lIns="91440" tIns="45720" rIns="91440" bIns="45720" rtlCol="0" anchor="t" anchorCtr="0">
            <a:no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600200"/>
            <a:ext cx="8077200" cy="4648200"/>
          </a:xfrm>
          <a:prstGeom prst="rect">
            <a:avLst/>
          </a:prstGeom>
        </p:spPr>
        <p:txBody>
          <a:bodyPr vert="horz" lIns="91440" tIns="45720" rIns="91440" bIns="45720" rtlCol="0">
            <a:noAutofit/>
          </a:bodyPr>
          <a:lstStyle/>
          <a:p>
            <a:pPr lvl="0"/>
            <a:r>
              <a:rPr lang="en-US" dirty="0" smtClean="0"/>
              <a:t>Click to edit Master text styles</a:t>
            </a:r>
          </a:p>
          <a:p>
            <a:pPr lvl="1"/>
            <a:r>
              <a:rPr lang="en-US" dirty="0" smtClean="0"/>
              <a:t>Second level</a:t>
            </a:r>
          </a:p>
          <a:p>
            <a:pPr lvl="2"/>
            <a:r>
              <a:rPr lang="en-US" dirty="0" smtClean="0"/>
              <a:t>Third level</a:t>
            </a:r>
          </a:p>
        </p:txBody>
      </p:sp>
      <p:pic>
        <p:nvPicPr>
          <p:cNvPr id="9" name="Picture 8" descr="logo647.png"/>
          <p:cNvPicPr>
            <a:picLocks noChangeAspect="1"/>
          </p:cNvPicPr>
          <p:nvPr/>
        </p:nvPicPr>
        <p:blipFill>
          <a:blip r:embed="rId3" cstate="print"/>
          <a:stretch>
            <a:fillRect/>
          </a:stretch>
        </p:blipFill>
        <p:spPr>
          <a:xfrm>
            <a:off x="7474704" y="47715"/>
            <a:ext cx="1562100" cy="424983"/>
          </a:xfrm>
          <a:prstGeom prst="rect">
            <a:avLst/>
          </a:prstGeom>
        </p:spPr>
      </p:pic>
      <p:cxnSp>
        <p:nvCxnSpPr>
          <p:cNvPr id="11" name="Straight Connector 11"/>
          <p:cNvCxnSpPr/>
          <p:nvPr/>
        </p:nvCxnSpPr>
        <p:spPr>
          <a:xfrm rot="10800000" flipV="1">
            <a:off x="228600" y="246870"/>
            <a:ext cx="7016865" cy="270628"/>
          </a:xfrm>
          <a:prstGeom prst="bentConnector3">
            <a:avLst>
              <a:gd name="adj1" fmla="val 99917"/>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8686800" y="6484950"/>
            <a:ext cx="457200" cy="381001"/>
          </a:xfrm>
          <a:prstGeom prst="rect">
            <a:avLst/>
          </a:prstGeom>
          <a:noFill/>
          <a:ln w="12700">
            <a:noFill/>
          </a:ln>
        </p:spPr>
        <p:txBody>
          <a:bodyPr wrap="square" anchor="ctr">
            <a:noAutofit/>
          </a:bodyPr>
          <a:lstStyle/>
          <a:p>
            <a:pPr algn="ctr"/>
            <a:fld id="{47FBD1EF-0801-4063-B668-C71608ACC70F}" type="slidenum">
              <a:rPr lang="en-US" sz="1200" b="1" smtClean="0">
                <a:solidFill>
                  <a:srgbClr val="125687"/>
                </a:solidFill>
                <a:cs typeface="Arial" pitchFamily="34" charset="0"/>
              </a:rPr>
              <a:pPr algn="ctr"/>
              <a:t>‹#›</a:t>
            </a:fld>
            <a:endParaRPr lang="en-US" sz="1200" b="1" dirty="0">
              <a:solidFill>
                <a:srgbClr val="125687"/>
              </a:solidFill>
            </a:endParaRPr>
          </a:p>
        </p:txBody>
      </p:sp>
    </p:spTree>
    <p:extLst>
      <p:ext uri="{BB962C8B-B14F-4D97-AF65-F5344CB8AC3E}">
        <p14:creationId xmlns:p14="http://schemas.microsoft.com/office/powerpoint/2010/main" val="321187686"/>
      </p:ext>
    </p:extLst>
  </p:cSld>
  <p:clrMap bg1="lt1" tx1="dk1" bg2="lt2" tx2="dk2" accent1="accent1" accent2="accent2" accent3="accent3" accent4="accent4" accent5="accent5" accent6="accent6" hlink="hlink" folHlink="folHlink"/>
  <p:sldLayoutIdLst>
    <p:sldLayoutId id="2147483675" r:id="rId1"/>
  </p:sldLayoutIdLst>
  <p:hf hdr="0" ftr="0" dt="0"/>
  <p:txStyles>
    <p:titleStyle>
      <a:lvl1pPr algn="l" defTabSz="914400" rtl="0" eaLnBrk="1" latinLnBrk="0" hangingPunct="1">
        <a:spcBef>
          <a:spcPct val="0"/>
        </a:spcBef>
        <a:buNone/>
        <a:defRPr sz="2800" b="1" kern="1200">
          <a:solidFill>
            <a:schemeClr val="tx2"/>
          </a:solidFill>
          <a:latin typeface="Arial" pitchFamily="34" charset="0"/>
          <a:ea typeface="+mj-ea"/>
          <a:cs typeface="Arial" pitchFamily="34" charset="0"/>
        </a:defRPr>
      </a:lvl1pPr>
    </p:titleStyle>
    <p:bodyStyle>
      <a:lvl1pPr marL="342900" indent="-342900" algn="l" defTabSz="91440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2950" indent="-285750" algn="l" defTabSz="914400" rtl="0" eaLnBrk="1" latinLnBrk="0" hangingPunct="1">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3000" indent="-228600" algn="l" defTabSz="914400" rtl="0" eaLnBrk="1" latinLnBrk="0" hangingPunct="1">
        <a:spcBef>
          <a:spcPct val="20000"/>
        </a:spcBef>
        <a:buClr>
          <a:schemeClr val="tx2"/>
        </a:buClr>
        <a:buSzPct val="75000"/>
        <a:buFont typeface="Wingdings" pitchFamily="2" charset="2"/>
        <a:buChar char="§"/>
        <a:defRPr sz="1600" kern="1200">
          <a:solidFill>
            <a:schemeClr val="tx1"/>
          </a:solidFill>
          <a:latin typeface="Arial" pitchFamily="34" charset="0"/>
          <a:ea typeface="+mn-ea"/>
          <a:cs typeface="Arial" pitchFamily="34" charset="0"/>
        </a:defRPr>
      </a:lvl3pPr>
      <a:lvl4pPr marL="1600200" indent="-228600" algn="l" defTabSz="914400" rtl="0" eaLnBrk="1" latinLnBrk="0" hangingPunct="1">
        <a:spcBef>
          <a:spcPct val="20000"/>
        </a:spcBef>
        <a:buFont typeface="Arial" pitchFamily="34" charset="0"/>
        <a:buNone/>
        <a:defRPr sz="1600" kern="1200">
          <a:solidFill>
            <a:schemeClr val="tx1"/>
          </a:solidFill>
          <a:latin typeface="Arial" pitchFamily="34" charset="0"/>
          <a:ea typeface="+mn-ea"/>
          <a:cs typeface="Arial" pitchFamily="34" charset="0"/>
        </a:defRPr>
      </a:lvl4pPr>
      <a:lvl5pPr marL="2057400" indent="-228600" algn="l" defTabSz="914400" rtl="0" eaLnBrk="1" latinLnBrk="0" hangingPunct="1">
        <a:spcBef>
          <a:spcPct val="20000"/>
        </a:spcBef>
        <a:buClr>
          <a:schemeClr val="tx2"/>
        </a:buClr>
        <a:buFont typeface="Arial" pitchFamily="34"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UpdateInfo/_rels/slideUpdateInfo1.xml.rels><?xml version="1.0" encoding="UTF-8" standalone="yes"?>
<Relationships xmlns="http://schemas.openxmlformats.org/package/2006/relationships"><Relationship Id="rId1" Type="http://schemas.openxmlformats.org/officeDocument/2006/relationships/slideUpdateUrl" Target="http://sharepoint/marketing/marcomm/cust_ref/User%20Story%20Summary%20Slides" TargetMode="External"/></Relationships>
</file>

<file path=ppt/slideUpdateInfo/_rels/slideUpdateInfo2.xml.rels><?xml version="1.0" encoding="UTF-8" standalone="yes"?>
<Relationships xmlns="http://schemas.openxmlformats.org/package/2006/relationships"><Relationship Id="rId1" Type="http://schemas.openxmlformats.org/officeDocument/2006/relationships/slideUpdateUrl" Target="http://sharepoint/marketing/marcomm/cust_ref/User%20Story%20Summary%20Slides" TargetMode="External"/></Relationships>
</file>

<file path=ppt/slideUpdateInfo/_rels/slideUpdateInfo3.xml.rels><?xml version="1.0" encoding="UTF-8" standalone="yes"?>
<Relationships xmlns="http://schemas.openxmlformats.org/package/2006/relationships"><Relationship Id="rId1" Type="http://schemas.openxmlformats.org/officeDocument/2006/relationships/slideUpdateUrl" Target="http://sharepoint/marketing/marcomm/cust_ref/User%20Story%20Summary%20Slides" TargetMode="External"/></Relationships>
</file>

<file path=ppt/slideUpdateInfo/slideUpdateInfo1.xml><?xml version="1.0" encoding="utf-8"?>
<p:sldSyncPr xmlns:a="http://schemas.openxmlformats.org/drawingml/2006/main" xmlns:r="http://schemas.openxmlformats.org/officeDocument/2006/relationships" xmlns:p="http://schemas.openxmlformats.org/presentationml/2006/main" serverSldId="498" serverSldModifiedTime="2014-10-14T18:08:17" clientInsertedTime="2014-10-15T04:47:41.727"/>
</file>

<file path=ppt/slideUpdateInfo/slideUpdateInfo2.xml><?xml version="1.0" encoding="utf-8"?>
<p:sldSyncPr xmlns:a="http://schemas.openxmlformats.org/drawingml/2006/main" xmlns:r="http://schemas.openxmlformats.org/officeDocument/2006/relationships" xmlns:p="http://schemas.openxmlformats.org/presentationml/2006/main" serverSldId="458" serverSldModifiedTime="2014-10-14T17:39:13" clientInsertedTime="2014-10-15T04:47:53.295"/>
</file>

<file path=ppt/slideUpdateInfo/slideUpdateInfo3.xml><?xml version="1.0" encoding="utf-8"?>
<p:sldSyncPr xmlns:a="http://schemas.openxmlformats.org/drawingml/2006/main" xmlns:r="http://schemas.openxmlformats.org/officeDocument/2006/relationships" xmlns:p="http://schemas.openxmlformats.org/presentationml/2006/main" serverSldId="215" serverSldModifiedTime="2014-10-14T16:03:15" clientInsertedTime="2014-10-15T04:47:49.268"/>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chart" Target="../charts/chart3.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1.jpeg"/><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2.jpeg"/><Relationship Id="rId7" Type="http://schemas.openxmlformats.org/officeDocument/2006/relationships/image" Target="../media/image14.jpe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microsoft.com/office/2007/relationships/hdphoto" Target="../media/hdphoto2.wdp"/><Relationship Id="rId11" Type="http://schemas.microsoft.com/office/2007/relationships/hdphoto" Target="../media/hdphoto3.wdp"/><Relationship Id="rId5" Type="http://schemas.openxmlformats.org/officeDocument/2006/relationships/image" Target="../media/image13.png"/><Relationship Id="rId10" Type="http://schemas.openxmlformats.org/officeDocument/2006/relationships/image" Target="../media/image16.jpeg"/><Relationship Id="rId4" Type="http://schemas.microsoft.com/office/2007/relationships/hdphoto" Target="../media/hdphoto1.wdp"/><Relationship Id="rId9" Type="http://schemas.openxmlformats.org/officeDocument/2006/relationships/image" Target="../media/image1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http://www.mathworks.com/videos/aircraft-power-network-development-with-model-based-design-81977.html"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1.gif"/><Relationship Id="rId5" Type="http://schemas.openxmlformats.org/officeDocument/2006/relationships/image" Target="../media/image22.png"/><Relationship Id="rId4" Type="http://schemas.openxmlformats.org/officeDocument/2006/relationships/image" Target="../media/image21.png"/></Relationships>
</file>

<file path=ppt/slides/_rels/slide28.xml.rels><?xml version="1.0" encoding="UTF-8" standalone="yes"?>
<Relationships xmlns="http://schemas.openxmlformats.org/package/2006/relationships"><Relationship Id="rId3" Type="http://schemas.openxmlformats.org/officeDocument/2006/relationships/image" Target="../media/image23.tif"/><Relationship Id="rId2" Type="http://schemas.openxmlformats.org/officeDocument/2006/relationships/image" Target="../media/image22.tif"/><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tif"/></Relationships>
</file>

<file path=ppt/slides/_rels/slide29.xml.rels><?xml version="1.0" encoding="UTF-8" standalone="yes"?>
<Relationships xmlns="http://schemas.openxmlformats.org/package/2006/relationships"><Relationship Id="rId2" Type="http://schemas.openxmlformats.org/officeDocument/2006/relationships/hyperlink" Target="http://www.mathworks.com/videos/aircraft-power-network-development-with-model-based-design-81977.html"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UpdateInfo" Target="../slideUpdateInfo/slideUpdateInfo1.xml"/><Relationship Id="rId2" Type="http://schemas.openxmlformats.org/officeDocument/2006/relationships/notesSlide" Target="../notesSlides/notesSlide1.xml"/><Relationship Id="rId1" Type="http://schemas.openxmlformats.org/officeDocument/2006/relationships/slideLayout" Target="../slideLayouts/slideLayout9.xml"/><Relationship Id="rId5" Type="http://schemas.openxmlformats.org/officeDocument/2006/relationships/image" Target="../media/image4.emf"/><Relationship Id="rId4" Type="http://schemas.openxmlformats.org/officeDocument/2006/relationships/hyperlink" Target="http://www.mathworks.com/company/user_stories/Stem-Accelerates-Development-of-Power-Electronics-Control-Systems-with-Model-Based-Design.html"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12" Type="http://schemas.openxmlformats.org/officeDocument/2006/relationships/image" Target="../media/image37.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31.png"/><Relationship Id="rId11" Type="http://schemas.openxmlformats.org/officeDocument/2006/relationships/image" Target="../media/image36.png"/><Relationship Id="rId5" Type="http://schemas.openxmlformats.org/officeDocument/2006/relationships/image" Target="../media/image30.png"/><Relationship Id="rId10" Type="http://schemas.openxmlformats.org/officeDocument/2006/relationships/image" Target="../media/image35.png"/><Relationship Id="rId4" Type="http://schemas.openxmlformats.org/officeDocument/2006/relationships/image" Target="../media/image29.png"/><Relationship Id="rId9" Type="http://schemas.openxmlformats.org/officeDocument/2006/relationships/image" Target="../media/image34.png"/></Relationships>
</file>

<file path=ppt/slides/_rels/slide4.xml.rels><?xml version="1.0" encoding="UTF-8" standalone="yes"?>
<Relationships xmlns="http://schemas.openxmlformats.org/package/2006/relationships"><Relationship Id="rId3" Type="http://schemas.openxmlformats.org/officeDocument/2006/relationships/slideUpdateInfo" Target="../slideUpdateInfo/slideUpdateInfo2.xml"/><Relationship Id="rId2" Type="http://schemas.openxmlformats.org/officeDocument/2006/relationships/notesSlide" Target="../notesSlides/notesSlide2.xml"/><Relationship Id="rId1" Type="http://schemas.openxmlformats.org/officeDocument/2006/relationships/slideLayout" Target="../slideLayouts/slideLayout11.xml"/><Relationship Id="rId5" Type="http://schemas.openxmlformats.org/officeDocument/2006/relationships/image" Target="../media/image5.jpeg"/><Relationship Id="rId4" Type="http://schemas.openxmlformats.org/officeDocument/2006/relationships/hyperlink" Target="http://www.mathworks.com/company/user_stories/GasTOPS-Develops-and-Tests-Propulsion-Control-Algorithms-for-the-USS-Makin-Island.html?by=company" TargetMode="External"/></Relationships>
</file>

<file path=ppt/slides/_rels/slide5.xml.rels><?xml version="1.0" encoding="UTF-8" standalone="yes"?>
<Relationships xmlns="http://schemas.openxmlformats.org/package/2006/relationships"><Relationship Id="rId3" Type="http://schemas.openxmlformats.org/officeDocument/2006/relationships/slideUpdateInfo" Target="../slideUpdateInfo/slideUpdateInfo3.xml"/><Relationship Id="rId2" Type="http://schemas.openxmlformats.org/officeDocument/2006/relationships/notesSlide" Target="../notesSlides/notesSlide3.xml"/><Relationship Id="rId1" Type="http://schemas.openxmlformats.org/officeDocument/2006/relationships/slideLayout" Target="../slideLayouts/slideLayout10.xml"/><Relationship Id="rId5" Type="http://schemas.openxmlformats.org/officeDocument/2006/relationships/hyperlink" Target="http://www.mathworks.com/company/user_stories/ABB-Accelerates-Application-Control-Software-Development-for-a-Power-Electronic-Controller.html" TargetMode="External"/><Relationship Id="rId4" Type="http://schemas.openxmlformats.org/officeDocument/2006/relationships/image" Target="../media/image6.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Physical Modeling:</a:t>
            </a:r>
            <a:br>
              <a:rPr lang="en-US" dirty="0" smtClean="0"/>
            </a:br>
            <a:r>
              <a:rPr lang="en-US" dirty="0" smtClean="0"/>
              <a:t>Aircraft Electrical Power Network</a:t>
            </a:r>
            <a:r>
              <a:rPr lang="en-US" dirty="0" smtClean="0"/>
              <a:t/>
            </a:r>
            <a:br>
              <a:rPr lang="en-US" dirty="0" smtClean="0"/>
            </a:br>
            <a:endParaRPr lang="en-US" dirty="0"/>
          </a:p>
        </p:txBody>
      </p:sp>
      <p:sp>
        <p:nvSpPr>
          <p:cNvPr id="3" name="Subtitle 2"/>
          <p:cNvSpPr>
            <a:spLocks noGrp="1"/>
          </p:cNvSpPr>
          <p:nvPr>
            <p:ph type="subTitle" idx="1"/>
          </p:nvPr>
        </p:nvSpPr>
        <p:spPr/>
        <p:txBody>
          <a:bodyPr/>
          <a:lstStyle/>
          <a:p>
            <a:r>
              <a:rPr lang="en-US" dirty="0" smtClean="0"/>
              <a:t>David Meissner, Application </a:t>
            </a:r>
            <a:r>
              <a:rPr lang="en-US" dirty="0" smtClean="0"/>
              <a:t>Engineer</a:t>
            </a:r>
            <a:endParaRPr lang="en-US" dirty="0" smtClean="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the Most Expensive Project Stage to Find Errors In?</a:t>
            </a:r>
            <a:endParaRPr lang="en-US" dirty="0"/>
          </a:p>
        </p:txBody>
      </p:sp>
      <p:sp>
        <p:nvSpPr>
          <p:cNvPr id="4" name="Rectangle 38"/>
          <p:cNvSpPr>
            <a:spLocks noChangeArrowheads="1"/>
          </p:cNvSpPr>
          <p:nvPr/>
        </p:nvSpPr>
        <p:spPr bwMode="auto">
          <a:xfrm>
            <a:off x="1090328" y="1979141"/>
            <a:ext cx="9525" cy="4016456"/>
          </a:xfrm>
          <a:prstGeom prst="rect">
            <a:avLst/>
          </a:prstGeom>
          <a:solidFill>
            <a:srgbClr val="555555"/>
          </a:solidFill>
          <a:ln w="6">
            <a:solidFill>
              <a:schemeClr val="accent3">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 name="Rectangle 39"/>
          <p:cNvSpPr>
            <a:spLocks noChangeArrowheads="1"/>
          </p:cNvSpPr>
          <p:nvPr/>
        </p:nvSpPr>
        <p:spPr bwMode="auto">
          <a:xfrm>
            <a:off x="1090328" y="5995596"/>
            <a:ext cx="7410450" cy="8491"/>
          </a:xfrm>
          <a:prstGeom prst="rect">
            <a:avLst/>
          </a:prstGeom>
          <a:solidFill>
            <a:srgbClr val="555555"/>
          </a:solidFill>
          <a:ln w="6">
            <a:solidFill>
              <a:schemeClr val="accent3">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 name="Rectangle 41"/>
          <p:cNvSpPr>
            <a:spLocks noChangeArrowheads="1"/>
          </p:cNvSpPr>
          <p:nvPr/>
        </p:nvSpPr>
        <p:spPr bwMode="auto">
          <a:xfrm>
            <a:off x="1226665" y="6115893"/>
            <a:ext cx="1651093" cy="215444"/>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lang="en-US" sz="1400" dirty="0" smtClean="0">
                <a:solidFill>
                  <a:srgbClr val="000000"/>
                </a:solidFill>
                <a:latin typeface="Arial" pitchFamily="34" charset="0"/>
                <a:cs typeface="Arial" pitchFamily="34" charset="0"/>
              </a:rPr>
              <a:t>R</a:t>
            </a:r>
            <a:r>
              <a:rPr kumimoji="0" lang="en-US" sz="1400" b="0" i="0" u="none" strike="noStrike" cap="none" normalizeH="0" baseline="0" dirty="0" smtClean="0">
                <a:ln>
                  <a:noFill/>
                </a:ln>
                <a:solidFill>
                  <a:srgbClr val="000000"/>
                </a:solidFill>
                <a:effectLst/>
                <a:latin typeface="Arial" pitchFamily="34" charset="0"/>
                <a:cs typeface="Arial" pitchFamily="34" charset="0"/>
              </a:rPr>
              <a:t>equirements</a:t>
            </a:r>
            <a:r>
              <a:rPr lang="en-US" sz="1400" dirty="0" smtClean="0">
                <a:latin typeface="Arial" pitchFamily="34" charset="0"/>
                <a:cs typeface="Arial" pitchFamily="34" charset="0"/>
              </a:rPr>
              <a:t> phase</a:t>
            </a:r>
            <a:endParaRPr kumimoji="0" lang="en-US" sz="1400" b="0" i="0" u="none" strike="noStrike" cap="none" normalizeH="0" baseline="0" dirty="0" smtClean="0">
              <a:ln>
                <a:noFill/>
              </a:ln>
              <a:solidFill>
                <a:srgbClr val="000000"/>
              </a:solidFill>
              <a:effectLst/>
              <a:latin typeface="Arial" pitchFamily="34" charset="0"/>
              <a:cs typeface="Arial" pitchFamily="34" charset="0"/>
            </a:endParaRPr>
          </a:p>
        </p:txBody>
      </p:sp>
      <p:sp>
        <p:nvSpPr>
          <p:cNvPr id="7" name="Rectangle 42"/>
          <p:cNvSpPr>
            <a:spLocks noChangeArrowheads="1"/>
          </p:cNvSpPr>
          <p:nvPr/>
        </p:nvSpPr>
        <p:spPr bwMode="auto">
          <a:xfrm>
            <a:off x="3263427" y="6115893"/>
            <a:ext cx="1094850" cy="215444"/>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lang="en-US" sz="1400" dirty="0" smtClean="0">
                <a:solidFill>
                  <a:srgbClr val="000000"/>
                </a:solidFill>
                <a:latin typeface="Arial" pitchFamily="34" charset="0"/>
                <a:cs typeface="Arial" pitchFamily="34" charset="0"/>
              </a:rPr>
              <a:t>D</a:t>
            </a:r>
            <a:r>
              <a:rPr kumimoji="0" lang="en-US" sz="1400" b="0" i="0" u="none" strike="noStrike" cap="none" normalizeH="0" baseline="0" dirty="0" smtClean="0">
                <a:ln>
                  <a:noFill/>
                </a:ln>
                <a:solidFill>
                  <a:srgbClr val="000000"/>
                </a:solidFill>
                <a:effectLst/>
                <a:latin typeface="Arial" pitchFamily="34" charset="0"/>
                <a:cs typeface="Arial" pitchFamily="34" charset="0"/>
              </a:rPr>
              <a:t>esign phase</a:t>
            </a:r>
            <a:endParaRPr kumimoji="0" lang="en-US" sz="1400" b="0" i="0" u="none" strike="noStrike" cap="none" normalizeH="0" baseline="0" dirty="0" smtClean="0">
              <a:ln>
                <a:noFill/>
              </a:ln>
              <a:solidFill>
                <a:schemeClr val="tx1"/>
              </a:solidFill>
              <a:effectLst/>
              <a:latin typeface="Arial" pitchFamily="34" charset="0"/>
              <a:cs typeface="Arial" pitchFamily="34" charset="0"/>
            </a:endParaRPr>
          </a:p>
        </p:txBody>
      </p:sp>
      <p:sp>
        <p:nvSpPr>
          <p:cNvPr id="8" name="Rectangle 43"/>
          <p:cNvSpPr>
            <a:spLocks noChangeArrowheads="1"/>
          </p:cNvSpPr>
          <p:nvPr/>
        </p:nvSpPr>
        <p:spPr bwMode="auto">
          <a:xfrm>
            <a:off x="5155727" y="6115893"/>
            <a:ext cx="1104469" cy="215444"/>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lang="en-US" sz="1400" dirty="0" smtClean="0">
                <a:solidFill>
                  <a:srgbClr val="000000"/>
                </a:solidFill>
                <a:latin typeface="Arial" pitchFamily="34" charset="0"/>
                <a:cs typeface="Arial" pitchFamily="34" charset="0"/>
              </a:rPr>
              <a:t>C</a:t>
            </a:r>
            <a:r>
              <a:rPr kumimoji="0" lang="en-US" sz="1400" b="0" i="0" u="none" strike="noStrike" cap="none" normalizeH="0" baseline="0" dirty="0" smtClean="0">
                <a:ln>
                  <a:noFill/>
                </a:ln>
                <a:solidFill>
                  <a:srgbClr val="000000"/>
                </a:solidFill>
                <a:effectLst/>
                <a:latin typeface="Arial" pitchFamily="34" charset="0"/>
                <a:cs typeface="Arial" pitchFamily="34" charset="0"/>
              </a:rPr>
              <a:t>oding</a:t>
            </a:r>
            <a:r>
              <a:rPr kumimoji="0" lang="en-US" sz="1400" b="0" i="0" u="none" strike="noStrike" cap="none" normalizeH="0" dirty="0" smtClean="0">
                <a:ln>
                  <a:noFill/>
                </a:ln>
                <a:solidFill>
                  <a:srgbClr val="000000"/>
                </a:solidFill>
                <a:effectLst/>
                <a:latin typeface="Arial" pitchFamily="34" charset="0"/>
                <a:cs typeface="Arial" pitchFamily="34" charset="0"/>
              </a:rPr>
              <a:t> phase</a:t>
            </a:r>
            <a:endParaRPr kumimoji="0" lang="en-US" sz="1400" b="0" i="0" u="none" strike="noStrike" cap="none" normalizeH="0" baseline="0" dirty="0" smtClean="0">
              <a:ln>
                <a:noFill/>
              </a:ln>
              <a:solidFill>
                <a:schemeClr val="tx1"/>
              </a:solidFill>
              <a:effectLst/>
              <a:latin typeface="Arial" pitchFamily="34" charset="0"/>
              <a:cs typeface="Arial" pitchFamily="34" charset="0"/>
            </a:endParaRPr>
          </a:p>
        </p:txBody>
      </p:sp>
      <p:sp>
        <p:nvSpPr>
          <p:cNvPr id="9" name="Rectangle 44"/>
          <p:cNvSpPr>
            <a:spLocks noChangeArrowheads="1"/>
          </p:cNvSpPr>
          <p:nvPr/>
        </p:nvSpPr>
        <p:spPr bwMode="auto">
          <a:xfrm>
            <a:off x="7036915" y="6115893"/>
            <a:ext cx="1103828" cy="215444"/>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lang="en-US" sz="1400" dirty="0" smtClean="0">
                <a:solidFill>
                  <a:srgbClr val="000000"/>
                </a:solidFill>
                <a:latin typeface="Arial" pitchFamily="34" charset="0"/>
                <a:cs typeface="Arial" pitchFamily="34" charset="0"/>
              </a:rPr>
              <a:t>T</a:t>
            </a:r>
            <a:r>
              <a:rPr kumimoji="0" lang="en-US" sz="1400" b="0" i="0" u="none" strike="noStrike" cap="none" normalizeH="0" baseline="0" dirty="0" smtClean="0">
                <a:ln>
                  <a:noFill/>
                </a:ln>
                <a:solidFill>
                  <a:srgbClr val="000000"/>
                </a:solidFill>
                <a:effectLst/>
                <a:latin typeface="Arial" pitchFamily="34" charset="0"/>
                <a:cs typeface="Arial" pitchFamily="34" charset="0"/>
              </a:rPr>
              <a:t>esting phase</a:t>
            </a:r>
            <a:endParaRPr kumimoji="0" lang="en-US" sz="1400" b="0" i="0" u="none" strike="noStrike" cap="none" normalizeH="0" baseline="0" dirty="0" smtClean="0">
              <a:ln>
                <a:noFill/>
              </a:ln>
              <a:solidFill>
                <a:schemeClr val="tx1"/>
              </a:solidFill>
              <a:effectLst/>
              <a:latin typeface="Arial" pitchFamily="34" charset="0"/>
              <a:cs typeface="Arial" pitchFamily="34" charset="0"/>
            </a:endParaRPr>
          </a:p>
        </p:txBody>
      </p:sp>
      <p:sp>
        <p:nvSpPr>
          <p:cNvPr id="10" name="Rectangle 45"/>
          <p:cNvSpPr>
            <a:spLocks noChangeArrowheads="1"/>
          </p:cNvSpPr>
          <p:nvPr/>
        </p:nvSpPr>
        <p:spPr bwMode="auto">
          <a:xfrm rot="16200000">
            <a:off x="-695100" y="3797213"/>
            <a:ext cx="3039294" cy="276999"/>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rgbClr val="000000"/>
                </a:solidFill>
                <a:effectLst/>
                <a:latin typeface="Arial" pitchFamily="34" charset="0"/>
                <a:cs typeface="Arial" pitchFamily="34" charset="0"/>
              </a:rPr>
              <a:t>Relative  cost to fix an</a:t>
            </a:r>
            <a:r>
              <a:rPr kumimoji="0" lang="en-US" sz="1800" b="1" i="0" u="none" strike="noStrike" cap="none" normalizeH="0" dirty="0" smtClean="0">
                <a:ln>
                  <a:noFill/>
                </a:ln>
                <a:solidFill>
                  <a:srgbClr val="000000"/>
                </a:solidFill>
                <a:effectLst/>
                <a:latin typeface="Arial" pitchFamily="34" charset="0"/>
                <a:cs typeface="Arial" pitchFamily="34" charset="0"/>
              </a:rPr>
              <a:t> error</a:t>
            </a:r>
            <a:endParaRPr kumimoji="0" lang="en-US" sz="1800" b="1" i="0" u="none" strike="noStrike" cap="none" normalizeH="0" baseline="0" dirty="0" smtClean="0">
              <a:ln>
                <a:noFill/>
              </a:ln>
              <a:solidFill>
                <a:schemeClr val="tx1"/>
              </a:solidFill>
              <a:effectLst/>
              <a:latin typeface="Arial" pitchFamily="34" charset="0"/>
              <a:cs typeface="Arial" pitchFamily="34" charset="0"/>
            </a:endParaRPr>
          </a:p>
        </p:txBody>
      </p:sp>
      <p:sp>
        <p:nvSpPr>
          <p:cNvPr id="11" name="Rectangle 47"/>
          <p:cNvSpPr>
            <a:spLocks noChangeArrowheads="1"/>
          </p:cNvSpPr>
          <p:nvPr/>
        </p:nvSpPr>
        <p:spPr bwMode="auto">
          <a:xfrm>
            <a:off x="2930211" y="6361660"/>
            <a:ext cx="3706143" cy="246942"/>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rgbClr val="000000"/>
                </a:solidFill>
                <a:effectLst/>
                <a:latin typeface="Arial" pitchFamily="34" charset="0"/>
                <a:cs typeface="Arial" pitchFamily="34" charset="0"/>
              </a:rPr>
              <a:t>Project phase where error is fixed</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grpSp>
        <p:nvGrpSpPr>
          <p:cNvPr id="12" name="Group 35"/>
          <p:cNvGrpSpPr/>
          <p:nvPr/>
        </p:nvGrpSpPr>
        <p:grpSpPr>
          <a:xfrm>
            <a:off x="1560736" y="1983928"/>
            <a:ext cx="5780338" cy="4029754"/>
            <a:chOff x="1560736" y="1983928"/>
            <a:chExt cx="5780338" cy="4029754"/>
          </a:xfrm>
        </p:grpSpPr>
        <p:grpSp>
          <p:nvGrpSpPr>
            <p:cNvPr id="15" name="Group 67"/>
            <p:cNvGrpSpPr/>
            <p:nvPr/>
          </p:nvGrpSpPr>
          <p:grpSpPr>
            <a:xfrm>
              <a:off x="2009970" y="1983928"/>
              <a:ext cx="5331104" cy="4029754"/>
              <a:chOff x="2009970" y="1983928"/>
              <a:chExt cx="5331104" cy="4029754"/>
            </a:xfrm>
          </p:grpSpPr>
          <p:sp>
            <p:nvSpPr>
              <p:cNvPr id="18" name="Rectangle 17"/>
              <p:cNvSpPr/>
              <p:nvPr/>
            </p:nvSpPr>
            <p:spPr bwMode="auto">
              <a:xfrm>
                <a:off x="7004643" y="1983928"/>
                <a:ext cx="336431" cy="4029754"/>
              </a:xfrm>
              <a:prstGeom prst="rect">
                <a:avLst/>
              </a:prstGeom>
              <a:solidFill>
                <a:srgbClr val="125687"/>
              </a:solidFill>
              <a:ln w="9525" cap="flat" cmpd="sng" algn="ctr">
                <a:noFill/>
                <a:prstDash val="solid"/>
                <a:round/>
                <a:headEnd type="none" w="med" len="med"/>
                <a:tailEnd type="none" w="med" len="med"/>
              </a:ln>
              <a:effectLst/>
              <a:scene3d>
                <a:camera prst="orthographicFront"/>
                <a:lightRig rig="threePt" dir="t"/>
              </a:scene3d>
              <a:sp3d>
                <a:bevelT/>
              </a:sp3d>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smtClean="0">
                  <a:ln>
                    <a:noFill/>
                  </a:ln>
                  <a:solidFill>
                    <a:schemeClr val="tx1"/>
                  </a:solidFill>
                  <a:effectLst/>
                  <a:latin typeface="Times New Roman" pitchFamily="18" charset="0"/>
                </a:endParaRPr>
              </a:p>
            </p:txBody>
          </p:sp>
          <p:sp>
            <p:nvSpPr>
              <p:cNvPr id="19" name="Rectangle 18"/>
              <p:cNvSpPr/>
              <p:nvPr/>
            </p:nvSpPr>
            <p:spPr bwMode="auto">
              <a:xfrm>
                <a:off x="5167232" y="5213884"/>
                <a:ext cx="327804" cy="799798"/>
              </a:xfrm>
              <a:prstGeom prst="rect">
                <a:avLst/>
              </a:prstGeom>
              <a:solidFill>
                <a:srgbClr val="125687"/>
              </a:solidFill>
              <a:ln w="9525" cap="flat" cmpd="sng" algn="ctr">
                <a:noFill/>
                <a:prstDash val="solid"/>
                <a:round/>
                <a:headEnd type="none" w="med" len="med"/>
                <a:tailEnd type="none" w="med" len="med"/>
              </a:ln>
              <a:effectLst/>
              <a:scene3d>
                <a:camera prst="orthographicFront"/>
                <a:lightRig rig="threePt" dir="t"/>
              </a:scene3d>
              <a:sp3d>
                <a:bevelT/>
              </a:sp3d>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smtClean="0">
                  <a:ln>
                    <a:noFill/>
                  </a:ln>
                  <a:solidFill>
                    <a:schemeClr val="tx1"/>
                  </a:solidFill>
                  <a:effectLst/>
                  <a:latin typeface="Times New Roman" pitchFamily="18" charset="0"/>
                </a:endParaRPr>
              </a:p>
            </p:txBody>
          </p:sp>
          <p:sp>
            <p:nvSpPr>
              <p:cNvPr id="20" name="Rectangle 19"/>
              <p:cNvSpPr/>
              <p:nvPr/>
            </p:nvSpPr>
            <p:spPr bwMode="auto">
              <a:xfrm>
                <a:off x="3364309" y="5629163"/>
                <a:ext cx="327804" cy="384519"/>
              </a:xfrm>
              <a:prstGeom prst="rect">
                <a:avLst/>
              </a:prstGeom>
              <a:solidFill>
                <a:srgbClr val="125687"/>
              </a:solidFill>
              <a:ln w="9525" cap="flat" cmpd="sng" algn="ctr">
                <a:noFill/>
                <a:prstDash val="solid"/>
                <a:round/>
                <a:headEnd type="none" w="med" len="med"/>
                <a:tailEnd type="none" w="med" len="med"/>
              </a:ln>
              <a:effectLst/>
              <a:scene3d>
                <a:camera prst="orthographicFront"/>
                <a:lightRig rig="threePt" dir="t"/>
              </a:scene3d>
              <a:sp3d>
                <a:bevelT/>
              </a:sp3d>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smtClean="0">
                  <a:ln>
                    <a:noFill/>
                  </a:ln>
                  <a:solidFill>
                    <a:schemeClr val="tx1"/>
                  </a:solidFill>
                  <a:effectLst/>
                  <a:latin typeface="Times New Roman" pitchFamily="18" charset="0"/>
                </a:endParaRPr>
              </a:p>
            </p:txBody>
          </p:sp>
          <p:sp>
            <p:nvSpPr>
              <p:cNvPr id="21" name="Rectangle 20"/>
              <p:cNvSpPr/>
              <p:nvPr/>
            </p:nvSpPr>
            <p:spPr bwMode="auto">
              <a:xfrm>
                <a:off x="2009970" y="5944468"/>
                <a:ext cx="327804" cy="69214"/>
              </a:xfrm>
              <a:prstGeom prst="rect">
                <a:avLst/>
              </a:prstGeom>
              <a:solidFill>
                <a:srgbClr val="125687"/>
              </a:solidFill>
              <a:ln w="9525" cap="flat" cmpd="sng" algn="ctr">
                <a:noFill/>
                <a:prstDash val="solid"/>
                <a:round/>
                <a:headEnd type="none" w="med" len="med"/>
                <a:tailEnd type="none" w="med" len="med"/>
              </a:ln>
              <a:effectLst/>
              <a:scene3d>
                <a:camera prst="orthographicFront"/>
                <a:lightRig rig="threePt" dir="t"/>
              </a:scene3d>
              <a:sp3d>
                <a:bevelT/>
              </a:sp3d>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smtClean="0">
                  <a:ln>
                    <a:noFill/>
                  </a:ln>
                  <a:solidFill>
                    <a:schemeClr val="tx1"/>
                  </a:solidFill>
                  <a:effectLst/>
                  <a:latin typeface="Times New Roman" pitchFamily="18" charset="0"/>
                </a:endParaRPr>
              </a:p>
            </p:txBody>
          </p:sp>
        </p:grpSp>
        <p:sp>
          <p:nvSpPr>
            <p:cNvPr id="17" name="TextBox 1"/>
            <p:cNvSpPr txBox="1"/>
            <p:nvPr/>
          </p:nvSpPr>
          <p:spPr>
            <a:xfrm>
              <a:off x="1560736" y="4934562"/>
              <a:ext cx="2559265" cy="252248"/>
            </a:xfrm>
            <a:prstGeom prst="rect">
              <a:avLst/>
            </a:prstGeom>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1200" b="1" dirty="0" smtClean="0">
                  <a:solidFill>
                    <a:srgbClr val="125687"/>
                  </a:solidFill>
                  <a:latin typeface="Arial" pitchFamily="34" charset="0"/>
                  <a:cs typeface="Arial" pitchFamily="34" charset="0"/>
                </a:rPr>
                <a:t>requirements phase</a:t>
              </a:r>
              <a:endParaRPr lang="en-US" sz="1200" b="1" dirty="0">
                <a:solidFill>
                  <a:srgbClr val="125687"/>
                </a:solidFill>
                <a:latin typeface="Arial" pitchFamily="34" charset="0"/>
                <a:cs typeface="Arial" pitchFamily="34" charset="0"/>
              </a:endParaRPr>
            </a:p>
          </p:txBody>
        </p:sp>
      </p:grpSp>
      <p:grpSp>
        <p:nvGrpSpPr>
          <p:cNvPr id="16" name="Group 34"/>
          <p:cNvGrpSpPr/>
          <p:nvPr/>
        </p:nvGrpSpPr>
        <p:grpSpPr>
          <a:xfrm>
            <a:off x="1560736" y="4573224"/>
            <a:ext cx="6108158" cy="1440458"/>
            <a:chOff x="1560736" y="4573224"/>
            <a:chExt cx="6108158" cy="1440458"/>
          </a:xfrm>
        </p:grpSpPr>
        <p:grpSp>
          <p:nvGrpSpPr>
            <p:cNvPr id="22" name="Group 68"/>
            <p:cNvGrpSpPr/>
            <p:nvPr/>
          </p:nvGrpSpPr>
          <p:grpSpPr>
            <a:xfrm>
              <a:off x="3692114" y="5221574"/>
              <a:ext cx="3976780" cy="792108"/>
              <a:chOff x="3692114" y="5221574"/>
              <a:chExt cx="3976780" cy="792108"/>
            </a:xfrm>
          </p:grpSpPr>
          <p:sp>
            <p:nvSpPr>
              <p:cNvPr id="25" name="Rectangle 24"/>
              <p:cNvSpPr/>
              <p:nvPr/>
            </p:nvSpPr>
            <p:spPr bwMode="auto">
              <a:xfrm>
                <a:off x="5495036" y="5598402"/>
                <a:ext cx="327804" cy="415280"/>
              </a:xfrm>
              <a:prstGeom prst="rect">
                <a:avLst/>
              </a:prstGeom>
              <a:solidFill>
                <a:srgbClr val="555555"/>
              </a:solidFill>
              <a:ln w="9525" cap="flat" cmpd="sng" algn="ctr">
                <a:noFill/>
                <a:prstDash val="solid"/>
                <a:round/>
                <a:headEnd type="none" w="med" len="med"/>
                <a:tailEnd type="none" w="med" len="med"/>
              </a:ln>
              <a:effectLst/>
              <a:scene3d>
                <a:camera prst="orthographicFront"/>
                <a:lightRig rig="threePt" dir="t"/>
              </a:scene3d>
              <a:sp3d>
                <a:bevelT/>
              </a:sp3d>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smtClean="0">
                  <a:ln>
                    <a:noFill/>
                  </a:ln>
                  <a:solidFill>
                    <a:schemeClr val="tx1"/>
                  </a:solidFill>
                  <a:effectLst/>
                  <a:latin typeface="Times New Roman" pitchFamily="18" charset="0"/>
                </a:endParaRPr>
              </a:p>
            </p:txBody>
          </p:sp>
          <p:sp>
            <p:nvSpPr>
              <p:cNvPr id="26" name="Rectangle 25"/>
              <p:cNvSpPr/>
              <p:nvPr/>
            </p:nvSpPr>
            <p:spPr bwMode="auto">
              <a:xfrm>
                <a:off x="7341090" y="5221574"/>
                <a:ext cx="327804" cy="792108"/>
              </a:xfrm>
              <a:prstGeom prst="rect">
                <a:avLst/>
              </a:prstGeom>
              <a:solidFill>
                <a:srgbClr val="555555"/>
              </a:solidFill>
              <a:ln w="9525" cap="flat" cmpd="sng" algn="ctr">
                <a:noFill/>
                <a:prstDash val="solid"/>
                <a:round/>
                <a:headEnd type="none" w="med" len="med"/>
                <a:tailEnd type="none" w="med" len="med"/>
              </a:ln>
              <a:effectLst/>
              <a:scene3d>
                <a:camera prst="orthographicFront"/>
                <a:lightRig rig="threePt" dir="t"/>
              </a:scene3d>
              <a:sp3d>
                <a:bevelT/>
              </a:sp3d>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smtClean="0">
                  <a:ln>
                    <a:noFill/>
                  </a:ln>
                  <a:solidFill>
                    <a:schemeClr val="tx1"/>
                  </a:solidFill>
                  <a:effectLst/>
                  <a:latin typeface="Times New Roman" pitchFamily="18" charset="0"/>
                </a:endParaRPr>
              </a:p>
            </p:txBody>
          </p:sp>
          <p:sp>
            <p:nvSpPr>
              <p:cNvPr id="27" name="Rectangle 26"/>
              <p:cNvSpPr/>
              <p:nvPr/>
            </p:nvSpPr>
            <p:spPr bwMode="auto">
              <a:xfrm>
                <a:off x="3692114" y="5926043"/>
                <a:ext cx="327804" cy="87639"/>
              </a:xfrm>
              <a:prstGeom prst="rect">
                <a:avLst/>
              </a:prstGeom>
              <a:solidFill>
                <a:srgbClr val="555555"/>
              </a:solidFill>
              <a:ln w="9525" cap="flat" cmpd="sng" algn="ctr">
                <a:noFill/>
                <a:prstDash val="solid"/>
                <a:round/>
                <a:headEnd type="none" w="med" len="med"/>
                <a:tailEnd type="none" w="med" len="med"/>
              </a:ln>
              <a:effectLst/>
              <a:scene3d>
                <a:camera prst="orthographicFront"/>
                <a:lightRig rig="threePt" dir="t"/>
              </a:scene3d>
              <a:sp3d>
                <a:bevelT/>
              </a:sp3d>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smtClean="0">
                  <a:ln>
                    <a:noFill/>
                  </a:ln>
                  <a:solidFill>
                    <a:schemeClr val="tx1"/>
                  </a:solidFill>
                  <a:effectLst/>
                  <a:latin typeface="Times New Roman" pitchFamily="18" charset="0"/>
                </a:endParaRPr>
              </a:p>
            </p:txBody>
          </p:sp>
        </p:grpSp>
        <p:sp>
          <p:nvSpPr>
            <p:cNvPr id="24" name="TextBox 1"/>
            <p:cNvSpPr txBox="1"/>
            <p:nvPr/>
          </p:nvSpPr>
          <p:spPr>
            <a:xfrm>
              <a:off x="1560736" y="4573224"/>
              <a:ext cx="2559265" cy="252248"/>
            </a:xfrm>
            <a:prstGeom prst="rect">
              <a:avLst/>
            </a:prstGeom>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1200" b="1" dirty="0" smtClean="0">
                  <a:solidFill>
                    <a:srgbClr val="555555"/>
                  </a:solidFill>
                  <a:latin typeface="Arial" pitchFamily="34" charset="0"/>
                  <a:cs typeface="Arial" pitchFamily="34" charset="0"/>
                </a:rPr>
                <a:t>design phase</a:t>
              </a:r>
              <a:endParaRPr lang="en-US" sz="1200" b="1" dirty="0">
                <a:solidFill>
                  <a:srgbClr val="555555"/>
                </a:solidFill>
                <a:latin typeface="Arial" pitchFamily="34" charset="0"/>
                <a:cs typeface="Arial" pitchFamily="34" charset="0"/>
              </a:endParaRPr>
            </a:p>
          </p:txBody>
        </p:sp>
      </p:grpSp>
      <p:grpSp>
        <p:nvGrpSpPr>
          <p:cNvPr id="23" name="Group 33"/>
          <p:cNvGrpSpPr/>
          <p:nvPr/>
        </p:nvGrpSpPr>
        <p:grpSpPr>
          <a:xfrm>
            <a:off x="1560736" y="3850548"/>
            <a:ext cx="6444604" cy="2163134"/>
            <a:chOff x="1560736" y="3850548"/>
            <a:chExt cx="6444604" cy="2163134"/>
          </a:xfrm>
        </p:grpSpPr>
        <p:sp>
          <p:nvSpPr>
            <p:cNvPr id="29" name="TextBox 1"/>
            <p:cNvSpPr txBox="1"/>
            <p:nvPr/>
          </p:nvSpPr>
          <p:spPr>
            <a:xfrm>
              <a:off x="1560736" y="3850548"/>
              <a:ext cx="2559265" cy="252248"/>
            </a:xfrm>
            <a:prstGeom prst="rect">
              <a:avLst/>
            </a:prstGeom>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1200" u="sng" dirty="0" smtClean="0">
                  <a:latin typeface="Arial" pitchFamily="34" charset="0"/>
                  <a:cs typeface="Arial" pitchFamily="34" charset="0"/>
                </a:rPr>
                <a:t>Errors introduced in: </a:t>
              </a:r>
              <a:endParaRPr lang="en-US" sz="1200" u="sng" dirty="0">
                <a:latin typeface="Arial" pitchFamily="34" charset="0"/>
                <a:cs typeface="Arial" pitchFamily="34" charset="0"/>
              </a:endParaRPr>
            </a:p>
          </p:txBody>
        </p:sp>
        <p:grpSp>
          <p:nvGrpSpPr>
            <p:cNvPr id="28" name="Group 69"/>
            <p:cNvGrpSpPr/>
            <p:nvPr/>
          </p:nvGrpSpPr>
          <p:grpSpPr>
            <a:xfrm>
              <a:off x="5831483" y="5606092"/>
              <a:ext cx="2173857" cy="407590"/>
              <a:chOff x="5831483" y="5606092"/>
              <a:chExt cx="2173857" cy="407590"/>
            </a:xfrm>
          </p:grpSpPr>
          <p:sp>
            <p:nvSpPr>
              <p:cNvPr id="32" name="Rectangle 31"/>
              <p:cNvSpPr/>
              <p:nvPr/>
            </p:nvSpPr>
            <p:spPr bwMode="auto">
              <a:xfrm>
                <a:off x="7677536" y="5606092"/>
                <a:ext cx="327804" cy="407590"/>
              </a:xfrm>
              <a:prstGeom prst="rect">
                <a:avLst/>
              </a:prstGeom>
              <a:solidFill>
                <a:srgbClr val="D27800"/>
              </a:solidFill>
              <a:ln w="9525" cap="flat" cmpd="sng" algn="ctr">
                <a:noFill/>
                <a:prstDash val="solid"/>
                <a:round/>
                <a:headEnd type="none" w="med" len="med"/>
                <a:tailEnd type="none" w="med" len="med"/>
              </a:ln>
              <a:effectLst/>
              <a:scene3d>
                <a:camera prst="orthographicFront"/>
                <a:lightRig rig="threePt" dir="t"/>
              </a:scene3d>
              <a:sp3d>
                <a:bevelT/>
              </a:sp3d>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smtClean="0">
                  <a:ln>
                    <a:noFill/>
                  </a:ln>
                  <a:solidFill>
                    <a:schemeClr val="tx1"/>
                  </a:solidFill>
                  <a:effectLst/>
                  <a:latin typeface="Times New Roman" pitchFamily="18" charset="0"/>
                </a:endParaRPr>
              </a:p>
            </p:txBody>
          </p:sp>
          <p:sp>
            <p:nvSpPr>
              <p:cNvPr id="33" name="Rectangle 32"/>
              <p:cNvSpPr/>
              <p:nvPr/>
            </p:nvSpPr>
            <p:spPr bwMode="auto">
              <a:xfrm>
                <a:off x="5831483" y="5921398"/>
                <a:ext cx="327804" cy="92284"/>
              </a:xfrm>
              <a:prstGeom prst="rect">
                <a:avLst/>
              </a:prstGeom>
              <a:solidFill>
                <a:srgbClr val="D27800"/>
              </a:solidFill>
              <a:ln w="9525" cap="flat" cmpd="sng" algn="ctr">
                <a:noFill/>
                <a:prstDash val="solid"/>
                <a:round/>
                <a:headEnd type="none" w="med" len="med"/>
                <a:tailEnd type="none" w="med" len="med"/>
              </a:ln>
              <a:effectLst/>
              <a:scene3d>
                <a:camera prst="orthographicFront"/>
                <a:lightRig rig="threePt" dir="t"/>
              </a:scene3d>
              <a:sp3d>
                <a:bevelT/>
              </a:sp3d>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smtClean="0">
                  <a:ln>
                    <a:noFill/>
                  </a:ln>
                  <a:solidFill>
                    <a:schemeClr val="tx1"/>
                  </a:solidFill>
                  <a:effectLst/>
                  <a:latin typeface="Times New Roman" pitchFamily="18" charset="0"/>
                </a:endParaRPr>
              </a:p>
            </p:txBody>
          </p:sp>
        </p:grpSp>
        <p:sp>
          <p:nvSpPr>
            <p:cNvPr id="31" name="TextBox 1"/>
            <p:cNvSpPr txBox="1"/>
            <p:nvPr/>
          </p:nvSpPr>
          <p:spPr>
            <a:xfrm>
              <a:off x="1560736" y="4211886"/>
              <a:ext cx="2559265" cy="252248"/>
            </a:xfrm>
            <a:prstGeom prst="rect">
              <a:avLst/>
            </a:prstGeom>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1200" b="1" dirty="0" smtClean="0">
                  <a:solidFill>
                    <a:srgbClr val="D27800"/>
                  </a:solidFill>
                  <a:latin typeface="Arial" pitchFamily="34" charset="0"/>
                  <a:cs typeface="Arial" pitchFamily="34" charset="0"/>
                </a:rPr>
                <a:t>coding phase</a:t>
              </a:r>
              <a:endParaRPr lang="en-US" sz="1200" b="1" dirty="0">
                <a:solidFill>
                  <a:srgbClr val="D27800"/>
                </a:solidFill>
                <a:latin typeface="Arial" pitchFamily="34" charset="0"/>
                <a:cs typeface="Arial" pitchFamily="34" charset="0"/>
              </a:endParaRPr>
            </a:p>
          </p:txBody>
        </p:sp>
      </p:grpSp>
      <p:sp>
        <p:nvSpPr>
          <p:cNvPr id="34" name="Text Box 5"/>
          <p:cNvSpPr txBox="1">
            <a:spLocks noChangeArrowheads="1"/>
          </p:cNvSpPr>
          <p:nvPr/>
        </p:nvSpPr>
        <p:spPr bwMode="auto">
          <a:xfrm>
            <a:off x="93606" y="6611779"/>
            <a:ext cx="5243715" cy="246221"/>
          </a:xfrm>
          <a:prstGeom prst="rect">
            <a:avLst/>
          </a:prstGeom>
          <a:noFill/>
          <a:ln w="9525">
            <a:noFill/>
            <a:miter lim="800000"/>
            <a:headEnd/>
            <a:tailEnd/>
          </a:ln>
        </p:spPr>
        <p:txBody>
          <a:bodyPr wrap="square">
            <a:spAutoFit/>
          </a:bodyPr>
          <a:lstStyle/>
          <a:p>
            <a:pPr>
              <a:spcBef>
                <a:spcPct val="20000"/>
              </a:spcBef>
              <a:buClr>
                <a:srgbClr val="215383"/>
              </a:buClr>
              <a:buSzPct val="75000"/>
              <a:buFont typeface="Wingdings" pitchFamily="2" charset="2"/>
              <a:buNone/>
            </a:pPr>
            <a:r>
              <a:rPr lang="en-US" sz="1000" dirty="0">
                <a:latin typeface="Arial" charset="0"/>
              </a:rPr>
              <a:t>Source: Return on Investment for Independent Verification &amp; Validation, NASA, 2004</a:t>
            </a:r>
            <a:r>
              <a:rPr lang="en-US" sz="1000" dirty="0" smtClean="0">
                <a:latin typeface="Arial" charset="0"/>
              </a:rPr>
              <a:t>.</a:t>
            </a:r>
            <a:endParaRPr lang="en-US" sz="1000" dirty="0">
              <a:latin typeface="Arial" charset="0"/>
            </a:endParaRPr>
          </a:p>
        </p:txBody>
      </p:sp>
    </p:spTree>
    <p:extLst>
      <p:ext uri="{BB962C8B-B14F-4D97-AF65-F5344CB8AC3E}">
        <p14:creationId xmlns:p14="http://schemas.microsoft.com/office/powerpoint/2010/main" val="34392057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hart 6"/>
          <p:cNvGraphicFramePr/>
          <p:nvPr/>
        </p:nvGraphicFramePr>
        <p:xfrm>
          <a:off x="620713" y="2386748"/>
          <a:ext cx="5330636" cy="2409987"/>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6" name="Table 5"/>
          <p:cNvGraphicFramePr>
            <a:graphicFrameLocks noGrp="1"/>
          </p:cNvGraphicFramePr>
          <p:nvPr/>
        </p:nvGraphicFramePr>
        <p:xfrm>
          <a:off x="4267200" y="4648200"/>
          <a:ext cx="3308890" cy="1219200"/>
        </p:xfrm>
        <a:graphic>
          <a:graphicData uri="http://schemas.openxmlformats.org/drawingml/2006/table">
            <a:tbl>
              <a:tblPr>
                <a:effectLst>
                  <a:outerShdw blurRad="50800" dist="38100" dir="5400000" algn="t" rotWithShape="0">
                    <a:prstClr val="black">
                      <a:alpha val="40000"/>
                    </a:prstClr>
                  </a:outerShdw>
                </a:effectLst>
                <a:tableStyleId>{2D5ABB26-0587-4C30-8999-92F81FD0307C}</a:tableStyleId>
              </a:tblPr>
              <a:tblGrid>
                <a:gridCol w="2110261"/>
                <a:gridCol w="1198629"/>
              </a:tblGrid>
              <a:tr h="609600">
                <a:tc>
                  <a:txBody>
                    <a:bodyPr/>
                    <a:lstStyle/>
                    <a:p>
                      <a:pPr lvl="1" algn="l" fontAlgn="b"/>
                      <a:r>
                        <a:rPr lang="en-US" sz="1800" b="1" u="none" strike="noStrike" dirty="0">
                          <a:solidFill>
                            <a:srgbClr val="D27800"/>
                          </a:solidFill>
                          <a:latin typeface="Arial" pitchFamily="34" charset="0"/>
                          <a:cs typeface="Arial" pitchFamily="34" charset="0"/>
                        </a:rPr>
                        <a:t>Total </a:t>
                      </a:r>
                      <a:r>
                        <a:rPr lang="en-US" sz="1800" b="1" u="none" strike="noStrike" dirty="0" smtClean="0">
                          <a:solidFill>
                            <a:srgbClr val="D27800"/>
                          </a:solidFill>
                          <a:latin typeface="Arial" pitchFamily="34" charset="0"/>
                          <a:cs typeface="Arial" pitchFamily="34" charset="0"/>
                        </a:rPr>
                        <a:t>Savings</a:t>
                      </a:r>
                    </a:p>
                  </a:txBody>
                  <a:tcPr marL="0" marR="0" marT="0" marB="0" anchor="ctr">
                    <a:lnT w="12700" cap="flat" cmpd="sng" algn="ctr">
                      <a:noFill/>
                      <a:prstDash val="solid"/>
                      <a:round/>
                      <a:headEnd type="none" w="med" len="med"/>
                      <a:tailEnd type="none" w="med" len="med"/>
                    </a:lnT>
                    <a:lnB w="9525" cap="flat" cmpd="sng" algn="ctr">
                      <a:noFill/>
                      <a:prstDash val="solid"/>
                      <a:round/>
                      <a:headEnd type="none" w="med" len="med"/>
                      <a:tailEnd type="none" w="med" len="med"/>
                    </a:lnB>
                    <a:solidFill>
                      <a:srgbClr val="BFD1E7"/>
                    </a:solidFill>
                  </a:tcPr>
                </a:tc>
                <a:tc>
                  <a:txBody>
                    <a:bodyPr/>
                    <a:lstStyle/>
                    <a:p>
                      <a:pPr algn="ctr" fontAlgn="b"/>
                      <a:r>
                        <a:rPr lang="en-US" sz="1800" b="1" u="none" strike="noStrike" dirty="0" smtClean="0">
                          <a:solidFill>
                            <a:srgbClr val="D27800"/>
                          </a:solidFill>
                          <a:latin typeface="Arial" pitchFamily="34" charset="0"/>
                          <a:cs typeface="Arial" pitchFamily="34" charset="0"/>
                        </a:rPr>
                        <a:t>$253,200</a:t>
                      </a:r>
                    </a:p>
                  </a:txBody>
                  <a:tcPr marL="0" marR="0" marT="0" marB="0" anchor="ctr">
                    <a:lnT w="12700" cap="flat" cmpd="sng" algn="ctr">
                      <a:noFill/>
                      <a:prstDash val="solid"/>
                      <a:round/>
                      <a:headEnd type="none" w="med" len="med"/>
                      <a:tailEnd type="none" w="med" len="med"/>
                    </a:lnT>
                    <a:lnB w="9525" cap="flat" cmpd="sng" algn="ctr">
                      <a:noFill/>
                      <a:prstDash val="solid"/>
                      <a:round/>
                      <a:headEnd type="none" w="med" len="med"/>
                      <a:tailEnd type="none" w="med" len="med"/>
                    </a:lnB>
                    <a:solidFill>
                      <a:srgbClr val="BFD1E7"/>
                    </a:solidFill>
                  </a:tcPr>
                </a:tc>
              </a:tr>
              <a:tr h="609600">
                <a:tc>
                  <a:txBody>
                    <a:bodyPr/>
                    <a:lstStyle/>
                    <a:p>
                      <a:pPr lvl="1" algn="l" fontAlgn="b"/>
                      <a:r>
                        <a:rPr lang="en-US" sz="1800" b="1" u="none" strike="noStrike" dirty="0" smtClean="0">
                          <a:solidFill>
                            <a:srgbClr val="D27800"/>
                          </a:solidFill>
                          <a:latin typeface="Arial" pitchFamily="34" charset="0"/>
                          <a:cs typeface="Arial" pitchFamily="34" charset="0"/>
                        </a:rPr>
                        <a:t>Percent</a:t>
                      </a:r>
                      <a:r>
                        <a:rPr lang="en-US" sz="1800" b="1" u="none" strike="noStrike" baseline="0" dirty="0" smtClean="0">
                          <a:solidFill>
                            <a:srgbClr val="D27800"/>
                          </a:solidFill>
                          <a:latin typeface="Arial" pitchFamily="34" charset="0"/>
                          <a:cs typeface="Arial" pitchFamily="34" charset="0"/>
                        </a:rPr>
                        <a:t> Savings</a:t>
                      </a:r>
                      <a:endParaRPr lang="en-US" sz="1800" b="1" u="none" strike="noStrike" dirty="0" smtClean="0">
                        <a:solidFill>
                          <a:srgbClr val="D27800"/>
                        </a:solidFill>
                        <a:latin typeface="Arial" pitchFamily="34" charset="0"/>
                        <a:cs typeface="Arial" pitchFamily="34" charset="0"/>
                      </a:endParaRPr>
                    </a:p>
                  </a:txBody>
                  <a:tcPr marL="0" marR="0" marT="0" marB="0" anchor="ctr">
                    <a:lnT w="1270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BFD1E7"/>
                    </a:solidFill>
                  </a:tcPr>
                </a:tc>
                <a:tc>
                  <a:txBody>
                    <a:bodyPr/>
                    <a:lstStyle/>
                    <a:p>
                      <a:pPr algn="ctr" fontAlgn="b"/>
                      <a:r>
                        <a:rPr lang="en-US" sz="1800" b="1" u="none" strike="noStrike" dirty="0" smtClean="0">
                          <a:solidFill>
                            <a:srgbClr val="D27800"/>
                          </a:solidFill>
                          <a:latin typeface="Arial" pitchFamily="34" charset="0"/>
                          <a:cs typeface="Arial" pitchFamily="34" charset="0"/>
                        </a:rPr>
                        <a:t>66%</a:t>
                      </a:r>
                    </a:p>
                  </a:txBody>
                  <a:tcPr marL="0" marR="0" marT="0" marB="0" anchor="ctr">
                    <a:lnT w="1270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BFD1E7"/>
                    </a:solidFill>
                  </a:tcPr>
                </a:tc>
              </a:tr>
            </a:tbl>
          </a:graphicData>
        </a:graphic>
      </p:graphicFrame>
      <p:sp>
        <p:nvSpPr>
          <p:cNvPr id="5" name="Title 4"/>
          <p:cNvSpPr>
            <a:spLocks noGrp="1"/>
          </p:cNvSpPr>
          <p:nvPr>
            <p:ph type="title"/>
          </p:nvPr>
        </p:nvSpPr>
        <p:spPr>
          <a:xfrm>
            <a:off x="457200" y="731838"/>
            <a:ext cx="8382000" cy="1143000"/>
          </a:xfrm>
        </p:spPr>
        <p:txBody>
          <a:bodyPr/>
          <a:lstStyle/>
          <a:p>
            <a:r>
              <a:rPr lang="en-US" sz="3000" dirty="0" smtClean="0"/>
              <a:t>Cost Savings with Model-Based Design </a:t>
            </a:r>
            <a:endParaRPr lang="en-US" sz="3000" dirty="0"/>
          </a:p>
        </p:txBody>
      </p:sp>
    </p:spTree>
    <p:extLst>
      <p:ext uri="{BB962C8B-B14F-4D97-AF65-F5344CB8AC3E}">
        <p14:creationId xmlns:p14="http://schemas.microsoft.com/office/powerpoint/2010/main" val="32171104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Breakdown of $253K saved</a:t>
            </a:r>
            <a:endParaRPr lang="en-US" dirty="0"/>
          </a:p>
        </p:txBody>
      </p:sp>
      <p:graphicFrame>
        <p:nvGraphicFramePr>
          <p:cNvPr id="6" name="Chart 5"/>
          <p:cNvGraphicFramePr/>
          <p:nvPr/>
        </p:nvGraphicFramePr>
        <p:xfrm>
          <a:off x="620713" y="2386748"/>
          <a:ext cx="5330636" cy="2409987"/>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0" name="Table 9"/>
          <p:cNvGraphicFramePr>
            <a:graphicFrameLocks noGrp="1"/>
          </p:cNvGraphicFramePr>
          <p:nvPr/>
        </p:nvGraphicFramePr>
        <p:xfrm>
          <a:off x="4267200" y="4648200"/>
          <a:ext cx="3308890" cy="1219200"/>
        </p:xfrm>
        <a:graphic>
          <a:graphicData uri="http://schemas.openxmlformats.org/drawingml/2006/table">
            <a:tbl>
              <a:tblPr>
                <a:effectLst>
                  <a:outerShdw blurRad="50800" dist="38100" dir="5400000" algn="t" rotWithShape="0">
                    <a:prstClr val="black">
                      <a:alpha val="40000"/>
                    </a:prstClr>
                  </a:outerShdw>
                </a:effectLst>
                <a:tableStyleId>{2D5ABB26-0587-4C30-8999-92F81FD0307C}</a:tableStyleId>
              </a:tblPr>
              <a:tblGrid>
                <a:gridCol w="2110261"/>
                <a:gridCol w="1198629"/>
              </a:tblGrid>
              <a:tr h="609600">
                <a:tc>
                  <a:txBody>
                    <a:bodyPr/>
                    <a:lstStyle/>
                    <a:p>
                      <a:pPr lvl="1" algn="l" fontAlgn="b"/>
                      <a:r>
                        <a:rPr lang="en-US" sz="1800" b="1" u="none" strike="noStrike" dirty="0">
                          <a:solidFill>
                            <a:srgbClr val="D27800"/>
                          </a:solidFill>
                          <a:latin typeface="Arial" pitchFamily="34" charset="0"/>
                          <a:cs typeface="Arial" pitchFamily="34" charset="0"/>
                        </a:rPr>
                        <a:t>Total </a:t>
                      </a:r>
                      <a:r>
                        <a:rPr lang="en-US" sz="1800" b="1" u="none" strike="noStrike" dirty="0" smtClean="0">
                          <a:solidFill>
                            <a:srgbClr val="D27800"/>
                          </a:solidFill>
                          <a:latin typeface="Arial" pitchFamily="34" charset="0"/>
                          <a:cs typeface="Arial" pitchFamily="34" charset="0"/>
                        </a:rPr>
                        <a:t>Savings</a:t>
                      </a:r>
                    </a:p>
                  </a:txBody>
                  <a:tcPr marL="0" marR="0" marT="0" marB="0" anchor="ctr">
                    <a:lnT w="12700" cap="flat" cmpd="sng" algn="ctr">
                      <a:noFill/>
                      <a:prstDash val="solid"/>
                      <a:round/>
                      <a:headEnd type="none" w="med" len="med"/>
                      <a:tailEnd type="none" w="med" len="med"/>
                    </a:lnT>
                    <a:lnB w="9525" cap="flat" cmpd="sng" algn="ctr">
                      <a:noFill/>
                      <a:prstDash val="solid"/>
                      <a:round/>
                      <a:headEnd type="none" w="med" len="med"/>
                      <a:tailEnd type="none" w="med" len="med"/>
                    </a:lnB>
                    <a:solidFill>
                      <a:srgbClr val="BFD1E7"/>
                    </a:solidFill>
                  </a:tcPr>
                </a:tc>
                <a:tc>
                  <a:txBody>
                    <a:bodyPr/>
                    <a:lstStyle/>
                    <a:p>
                      <a:pPr algn="ctr" fontAlgn="b"/>
                      <a:r>
                        <a:rPr lang="en-US" sz="1800" b="1" u="none" strike="noStrike" dirty="0" smtClean="0">
                          <a:solidFill>
                            <a:srgbClr val="D27800"/>
                          </a:solidFill>
                          <a:latin typeface="Arial" pitchFamily="34" charset="0"/>
                          <a:cs typeface="Arial" pitchFamily="34" charset="0"/>
                        </a:rPr>
                        <a:t>$253,200</a:t>
                      </a:r>
                    </a:p>
                  </a:txBody>
                  <a:tcPr marL="0" marR="0" marT="0" marB="0" anchor="ctr">
                    <a:lnT w="12700" cap="flat" cmpd="sng" algn="ctr">
                      <a:noFill/>
                      <a:prstDash val="solid"/>
                      <a:round/>
                      <a:headEnd type="none" w="med" len="med"/>
                      <a:tailEnd type="none" w="med" len="med"/>
                    </a:lnT>
                    <a:lnB w="9525" cap="flat" cmpd="sng" algn="ctr">
                      <a:noFill/>
                      <a:prstDash val="solid"/>
                      <a:round/>
                      <a:headEnd type="none" w="med" len="med"/>
                      <a:tailEnd type="none" w="med" len="med"/>
                    </a:lnB>
                    <a:solidFill>
                      <a:srgbClr val="BFD1E7"/>
                    </a:solidFill>
                  </a:tcPr>
                </a:tc>
              </a:tr>
              <a:tr h="609600">
                <a:tc>
                  <a:txBody>
                    <a:bodyPr/>
                    <a:lstStyle/>
                    <a:p>
                      <a:pPr lvl="1" algn="l" fontAlgn="b"/>
                      <a:r>
                        <a:rPr lang="en-US" sz="1800" b="1" u="none" strike="noStrike" dirty="0" smtClean="0">
                          <a:solidFill>
                            <a:srgbClr val="D27800"/>
                          </a:solidFill>
                          <a:latin typeface="Arial" pitchFamily="34" charset="0"/>
                          <a:cs typeface="Arial" pitchFamily="34" charset="0"/>
                        </a:rPr>
                        <a:t>Percent</a:t>
                      </a:r>
                      <a:r>
                        <a:rPr lang="en-US" sz="1800" b="1" u="none" strike="noStrike" baseline="0" dirty="0" smtClean="0">
                          <a:solidFill>
                            <a:srgbClr val="D27800"/>
                          </a:solidFill>
                          <a:latin typeface="Arial" pitchFamily="34" charset="0"/>
                          <a:cs typeface="Arial" pitchFamily="34" charset="0"/>
                        </a:rPr>
                        <a:t> Savings</a:t>
                      </a:r>
                      <a:endParaRPr lang="en-US" sz="1800" b="1" u="none" strike="noStrike" dirty="0" smtClean="0">
                        <a:solidFill>
                          <a:srgbClr val="D27800"/>
                        </a:solidFill>
                        <a:latin typeface="Arial" pitchFamily="34" charset="0"/>
                        <a:cs typeface="Arial" pitchFamily="34" charset="0"/>
                      </a:endParaRPr>
                    </a:p>
                  </a:txBody>
                  <a:tcPr marL="0" marR="0" marT="0" marB="0" anchor="ctr">
                    <a:lnT w="1270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BFD1E7"/>
                    </a:solidFill>
                  </a:tcPr>
                </a:tc>
                <a:tc>
                  <a:txBody>
                    <a:bodyPr/>
                    <a:lstStyle/>
                    <a:p>
                      <a:pPr algn="ctr" fontAlgn="b"/>
                      <a:r>
                        <a:rPr lang="en-US" sz="1800" b="1" u="none" strike="noStrike" dirty="0" smtClean="0">
                          <a:solidFill>
                            <a:srgbClr val="D27800"/>
                          </a:solidFill>
                          <a:latin typeface="Arial" pitchFamily="34" charset="0"/>
                          <a:cs typeface="Arial" pitchFamily="34" charset="0"/>
                        </a:rPr>
                        <a:t>66%</a:t>
                      </a:r>
                    </a:p>
                  </a:txBody>
                  <a:tcPr marL="0" marR="0" marT="0" marB="0" anchor="ctr">
                    <a:lnT w="1270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BFD1E7"/>
                    </a:solidFill>
                  </a:tcPr>
                </a:tc>
              </a:tr>
            </a:tbl>
          </a:graphicData>
        </a:graphic>
      </p:graphicFrame>
      <p:graphicFrame>
        <p:nvGraphicFramePr>
          <p:cNvPr id="11" name="Chart 10"/>
          <p:cNvGraphicFramePr/>
          <p:nvPr/>
        </p:nvGraphicFramePr>
        <p:xfrm>
          <a:off x="533400" y="1600200"/>
          <a:ext cx="7079673" cy="4695594"/>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25552868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00"/>
          <p:cNvGrpSpPr/>
          <p:nvPr/>
        </p:nvGrpSpPr>
        <p:grpSpPr>
          <a:xfrm>
            <a:off x="3239867" y="3105973"/>
            <a:ext cx="959618" cy="956650"/>
            <a:chOff x="2844800" y="4270247"/>
            <a:chExt cx="1005840" cy="987552"/>
          </a:xfrm>
        </p:grpSpPr>
        <p:sp>
          <p:nvSpPr>
            <p:cNvPr id="92" name="Rounded Rectangle 91"/>
            <p:cNvSpPr/>
            <p:nvPr/>
          </p:nvSpPr>
          <p:spPr bwMode="auto">
            <a:xfrm>
              <a:off x="2844800" y="4270247"/>
              <a:ext cx="1005840" cy="987552"/>
            </a:xfrm>
            <a:prstGeom prst="roundRect">
              <a:avLst>
                <a:gd name="adj" fmla="val 4281"/>
              </a:avLst>
            </a:prstGeom>
            <a:solidFill>
              <a:schemeClr val="bg1">
                <a:lumMod val="75000"/>
              </a:schemeClr>
            </a:solidFill>
            <a:ln w="6350" cap="flat" cmpd="sng" algn="ctr">
              <a:solidFill>
                <a:schemeClr val="bg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en-US" sz="1200" b="1" dirty="0" smtClean="0">
                <a:solidFill>
                  <a:prstClr val="black"/>
                </a:solidFill>
                <a:cs typeface="Arial" pitchFamily="34" charset="0"/>
              </a:endParaRPr>
            </a:p>
          </p:txBody>
        </p:sp>
        <p:sp>
          <p:nvSpPr>
            <p:cNvPr id="93" name="AutoShape 33"/>
            <p:cNvSpPr>
              <a:spLocks noChangeArrowheads="1"/>
            </p:cNvSpPr>
            <p:nvPr/>
          </p:nvSpPr>
          <p:spPr bwMode="auto">
            <a:xfrm>
              <a:off x="2945384" y="4792682"/>
              <a:ext cx="804672" cy="365760"/>
            </a:xfrm>
            <a:prstGeom prst="roundRect">
              <a:avLst>
                <a:gd name="adj" fmla="val 10162"/>
              </a:avLst>
            </a:prstGeom>
            <a:solidFill>
              <a:schemeClr val="bg1"/>
            </a:solidFill>
            <a:ln w="12700" algn="ctr">
              <a:solidFill>
                <a:schemeClr val="bg1">
                  <a:lumMod val="75000"/>
                </a:schemeClr>
              </a:solidFill>
              <a:round/>
              <a:headEnd/>
              <a:tailEnd/>
            </a:ln>
          </p:spPr>
          <p:txBody>
            <a:bodyPr wrap="square" lIns="9144" tIns="9144" rIns="9144" bIns="9144" anchor="ctr"/>
            <a:lstStyle/>
            <a:p>
              <a:pPr algn="ctr"/>
              <a:r>
                <a:rPr lang="en-US" sz="1000" dirty="0" smtClean="0">
                  <a:solidFill>
                    <a:prstClr val="black"/>
                  </a:solidFill>
                  <a:cs typeface="Arial" pitchFamily="34" charset="0"/>
                </a:rPr>
                <a:t>Mechanical Components</a:t>
              </a:r>
            </a:p>
          </p:txBody>
        </p:sp>
        <p:sp>
          <p:nvSpPr>
            <p:cNvPr id="94" name="AutoShape 32"/>
            <p:cNvSpPr>
              <a:spLocks noChangeArrowheads="1"/>
            </p:cNvSpPr>
            <p:nvPr/>
          </p:nvSpPr>
          <p:spPr bwMode="auto">
            <a:xfrm>
              <a:off x="2936240" y="4387911"/>
              <a:ext cx="822960" cy="347472"/>
            </a:xfrm>
            <a:prstGeom prst="roundRect">
              <a:avLst>
                <a:gd name="adj" fmla="val 10162"/>
              </a:avLst>
            </a:prstGeom>
            <a:solidFill>
              <a:schemeClr val="bg1">
                <a:lumMod val="85000"/>
              </a:schemeClr>
            </a:solidFill>
            <a:ln w="19050" algn="ctr">
              <a:noFill/>
              <a:miter lim="800000"/>
              <a:headEnd/>
              <a:tailEnd/>
            </a:ln>
            <a:effectLst/>
          </p:spPr>
          <p:txBody>
            <a:bodyPr vert="horz" lIns="9144" tIns="9144" rIns="9144" bIns="9144" anchor="ctr"/>
            <a:lstStyle/>
            <a:p>
              <a:pPr marL="60325" indent="-60325" algn="ctr" fontAlgn="base">
                <a:spcBef>
                  <a:spcPct val="0"/>
                </a:spcBef>
                <a:spcAft>
                  <a:spcPct val="0"/>
                </a:spcAft>
              </a:pPr>
              <a:r>
                <a:rPr lang="en-US" sz="1000" b="1" dirty="0" smtClean="0">
                  <a:solidFill>
                    <a:prstClr val="black"/>
                  </a:solidFill>
                  <a:cs typeface="Arial" pitchFamily="34" charset="0"/>
                </a:rPr>
                <a:t>MCAD/</a:t>
              </a:r>
            </a:p>
            <a:p>
              <a:pPr marL="60325" indent="-60325" algn="ctr" fontAlgn="base">
                <a:spcBef>
                  <a:spcPct val="0"/>
                </a:spcBef>
                <a:spcAft>
                  <a:spcPct val="0"/>
                </a:spcAft>
              </a:pPr>
              <a:r>
                <a:rPr lang="en-US" sz="1000" b="1" dirty="0" smtClean="0">
                  <a:solidFill>
                    <a:prstClr val="black"/>
                  </a:solidFill>
                  <a:cs typeface="Arial" pitchFamily="34" charset="0"/>
                </a:rPr>
                <a:t>MCAE</a:t>
              </a:r>
            </a:p>
          </p:txBody>
        </p:sp>
      </p:grpSp>
      <p:cxnSp>
        <p:nvCxnSpPr>
          <p:cNvPr id="56" name="Straight Arrow Connector 55"/>
          <p:cNvCxnSpPr/>
          <p:nvPr/>
        </p:nvCxnSpPr>
        <p:spPr>
          <a:xfrm rot="16200000" flipH="1">
            <a:off x="2152995" y="5744955"/>
            <a:ext cx="823015" cy="10264"/>
          </a:xfrm>
          <a:prstGeom prst="straightConnector1">
            <a:avLst/>
          </a:prstGeom>
          <a:ln w="50800" cap="rnd" cmpd="sng">
            <a:solidFill>
              <a:schemeClr val="accent5">
                <a:lumMod val="75000"/>
              </a:schemeClr>
            </a:solidFill>
            <a:prstDash val="solid"/>
            <a:round/>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p:nvPr/>
        </p:nvCxnSpPr>
        <p:spPr>
          <a:xfrm rot="16200000" flipH="1">
            <a:off x="2152995" y="4282929"/>
            <a:ext cx="823015" cy="10264"/>
          </a:xfrm>
          <a:prstGeom prst="straightConnector1">
            <a:avLst/>
          </a:prstGeom>
          <a:ln w="50800" cap="rnd" cmpd="sng">
            <a:solidFill>
              <a:schemeClr val="accent5">
                <a:lumMod val="75000"/>
              </a:schemeClr>
            </a:solidFill>
            <a:prstDash val="solid"/>
            <a:round/>
            <a:headEnd type="none"/>
            <a:tailEnd type="triangle" w="med" len="med"/>
          </a:ln>
        </p:spPr>
        <p:style>
          <a:lnRef idx="1">
            <a:schemeClr val="accent1"/>
          </a:lnRef>
          <a:fillRef idx="0">
            <a:schemeClr val="accent1"/>
          </a:fillRef>
          <a:effectRef idx="0">
            <a:schemeClr val="accent1"/>
          </a:effectRef>
          <a:fontRef idx="minor">
            <a:schemeClr val="tx1"/>
          </a:fontRef>
        </p:style>
      </p:cxnSp>
      <p:grpSp>
        <p:nvGrpSpPr>
          <p:cNvPr id="3" name="Group 102"/>
          <p:cNvGrpSpPr/>
          <p:nvPr/>
        </p:nvGrpSpPr>
        <p:grpSpPr>
          <a:xfrm>
            <a:off x="928060" y="3105973"/>
            <a:ext cx="959618" cy="956650"/>
            <a:chOff x="3962400" y="4270247"/>
            <a:chExt cx="1005840" cy="987552"/>
          </a:xfrm>
        </p:grpSpPr>
        <p:sp>
          <p:nvSpPr>
            <p:cNvPr id="95" name="Rounded Rectangle 94"/>
            <p:cNvSpPr/>
            <p:nvPr/>
          </p:nvSpPr>
          <p:spPr bwMode="auto">
            <a:xfrm>
              <a:off x="3962400" y="4270247"/>
              <a:ext cx="1005840" cy="987552"/>
            </a:xfrm>
            <a:prstGeom prst="roundRect">
              <a:avLst>
                <a:gd name="adj" fmla="val 4281"/>
              </a:avLst>
            </a:prstGeom>
            <a:solidFill>
              <a:schemeClr val="bg1">
                <a:lumMod val="75000"/>
              </a:schemeClr>
            </a:solidFill>
            <a:ln w="6350" cap="flat" cmpd="sng" algn="ctr">
              <a:solidFill>
                <a:schemeClr val="bg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en-US" sz="1200" b="1" dirty="0" smtClean="0">
                <a:solidFill>
                  <a:prstClr val="black"/>
                </a:solidFill>
                <a:cs typeface="Arial" pitchFamily="34" charset="0"/>
              </a:endParaRPr>
            </a:p>
          </p:txBody>
        </p:sp>
        <p:sp>
          <p:nvSpPr>
            <p:cNvPr id="96" name="AutoShape 33"/>
            <p:cNvSpPr>
              <a:spLocks noChangeArrowheads="1"/>
            </p:cNvSpPr>
            <p:nvPr/>
          </p:nvSpPr>
          <p:spPr bwMode="auto">
            <a:xfrm>
              <a:off x="4062984" y="4792682"/>
              <a:ext cx="804672" cy="365760"/>
            </a:xfrm>
            <a:prstGeom prst="roundRect">
              <a:avLst>
                <a:gd name="adj" fmla="val 10162"/>
              </a:avLst>
            </a:prstGeom>
            <a:solidFill>
              <a:schemeClr val="bg1"/>
            </a:solidFill>
            <a:ln w="12700" algn="ctr">
              <a:solidFill>
                <a:schemeClr val="bg1">
                  <a:lumMod val="75000"/>
                </a:schemeClr>
              </a:solidFill>
              <a:round/>
              <a:headEnd/>
              <a:tailEnd/>
            </a:ln>
          </p:spPr>
          <p:txBody>
            <a:bodyPr lIns="9144" tIns="9144" rIns="9144" bIns="9144" anchor="ctr"/>
            <a:lstStyle/>
            <a:p>
              <a:pPr algn="ctr"/>
              <a:r>
                <a:rPr lang="en-US" sz="1000" dirty="0" smtClean="0">
                  <a:solidFill>
                    <a:prstClr val="black"/>
                  </a:solidFill>
                  <a:cs typeface="Arial" pitchFamily="34" charset="0"/>
                </a:rPr>
                <a:t>Electrical Components</a:t>
              </a:r>
            </a:p>
          </p:txBody>
        </p:sp>
        <p:sp>
          <p:nvSpPr>
            <p:cNvPr id="97" name="AutoShape 32"/>
            <p:cNvSpPr>
              <a:spLocks noChangeArrowheads="1"/>
            </p:cNvSpPr>
            <p:nvPr/>
          </p:nvSpPr>
          <p:spPr bwMode="auto">
            <a:xfrm>
              <a:off x="4062984" y="4387911"/>
              <a:ext cx="804672" cy="347472"/>
            </a:xfrm>
            <a:prstGeom prst="roundRect">
              <a:avLst>
                <a:gd name="adj" fmla="val 10162"/>
              </a:avLst>
            </a:prstGeom>
            <a:solidFill>
              <a:schemeClr val="bg1">
                <a:lumMod val="85000"/>
              </a:schemeClr>
            </a:solidFill>
            <a:ln w="19050" algn="ctr">
              <a:noFill/>
              <a:miter lim="800000"/>
              <a:headEnd/>
              <a:tailEnd/>
            </a:ln>
            <a:effectLst/>
          </p:spPr>
          <p:txBody>
            <a:bodyPr lIns="9144" tIns="9144" rIns="9144" bIns="9144" anchor="ctr"/>
            <a:lstStyle/>
            <a:p>
              <a:pPr marL="60325" indent="-60325" algn="ctr" fontAlgn="base">
                <a:spcBef>
                  <a:spcPct val="0"/>
                </a:spcBef>
                <a:spcAft>
                  <a:spcPct val="0"/>
                </a:spcAft>
              </a:pPr>
              <a:r>
                <a:rPr lang="en-US" sz="1000" b="1" dirty="0" smtClean="0">
                  <a:solidFill>
                    <a:prstClr val="black"/>
                  </a:solidFill>
                  <a:cs typeface="Arial" pitchFamily="34" charset="0"/>
                </a:rPr>
                <a:t>EDA</a:t>
              </a:r>
            </a:p>
          </p:txBody>
        </p:sp>
      </p:grpSp>
      <p:cxnSp>
        <p:nvCxnSpPr>
          <p:cNvPr id="64" name="Straight Arrow Connector 63"/>
          <p:cNvCxnSpPr/>
          <p:nvPr/>
        </p:nvCxnSpPr>
        <p:spPr>
          <a:xfrm rot="5400000">
            <a:off x="3437009" y="2486116"/>
            <a:ext cx="602335" cy="185122"/>
          </a:xfrm>
          <a:prstGeom prst="straightConnector1">
            <a:avLst/>
          </a:prstGeom>
          <a:ln w="50800" cap="rnd" cmpd="sng">
            <a:solidFill>
              <a:schemeClr val="accent5">
                <a:lumMod val="75000"/>
              </a:schemeClr>
            </a:solidFill>
            <a:prstDash val="solid"/>
            <a:round/>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p:nvPr/>
        </p:nvCxnSpPr>
        <p:spPr>
          <a:xfrm rot="16200000" flipH="1">
            <a:off x="1087656" y="2495888"/>
            <a:ext cx="602335" cy="165578"/>
          </a:xfrm>
          <a:prstGeom prst="straightConnector1">
            <a:avLst/>
          </a:prstGeom>
          <a:ln w="50800" cap="rnd" cmpd="sng">
            <a:solidFill>
              <a:schemeClr val="accent5">
                <a:lumMod val="75000"/>
              </a:schemeClr>
            </a:solidFill>
            <a:prstDash val="solid"/>
            <a:round/>
            <a:headEnd type="none"/>
            <a:tailEnd type="triangle" w="med" len="med"/>
          </a:ln>
        </p:spPr>
        <p:style>
          <a:lnRef idx="1">
            <a:schemeClr val="accent1"/>
          </a:lnRef>
          <a:fillRef idx="0">
            <a:schemeClr val="accent1"/>
          </a:fillRef>
          <a:effectRef idx="0">
            <a:schemeClr val="accent1"/>
          </a:effectRef>
          <a:fontRef idx="minor">
            <a:schemeClr val="tx1"/>
          </a:fontRef>
        </p:style>
      </p:cxnSp>
      <p:sp>
        <p:nvSpPr>
          <p:cNvPr id="67" name="AutoShape 19"/>
          <p:cNvSpPr>
            <a:spLocks noChangeArrowheads="1"/>
          </p:cNvSpPr>
          <p:nvPr/>
        </p:nvSpPr>
        <p:spPr bwMode="auto">
          <a:xfrm>
            <a:off x="593950" y="6203889"/>
            <a:ext cx="4143806" cy="265736"/>
          </a:xfrm>
          <a:prstGeom prst="roundRect">
            <a:avLst>
              <a:gd name="adj" fmla="val 8662"/>
            </a:avLst>
          </a:prstGeom>
          <a:solidFill>
            <a:schemeClr val="bg1">
              <a:lumMod val="75000"/>
            </a:schemeClr>
          </a:solidFill>
          <a:ln w="6350" cap="flat" cmpd="sng" algn="ctr">
            <a:solidFill>
              <a:schemeClr val="bg1">
                <a:lumMod val="50000"/>
              </a:schemeClr>
            </a:solidFill>
            <a:prstDash val="solid"/>
            <a:round/>
            <a:headEnd type="none" w="med" len="med"/>
            <a:tailEnd type="none" w="med" len="med"/>
          </a:ln>
          <a:effectLst/>
        </p:spPr>
        <p:txBody>
          <a:bodyPr vert="horz" wrap="square" lIns="91440" tIns="91440" rIns="91440" bIns="45720" numCol="1" rtlCol="0" anchor="ctr" anchorCtr="0" compatLnSpc="1">
            <a:prstTxWarp prst="textNoShape">
              <a:avLst/>
            </a:prstTxWarp>
          </a:bodyPr>
          <a:lstStyle/>
          <a:p>
            <a:pPr algn="ctr"/>
            <a:r>
              <a:rPr lang="en-US" sz="1200" b="1" dirty="0" smtClean="0">
                <a:solidFill>
                  <a:prstClr val="black"/>
                </a:solidFill>
                <a:cs typeface="Arial" pitchFamily="34" charset="0"/>
              </a:rPr>
              <a:t>INTEGRATION AND TEST</a:t>
            </a:r>
          </a:p>
        </p:txBody>
      </p:sp>
      <p:sp>
        <p:nvSpPr>
          <p:cNvPr id="68" name="TextBox 67"/>
          <p:cNvSpPr txBox="1"/>
          <p:nvPr/>
        </p:nvSpPr>
        <p:spPr>
          <a:xfrm>
            <a:off x="1903690" y="1615201"/>
            <a:ext cx="1397939" cy="268331"/>
          </a:xfrm>
          <a:prstGeom prst="rect">
            <a:avLst/>
          </a:prstGeom>
          <a:noFill/>
        </p:spPr>
        <p:txBody>
          <a:bodyPr wrap="none" rtlCol="0">
            <a:spAutoFit/>
          </a:bodyPr>
          <a:lstStyle/>
          <a:p>
            <a:r>
              <a:rPr lang="en-US" sz="1200" b="1" dirty="0" smtClean="0">
                <a:solidFill>
                  <a:prstClr val="black"/>
                </a:solidFill>
                <a:cs typeface="Arial" pitchFamily="34" charset="0"/>
              </a:rPr>
              <a:t>SPECIFICATIONS</a:t>
            </a:r>
          </a:p>
        </p:txBody>
      </p:sp>
      <p:sp>
        <p:nvSpPr>
          <p:cNvPr id="70" name="TextBox 69"/>
          <p:cNvSpPr txBox="1"/>
          <p:nvPr/>
        </p:nvSpPr>
        <p:spPr>
          <a:xfrm>
            <a:off x="2218850" y="2843134"/>
            <a:ext cx="780270" cy="268331"/>
          </a:xfrm>
          <a:prstGeom prst="rect">
            <a:avLst/>
          </a:prstGeom>
          <a:noFill/>
        </p:spPr>
        <p:txBody>
          <a:bodyPr wrap="none" rtlCol="0">
            <a:spAutoFit/>
          </a:bodyPr>
          <a:lstStyle/>
          <a:p>
            <a:r>
              <a:rPr lang="en-US" sz="1200" b="1" dirty="0" smtClean="0">
                <a:solidFill>
                  <a:prstClr val="black"/>
                </a:solidFill>
                <a:cs typeface="Arial" pitchFamily="34" charset="0"/>
              </a:rPr>
              <a:t>DESIGN </a:t>
            </a:r>
          </a:p>
        </p:txBody>
      </p:sp>
      <p:grpSp>
        <p:nvGrpSpPr>
          <p:cNvPr id="4" name="Group 46"/>
          <p:cNvGrpSpPr/>
          <p:nvPr/>
        </p:nvGrpSpPr>
        <p:grpSpPr>
          <a:xfrm>
            <a:off x="593951" y="1066800"/>
            <a:ext cx="4011237" cy="457180"/>
            <a:chOff x="596154" y="1521559"/>
            <a:chExt cx="4360529" cy="612604"/>
          </a:xfrm>
        </p:grpSpPr>
        <p:grpSp>
          <p:nvGrpSpPr>
            <p:cNvPr id="5" name="Group 44"/>
            <p:cNvGrpSpPr/>
            <p:nvPr/>
          </p:nvGrpSpPr>
          <p:grpSpPr>
            <a:xfrm>
              <a:off x="596154" y="1521559"/>
              <a:ext cx="1845930" cy="612602"/>
              <a:chOff x="596154" y="1521559"/>
              <a:chExt cx="1845930" cy="612602"/>
            </a:xfrm>
          </p:grpSpPr>
          <p:sp>
            <p:nvSpPr>
              <p:cNvPr id="72" name="Cloud"/>
              <p:cNvSpPr>
                <a:spLocks noChangeAspect="1" noEditPoints="1" noChangeArrowheads="1"/>
              </p:cNvSpPr>
              <p:nvPr/>
            </p:nvSpPr>
            <p:spPr bwMode="auto">
              <a:xfrm rot="10800000">
                <a:off x="596154" y="1521559"/>
                <a:ext cx="1845930" cy="612602"/>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gradFill flip="none" rotWithShape="1">
                <a:gsLst>
                  <a:gs pos="0">
                    <a:schemeClr val="bg1">
                      <a:lumMod val="65000"/>
                    </a:schemeClr>
                  </a:gs>
                  <a:gs pos="100000">
                    <a:schemeClr val="bg1">
                      <a:lumMod val="85000"/>
                    </a:schemeClr>
                  </a:gs>
                </a:gsLst>
                <a:path path="circle">
                  <a:fillToRect l="100000" t="100000"/>
                </a:path>
                <a:tileRect r="-100000" b="-100000"/>
              </a:gradFill>
              <a:ln w="9525">
                <a:noFill/>
                <a:miter lim="800000"/>
                <a:headEnd/>
                <a:tailEnd/>
              </a:ln>
              <a:effectLst>
                <a:outerShdw blurRad="38100" dist="101600" dir="3000000" sx="94000" sy="94000" algn="ctr" rotWithShape="0">
                  <a:srgbClr val="808080"/>
                </a:outerShdw>
              </a:effec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73" name="AutoShape 19"/>
              <p:cNvSpPr>
                <a:spLocks noChangeArrowheads="1"/>
              </p:cNvSpPr>
              <p:nvPr/>
            </p:nvSpPr>
            <p:spPr bwMode="auto">
              <a:xfrm>
                <a:off x="740166" y="1657995"/>
                <a:ext cx="1564289" cy="457200"/>
              </a:xfrm>
              <a:prstGeom prst="roundRect">
                <a:avLst>
                  <a:gd name="adj" fmla="val 8662"/>
                </a:avLst>
              </a:prstGeom>
              <a:noFill/>
              <a:ln w="6350" cap="flat" cmpd="sng" algn="ctr">
                <a:noFill/>
                <a:prstDash val="solid"/>
                <a:round/>
                <a:headEnd type="none" w="med" len="med"/>
                <a:tailEnd type="none" w="med" len="med"/>
              </a:ln>
              <a:effectLst>
                <a:innerShdw blurRad="342900">
                  <a:schemeClr val="tx1">
                    <a:alpha val="37000"/>
                  </a:schemeClr>
                </a:innerShdw>
              </a:effectLst>
            </p:spPr>
            <p:txBody>
              <a:bodyPr vert="horz" wrap="square" lIns="91440" tIns="45720" rIns="91440" bIns="45720" numCol="1" rtlCol="0" anchor="t" anchorCtr="0" compatLnSpc="1">
                <a:prstTxWarp prst="textNoShape">
                  <a:avLst/>
                </a:prstTxWarp>
              </a:bodyPr>
              <a:lstStyle/>
              <a:p>
                <a:pPr algn="ctr"/>
                <a:r>
                  <a:rPr lang="en-US" sz="1200" b="1" dirty="0" smtClean="0">
                    <a:solidFill>
                      <a:prstClr val="black"/>
                    </a:solidFill>
                    <a:cs typeface="Arial" pitchFamily="34" charset="0"/>
                  </a:rPr>
                  <a:t>RESEARCH</a:t>
                </a:r>
              </a:p>
            </p:txBody>
          </p:sp>
        </p:grpSp>
        <p:grpSp>
          <p:nvGrpSpPr>
            <p:cNvPr id="6" name="Group 45"/>
            <p:cNvGrpSpPr/>
            <p:nvPr/>
          </p:nvGrpSpPr>
          <p:grpSpPr>
            <a:xfrm>
              <a:off x="3110753" y="1521560"/>
              <a:ext cx="1845930" cy="612603"/>
              <a:chOff x="3110753" y="1521560"/>
              <a:chExt cx="1845930" cy="612603"/>
            </a:xfrm>
          </p:grpSpPr>
          <p:sp>
            <p:nvSpPr>
              <p:cNvPr id="71" name="Cloud"/>
              <p:cNvSpPr>
                <a:spLocks noChangeAspect="1" noEditPoints="1" noChangeArrowheads="1"/>
              </p:cNvSpPr>
              <p:nvPr/>
            </p:nvSpPr>
            <p:spPr bwMode="auto">
              <a:xfrm rot="10800000">
                <a:off x="3110753" y="1521560"/>
                <a:ext cx="1845930" cy="612603"/>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gradFill flip="none" rotWithShape="1">
                <a:gsLst>
                  <a:gs pos="0">
                    <a:schemeClr val="bg1">
                      <a:lumMod val="65000"/>
                    </a:schemeClr>
                  </a:gs>
                  <a:gs pos="100000">
                    <a:schemeClr val="bg1">
                      <a:lumMod val="85000"/>
                    </a:schemeClr>
                  </a:gs>
                </a:gsLst>
                <a:path path="circle">
                  <a:fillToRect l="100000" t="100000"/>
                </a:path>
                <a:tileRect r="-100000" b="-100000"/>
              </a:gradFill>
              <a:ln w="9525">
                <a:noFill/>
                <a:miter lim="800000"/>
                <a:headEnd/>
                <a:tailEnd/>
              </a:ln>
              <a:effectLst>
                <a:outerShdw blurRad="38100" dist="101600" dir="3000000" sx="94000" sy="94000" algn="ctr" rotWithShape="0">
                  <a:srgbClr val="808080"/>
                </a:outerShdw>
              </a:effec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74" name="AutoShape 19"/>
              <p:cNvSpPr>
                <a:spLocks noChangeArrowheads="1"/>
              </p:cNvSpPr>
              <p:nvPr/>
            </p:nvSpPr>
            <p:spPr bwMode="auto">
              <a:xfrm>
                <a:off x="3257332" y="1657995"/>
                <a:ext cx="1564289" cy="457200"/>
              </a:xfrm>
              <a:prstGeom prst="roundRect">
                <a:avLst>
                  <a:gd name="adj" fmla="val 8662"/>
                </a:avLst>
              </a:prstGeom>
              <a:noFill/>
              <a:ln w="6350" cap="flat" cmpd="sng" algn="ctr">
                <a:noFill/>
                <a:prstDash val="solid"/>
                <a:round/>
                <a:headEnd type="none" w="med" len="med"/>
                <a:tailEnd type="none" w="med" len="med"/>
              </a:ln>
              <a:effectLst>
                <a:innerShdw blurRad="342900">
                  <a:schemeClr val="tx1">
                    <a:alpha val="37000"/>
                  </a:schemeClr>
                </a:innerShdw>
              </a:effectLst>
            </p:spPr>
            <p:txBody>
              <a:bodyPr vert="horz" wrap="square" lIns="91440" tIns="45720" rIns="91440" bIns="45720" numCol="1" rtlCol="0" anchor="t" anchorCtr="0" compatLnSpc="1">
                <a:prstTxWarp prst="textNoShape">
                  <a:avLst/>
                </a:prstTxWarp>
              </a:bodyPr>
              <a:lstStyle/>
              <a:p>
                <a:pPr algn="ctr"/>
                <a:r>
                  <a:rPr lang="en-US" sz="1200" b="1" dirty="0" smtClean="0">
                    <a:solidFill>
                      <a:prstClr val="black"/>
                    </a:solidFill>
                    <a:cs typeface="Arial" pitchFamily="34" charset="0"/>
                  </a:rPr>
                  <a:t>REQUIREMENTS</a:t>
                </a:r>
              </a:p>
            </p:txBody>
          </p:sp>
        </p:grpSp>
      </p:grpSp>
      <p:grpSp>
        <p:nvGrpSpPr>
          <p:cNvPr id="7" name="Group 97"/>
          <p:cNvGrpSpPr/>
          <p:nvPr/>
        </p:nvGrpSpPr>
        <p:grpSpPr>
          <a:xfrm>
            <a:off x="2088886" y="4919499"/>
            <a:ext cx="959618" cy="959604"/>
            <a:chOff x="609600" y="4267198"/>
            <a:chExt cx="1005840" cy="990601"/>
          </a:xfrm>
        </p:grpSpPr>
        <p:sp>
          <p:nvSpPr>
            <p:cNvPr id="86" name="Rounded Rectangle 85"/>
            <p:cNvSpPr/>
            <p:nvPr/>
          </p:nvSpPr>
          <p:spPr bwMode="auto">
            <a:xfrm>
              <a:off x="609600" y="4267198"/>
              <a:ext cx="1005840" cy="990601"/>
            </a:xfrm>
            <a:prstGeom prst="roundRect">
              <a:avLst>
                <a:gd name="adj" fmla="val 4281"/>
              </a:avLst>
            </a:prstGeom>
            <a:solidFill>
              <a:schemeClr val="bg1">
                <a:lumMod val="75000"/>
              </a:schemeClr>
            </a:solidFill>
            <a:ln w="6350" cap="flat" cmpd="sng" algn="ctr">
              <a:solidFill>
                <a:schemeClr val="bg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en-US" sz="1200" b="1" dirty="0" smtClean="0">
                <a:solidFill>
                  <a:prstClr val="black"/>
                </a:solidFill>
                <a:cs typeface="Arial" pitchFamily="34" charset="0"/>
              </a:endParaRPr>
            </a:p>
          </p:txBody>
        </p:sp>
        <p:sp>
          <p:nvSpPr>
            <p:cNvPr id="87" name="AutoShape 33"/>
            <p:cNvSpPr>
              <a:spLocks noChangeArrowheads="1"/>
            </p:cNvSpPr>
            <p:nvPr/>
          </p:nvSpPr>
          <p:spPr bwMode="auto">
            <a:xfrm>
              <a:off x="710184" y="4792682"/>
              <a:ext cx="804672" cy="365760"/>
            </a:xfrm>
            <a:prstGeom prst="roundRect">
              <a:avLst>
                <a:gd name="adj" fmla="val 10162"/>
              </a:avLst>
            </a:prstGeom>
            <a:solidFill>
              <a:schemeClr val="bg1"/>
            </a:solidFill>
            <a:ln w="12700" algn="ctr">
              <a:solidFill>
                <a:schemeClr val="bg1">
                  <a:lumMod val="75000"/>
                </a:schemeClr>
              </a:solidFill>
              <a:round/>
              <a:headEnd/>
              <a:tailEnd/>
            </a:ln>
          </p:spPr>
          <p:txBody>
            <a:bodyPr lIns="9144" tIns="9144" rIns="9144" bIns="9144" anchor="ctr"/>
            <a:lstStyle/>
            <a:p>
              <a:pPr algn="ctr"/>
              <a:r>
                <a:rPr lang="en-US" sz="1000" dirty="0" smtClean="0">
                  <a:solidFill>
                    <a:prstClr val="black"/>
                  </a:solidFill>
                  <a:cs typeface="Arial" pitchFamily="34" charset="0"/>
                </a:rPr>
                <a:t>Embedded Software</a:t>
              </a:r>
            </a:p>
          </p:txBody>
        </p:sp>
        <p:sp>
          <p:nvSpPr>
            <p:cNvPr id="88" name="AutoShape 32"/>
            <p:cNvSpPr>
              <a:spLocks noChangeArrowheads="1"/>
            </p:cNvSpPr>
            <p:nvPr/>
          </p:nvSpPr>
          <p:spPr bwMode="auto">
            <a:xfrm>
              <a:off x="710184" y="4387911"/>
              <a:ext cx="804672" cy="347472"/>
            </a:xfrm>
            <a:prstGeom prst="roundRect">
              <a:avLst>
                <a:gd name="adj" fmla="val 10162"/>
              </a:avLst>
            </a:prstGeom>
            <a:solidFill>
              <a:schemeClr val="bg1">
                <a:lumMod val="85000"/>
              </a:schemeClr>
            </a:solidFill>
            <a:ln w="19050" algn="ctr">
              <a:noFill/>
              <a:miter lim="800000"/>
              <a:headEnd/>
              <a:tailEnd/>
            </a:ln>
            <a:effectLst/>
          </p:spPr>
          <p:txBody>
            <a:bodyPr lIns="9144" tIns="9144" rIns="9144" bIns="9144" anchor="ctr"/>
            <a:lstStyle/>
            <a:p>
              <a:pPr marL="60325" indent="-60325" algn="ctr" fontAlgn="base">
                <a:spcBef>
                  <a:spcPct val="0"/>
                </a:spcBef>
                <a:spcAft>
                  <a:spcPct val="0"/>
                </a:spcAft>
              </a:pPr>
              <a:r>
                <a:rPr lang="en-US" sz="1000" b="1" dirty="0" smtClean="0">
                  <a:solidFill>
                    <a:prstClr val="black"/>
                  </a:solidFill>
                  <a:cs typeface="Arial" pitchFamily="34" charset="0"/>
                </a:rPr>
                <a:t>C/C++</a:t>
              </a:r>
            </a:p>
          </p:txBody>
        </p:sp>
      </p:grpSp>
      <p:pic>
        <p:nvPicPr>
          <p:cNvPr id="77" name="Picture 76" descr="doc1.png"/>
          <p:cNvPicPr>
            <a:picLocks noChangeAspect="1"/>
          </p:cNvPicPr>
          <p:nvPr/>
        </p:nvPicPr>
        <p:blipFill>
          <a:blip r:embed="rId3" cstate="print"/>
          <a:stretch>
            <a:fillRect/>
          </a:stretch>
        </p:blipFill>
        <p:spPr>
          <a:xfrm>
            <a:off x="1042969" y="1861021"/>
            <a:ext cx="348485" cy="438762"/>
          </a:xfrm>
          <a:prstGeom prst="rect">
            <a:avLst/>
          </a:prstGeom>
          <a:effectLst>
            <a:outerShdw blurRad="50800" dist="38100" dir="2700000" algn="tl" rotWithShape="0">
              <a:prstClr val="black">
                <a:alpha val="40000"/>
              </a:prstClr>
            </a:outerShdw>
          </a:effectLst>
        </p:spPr>
      </p:pic>
      <p:pic>
        <p:nvPicPr>
          <p:cNvPr id="80" name="Picture 79" descr="doc1.png"/>
          <p:cNvPicPr>
            <a:picLocks noChangeAspect="1"/>
          </p:cNvPicPr>
          <p:nvPr/>
        </p:nvPicPr>
        <p:blipFill>
          <a:blip r:embed="rId3" cstate="print"/>
          <a:stretch>
            <a:fillRect/>
          </a:stretch>
        </p:blipFill>
        <p:spPr>
          <a:xfrm>
            <a:off x="3732808" y="1861021"/>
            <a:ext cx="348485" cy="438762"/>
          </a:xfrm>
          <a:prstGeom prst="rect">
            <a:avLst/>
          </a:prstGeom>
          <a:effectLst>
            <a:outerShdw blurRad="50800" dist="38100" dir="2700000" algn="tl" rotWithShape="0">
              <a:prstClr val="black">
                <a:alpha val="40000"/>
              </a:prstClr>
            </a:outerShdw>
          </a:effectLst>
        </p:spPr>
      </p:pic>
      <p:sp>
        <p:nvSpPr>
          <p:cNvPr id="42" name="Freeform 41"/>
          <p:cNvSpPr/>
          <p:nvPr/>
        </p:nvSpPr>
        <p:spPr>
          <a:xfrm rot="5400000" flipH="1">
            <a:off x="1343763" y="3434464"/>
            <a:ext cx="1240102" cy="290792"/>
          </a:xfrm>
          <a:custGeom>
            <a:avLst/>
            <a:gdLst>
              <a:gd name="connsiteX0" fmla="*/ 0 w 5943600"/>
              <a:gd name="connsiteY0" fmla="*/ 0 h 228600"/>
              <a:gd name="connsiteX1" fmla="*/ 5943600 w 5943600"/>
              <a:gd name="connsiteY1" fmla="*/ 0 h 228600"/>
              <a:gd name="connsiteX2" fmla="*/ 5943600 w 5943600"/>
              <a:gd name="connsiteY2" fmla="*/ 228600 h 228600"/>
              <a:gd name="connsiteX3" fmla="*/ 0 w 5943600"/>
              <a:gd name="connsiteY3" fmla="*/ 228600 h 228600"/>
              <a:gd name="connsiteX4" fmla="*/ 0 w 5943600"/>
              <a:gd name="connsiteY4" fmla="*/ 0 h 228600"/>
              <a:gd name="connsiteX0" fmla="*/ 228600 w 5943600"/>
              <a:gd name="connsiteY0" fmla="*/ 0 h 228600"/>
              <a:gd name="connsiteX1" fmla="*/ 5943600 w 5943600"/>
              <a:gd name="connsiteY1" fmla="*/ 0 h 228600"/>
              <a:gd name="connsiteX2" fmla="*/ 5943600 w 5943600"/>
              <a:gd name="connsiteY2" fmla="*/ 228600 h 228600"/>
              <a:gd name="connsiteX3" fmla="*/ 0 w 5943600"/>
              <a:gd name="connsiteY3" fmla="*/ 228600 h 228600"/>
              <a:gd name="connsiteX4" fmla="*/ 228600 w 5943600"/>
              <a:gd name="connsiteY4" fmla="*/ 0 h 228600"/>
              <a:gd name="connsiteX0" fmla="*/ 228600 w 5943600"/>
              <a:gd name="connsiteY0" fmla="*/ 0 h 228600"/>
              <a:gd name="connsiteX1" fmla="*/ 5715000 w 5943600"/>
              <a:gd name="connsiteY1" fmla="*/ 0 h 228600"/>
              <a:gd name="connsiteX2" fmla="*/ 5943600 w 5943600"/>
              <a:gd name="connsiteY2" fmla="*/ 228600 h 228600"/>
              <a:gd name="connsiteX3" fmla="*/ 0 w 5943600"/>
              <a:gd name="connsiteY3" fmla="*/ 228600 h 228600"/>
              <a:gd name="connsiteX4" fmla="*/ 228600 w 5943600"/>
              <a:gd name="connsiteY4" fmla="*/ 0 h 228600"/>
              <a:gd name="connsiteX0" fmla="*/ 381000 w 5943600"/>
              <a:gd name="connsiteY0" fmla="*/ 0 h 228600"/>
              <a:gd name="connsiteX1" fmla="*/ 5715000 w 5943600"/>
              <a:gd name="connsiteY1" fmla="*/ 0 h 228600"/>
              <a:gd name="connsiteX2" fmla="*/ 5943600 w 5943600"/>
              <a:gd name="connsiteY2" fmla="*/ 228600 h 228600"/>
              <a:gd name="connsiteX3" fmla="*/ 0 w 5943600"/>
              <a:gd name="connsiteY3" fmla="*/ 228600 h 228600"/>
              <a:gd name="connsiteX4" fmla="*/ 381000 w 5943600"/>
              <a:gd name="connsiteY4" fmla="*/ 0 h 228600"/>
              <a:gd name="connsiteX0" fmla="*/ 381000 w 5943600"/>
              <a:gd name="connsiteY0" fmla="*/ 0 h 228600"/>
              <a:gd name="connsiteX1" fmla="*/ 5562600 w 5943600"/>
              <a:gd name="connsiteY1" fmla="*/ 0 h 228600"/>
              <a:gd name="connsiteX2" fmla="*/ 5943600 w 5943600"/>
              <a:gd name="connsiteY2" fmla="*/ 228600 h 228600"/>
              <a:gd name="connsiteX3" fmla="*/ 0 w 5943600"/>
              <a:gd name="connsiteY3" fmla="*/ 228600 h 228600"/>
              <a:gd name="connsiteX4" fmla="*/ 381000 w 5943600"/>
              <a:gd name="connsiteY4" fmla="*/ 0 h 228600"/>
              <a:gd name="connsiteX0" fmla="*/ 381000 w 5943600"/>
              <a:gd name="connsiteY0" fmla="*/ 3851 h 232451"/>
              <a:gd name="connsiteX1" fmla="*/ 5562600 w 5943600"/>
              <a:gd name="connsiteY1" fmla="*/ 3851 h 232451"/>
              <a:gd name="connsiteX2" fmla="*/ 5215826 w 5943600"/>
              <a:gd name="connsiteY2" fmla="*/ 0 h 232451"/>
              <a:gd name="connsiteX3" fmla="*/ 5943600 w 5943600"/>
              <a:gd name="connsiteY3" fmla="*/ 232451 h 232451"/>
              <a:gd name="connsiteX4" fmla="*/ 0 w 5943600"/>
              <a:gd name="connsiteY4" fmla="*/ 232451 h 232451"/>
              <a:gd name="connsiteX5" fmla="*/ 381000 w 5943600"/>
              <a:gd name="connsiteY5" fmla="*/ 3851 h 232451"/>
              <a:gd name="connsiteX0" fmla="*/ 673781 w 5943600"/>
              <a:gd name="connsiteY0" fmla="*/ 0 h 235361"/>
              <a:gd name="connsiteX1" fmla="*/ 5562600 w 5943600"/>
              <a:gd name="connsiteY1" fmla="*/ 6761 h 235361"/>
              <a:gd name="connsiteX2" fmla="*/ 5215826 w 5943600"/>
              <a:gd name="connsiteY2" fmla="*/ 2910 h 235361"/>
              <a:gd name="connsiteX3" fmla="*/ 5943600 w 5943600"/>
              <a:gd name="connsiteY3" fmla="*/ 235361 h 235361"/>
              <a:gd name="connsiteX4" fmla="*/ 0 w 5943600"/>
              <a:gd name="connsiteY4" fmla="*/ 235361 h 235361"/>
              <a:gd name="connsiteX5" fmla="*/ 673781 w 5943600"/>
              <a:gd name="connsiteY5" fmla="*/ 0 h 235361"/>
              <a:gd name="connsiteX0" fmla="*/ 673781 w 5943600"/>
              <a:gd name="connsiteY0" fmla="*/ 8910 h 244271"/>
              <a:gd name="connsiteX1" fmla="*/ 5175249 w 5943600"/>
              <a:gd name="connsiteY1" fmla="*/ 0 h 244271"/>
              <a:gd name="connsiteX2" fmla="*/ 5215826 w 5943600"/>
              <a:gd name="connsiteY2" fmla="*/ 11820 h 244271"/>
              <a:gd name="connsiteX3" fmla="*/ 5943600 w 5943600"/>
              <a:gd name="connsiteY3" fmla="*/ 244271 h 244271"/>
              <a:gd name="connsiteX4" fmla="*/ 0 w 5943600"/>
              <a:gd name="connsiteY4" fmla="*/ 244271 h 244271"/>
              <a:gd name="connsiteX5" fmla="*/ 673781 w 5943600"/>
              <a:gd name="connsiteY5" fmla="*/ 8910 h 244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43600" h="244271">
                <a:moveTo>
                  <a:pt x="673781" y="8910"/>
                </a:moveTo>
                <a:lnTo>
                  <a:pt x="5175249" y="0"/>
                </a:lnTo>
                <a:lnTo>
                  <a:pt x="5215826" y="11820"/>
                </a:lnTo>
                <a:lnTo>
                  <a:pt x="5943600" y="244271"/>
                </a:lnTo>
                <a:lnTo>
                  <a:pt x="0" y="244271"/>
                </a:lnTo>
                <a:lnTo>
                  <a:pt x="673781" y="8910"/>
                </a:lnTo>
                <a:close/>
              </a:path>
            </a:pathLst>
          </a:custGeom>
          <a:solidFill>
            <a:schemeClr val="tx1">
              <a:lumMod val="75000"/>
              <a:lumOff val="25000"/>
            </a:schemeClr>
          </a:solidFill>
          <a:ln>
            <a:noFill/>
          </a:ln>
          <a:effectLst/>
          <a:scene3d>
            <a:camera prst="perspectiveRelaxed"/>
            <a:lightRig rig="threePt" dir="t"/>
          </a:scene3d>
          <a:sp3d z="12700" extrusionH="88900" contourW="12700">
            <a:extrusionClr>
              <a:schemeClr val="tx1">
                <a:lumMod val="95000"/>
                <a:lumOff val="5000"/>
              </a:schemeClr>
            </a:extrusionClr>
            <a:contourClr>
              <a:schemeClr val="bg1">
                <a:lumMod val="9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solidFill>
                <a:prstClr val="white"/>
              </a:solidFill>
              <a:cs typeface="Arial" pitchFamily="34" charset="0"/>
            </a:endParaRPr>
          </a:p>
        </p:txBody>
      </p:sp>
      <p:sp>
        <p:nvSpPr>
          <p:cNvPr id="44" name="Freeform 43"/>
          <p:cNvSpPr/>
          <p:nvPr/>
        </p:nvSpPr>
        <p:spPr>
          <a:xfrm rot="16200000">
            <a:off x="2559087" y="3434464"/>
            <a:ext cx="1240102" cy="290792"/>
          </a:xfrm>
          <a:custGeom>
            <a:avLst/>
            <a:gdLst>
              <a:gd name="connsiteX0" fmla="*/ 0 w 5943600"/>
              <a:gd name="connsiteY0" fmla="*/ 0 h 228600"/>
              <a:gd name="connsiteX1" fmla="*/ 5943600 w 5943600"/>
              <a:gd name="connsiteY1" fmla="*/ 0 h 228600"/>
              <a:gd name="connsiteX2" fmla="*/ 5943600 w 5943600"/>
              <a:gd name="connsiteY2" fmla="*/ 228600 h 228600"/>
              <a:gd name="connsiteX3" fmla="*/ 0 w 5943600"/>
              <a:gd name="connsiteY3" fmla="*/ 228600 h 228600"/>
              <a:gd name="connsiteX4" fmla="*/ 0 w 5943600"/>
              <a:gd name="connsiteY4" fmla="*/ 0 h 228600"/>
              <a:gd name="connsiteX0" fmla="*/ 228600 w 5943600"/>
              <a:gd name="connsiteY0" fmla="*/ 0 h 228600"/>
              <a:gd name="connsiteX1" fmla="*/ 5943600 w 5943600"/>
              <a:gd name="connsiteY1" fmla="*/ 0 h 228600"/>
              <a:gd name="connsiteX2" fmla="*/ 5943600 w 5943600"/>
              <a:gd name="connsiteY2" fmla="*/ 228600 h 228600"/>
              <a:gd name="connsiteX3" fmla="*/ 0 w 5943600"/>
              <a:gd name="connsiteY3" fmla="*/ 228600 h 228600"/>
              <a:gd name="connsiteX4" fmla="*/ 228600 w 5943600"/>
              <a:gd name="connsiteY4" fmla="*/ 0 h 228600"/>
              <a:gd name="connsiteX0" fmla="*/ 228600 w 5943600"/>
              <a:gd name="connsiteY0" fmla="*/ 0 h 228600"/>
              <a:gd name="connsiteX1" fmla="*/ 5715000 w 5943600"/>
              <a:gd name="connsiteY1" fmla="*/ 0 h 228600"/>
              <a:gd name="connsiteX2" fmla="*/ 5943600 w 5943600"/>
              <a:gd name="connsiteY2" fmla="*/ 228600 h 228600"/>
              <a:gd name="connsiteX3" fmla="*/ 0 w 5943600"/>
              <a:gd name="connsiteY3" fmla="*/ 228600 h 228600"/>
              <a:gd name="connsiteX4" fmla="*/ 228600 w 5943600"/>
              <a:gd name="connsiteY4" fmla="*/ 0 h 228600"/>
              <a:gd name="connsiteX0" fmla="*/ 381000 w 5943600"/>
              <a:gd name="connsiteY0" fmla="*/ 0 h 228600"/>
              <a:gd name="connsiteX1" fmla="*/ 5715000 w 5943600"/>
              <a:gd name="connsiteY1" fmla="*/ 0 h 228600"/>
              <a:gd name="connsiteX2" fmla="*/ 5943600 w 5943600"/>
              <a:gd name="connsiteY2" fmla="*/ 228600 h 228600"/>
              <a:gd name="connsiteX3" fmla="*/ 0 w 5943600"/>
              <a:gd name="connsiteY3" fmla="*/ 228600 h 228600"/>
              <a:gd name="connsiteX4" fmla="*/ 381000 w 5943600"/>
              <a:gd name="connsiteY4" fmla="*/ 0 h 228600"/>
              <a:gd name="connsiteX0" fmla="*/ 381000 w 5943600"/>
              <a:gd name="connsiteY0" fmla="*/ 0 h 228600"/>
              <a:gd name="connsiteX1" fmla="*/ 5562600 w 5943600"/>
              <a:gd name="connsiteY1" fmla="*/ 0 h 228600"/>
              <a:gd name="connsiteX2" fmla="*/ 5943600 w 5943600"/>
              <a:gd name="connsiteY2" fmla="*/ 228600 h 228600"/>
              <a:gd name="connsiteX3" fmla="*/ 0 w 5943600"/>
              <a:gd name="connsiteY3" fmla="*/ 228600 h 228600"/>
              <a:gd name="connsiteX4" fmla="*/ 381000 w 5943600"/>
              <a:gd name="connsiteY4" fmla="*/ 0 h 228600"/>
              <a:gd name="connsiteX0" fmla="*/ 381000 w 5943600"/>
              <a:gd name="connsiteY0" fmla="*/ 3851 h 232451"/>
              <a:gd name="connsiteX1" fmla="*/ 5562600 w 5943600"/>
              <a:gd name="connsiteY1" fmla="*/ 3851 h 232451"/>
              <a:gd name="connsiteX2" fmla="*/ 5215826 w 5943600"/>
              <a:gd name="connsiteY2" fmla="*/ 0 h 232451"/>
              <a:gd name="connsiteX3" fmla="*/ 5943600 w 5943600"/>
              <a:gd name="connsiteY3" fmla="*/ 232451 h 232451"/>
              <a:gd name="connsiteX4" fmla="*/ 0 w 5943600"/>
              <a:gd name="connsiteY4" fmla="*/ 232451 h 232451"/>
              <a:gd name="connsiteX5" fmla="*/ 381000 w 5943600"/>
              <a:gd name="connsiteY5" fmla="*/ 3851 h 232451"/>
              <a:gd name="connsiteX0" fmla="*/ 673781 w 5943600"/>
              <a:gd name="connsiteY0" fmla="*/ 0 h 235361"/>
              <a:gd name="connsiteX1" fmla="*/ 5562600 w 5943600"/>
              <a:gd name="connsiteY1" fmla="*/ 6761 h 235361"/>
              <a:gd name="connsiteX2" fmla="*/ 5215826 w 5943600"/>
              <a:gd name="connsiteY2" fmla="*/ 2910 h 235361"/>
              <a:gd name="connsiteX3" fmla="*/ 5943600 w 5943600"/>
              <a:gd name="connsiteY3" fmla="*/ 235361 h 235361"/>
              <a:gd name="connsiteX4" fmla="*/ 0 w 5943600"/>
              <a:gd name="connsiteY4" fmla="*/ 235361 h 235361"/>
              <a:gd name="connsiteX5" fmla="*/ 673781 w 5943600"/>
              <a:gd name="connsiteY5" fmla="*/ 0 h 235361"/>
              <a:gd name="connsiteX0" fmla="*/ 673781 w 5943600"/>
              <a:gd name="connsiteY0" fmla="*/ 8910 h 244271"/>
              <a:gd name="connsiteX1" fmla="*/ 5175249 w 5943600"/>
              <a:gd name="connsiteY1" fmla="*/ 0 h 244271"/>
              <a:gd name="connsiteX2" fmla="*/ 5215826 w 5943600"/>
              <a:gd name="connsiteY2" fmla="*/ 11820 h 244271"/>
              <a:gd name="connsiteX3" fmla="*/ 5943600 w 5943600"/>
              <a:gd name="connsiteY3" fmla="*/ 244271 h 244271"/>
              <a:gd name="connsiteX4" fmla="*/ 0 w 5943600"/>
              <a:gd name="connsiteY4" fmla="*/ 244271 h 244271"/>
              <a:gd name="connsiteX5" fmla="*/ 673781 w 5943600"/>
              <a:gd name="connsiteY5" fmla="*/ 8910 h 244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43600" h="244271">
                <a:moveTo>
                  <a:pt x="673781" y="8910"/>
                </a:moveTo>
                <a:lnTo>
                  <a:pt x="5175249" y="0"/>
                </a:lnTo>
                <a:lnTo>
                  <a:pt x="5215826" y="11820"/>
                </a:lnTo>
                <a:lnTo>
                  <a:pt x="5943600" y="244271"/>
                </a:lnTo>
                <a:lnTo>
                  <a:pt x="0" y="244271"/>
                </a:lnTo>
                <a:lnTo>
                  <a:pt x="673781" y="8910"/>
                </a:lnTo>
                <a:close/>
              </a:path>
            </a:pathLst>
          </a:custGeom>
          <a:solidFill>
            <a:schemeClr val="tx1">
              <a:lumMod val="75000"/>
              <a:lumOff val="25000"/>
            </a:schemeClr>
          </a:solidFill>
          <a:ln>
            <a:noFill/>
          </a:ln>
          <a:effectLst/>
          <a:scene3d>
            <a:camera prst="perspectiveRelaxed"/>
            <a:lightRig rig="threePt" dir="t"/>
          </a:scene3d>
          <a:sp3d z="12700" extrusionH="88900" contourW="12700">
            <a:extrusionClr>
              <a:schemeClr val="tx1">
                <a:lumMod val="95000"/>
                <a:lumOff val="5000"/>
              </a:schemeClr>
            </a:extrusionClr>
            <a:contourClr>
              <a:schemeClr val="bg1">
                <a:lumMod val="9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solidFill>
                <a:prstClr val="white"/>
              </a:solidFill>
              <a:cs typeface="Arial" pitchFamily="34" charset="0"/>
            </a:endParaRPr>
          </a:p>
        </p:txBody>
      </p:sp>
      <p:sp>
        <p:nvSpPr>
          <p:cNvPr id="48" name="TextBox 47"/>
          <p:cNvSpPr txBox="1"/>
          <p:nvPr/>
        </p:nvSpPr>
        <p:spPr>
          <a:xfrm>
            <a:off x="1828134" y="4659952"/>
            <a:ext cx="1477281" cy="268331"/>
          </a:xfrm>
          <a:prstGeom prst="rect">
            <a:avLst/>
          </a:prstGeom>
          <a:noFill/>
        </p:spPr>
        <p:txBody>
          <a:bodyPr wrap="none" rtlCol="0">
            <a:spAutoFit/>
          </a:bodyPr>
          <a:lstStyle/>
          <a:p>
            <a:r>
              <a:rPr lang="en-US" sz="1200" b="1" dirty="0" smtClean="0">
                <a:solidFill>
                  <a:prstClr val="black"/>
                </a:solidFill>
                <a:cs typeface="Arial" pitchFamily="34" charset="0"/>
              </a:rPr>
              <a:t>IMPLEMENTATION</a:t>
            </a:r>
          </a:p>
        </p:txBody>
      </p:sp>
      <p:sp>
        <p:nvSpPr>
          <p:cNvPr id="49" name="Freeform 48"/>
          <p:cNvSpPr/>
          <p:nvPr/>
        </p:nvSpPr>
        <p:spPr>
          <a:xfrm rot="10800000">
            <a:off x="548204" y="4231345"/>
            <a:ext cx="4108911" cy="347820"/>
          </a:xfrm>
          <a:custGeom>
            <a:avLst/>
            <a:gdLst>
              <a:gd name="connsiteX0" fmla="*/ 0 w 5943600"/>
              <a:gd name="connsiteY0" fmla="*/ 0 h 228600"/>
              <a:gd name="connsiteX1" fmla="*/ 5943600 w 5943600"/>
              <a:gd name="connsiteY1" fmla="*/ 0 h 228600"/>
              <a:gd name="connsiteX2" fmla="*/ 5943600 w 5943600"/>
              <a:gd name="connsiteY2" fmla="*/ 228600 h 228600"/>
              <a:gd name="connsiteX3" fmla="*/ 0 w 5943600"/>
              <a:gd name="connsiteY3" fmla="*/ 228600 h 228600"/>
              <a:gd name="connsiteX4" fmla="*/ 0 w 5943600"/>
              <a:gd name="connsiteY4" fmla="*/ 0 h 228600"/>
              <a:gd name="connsiteX0" fmla="*/ 228600 w 5943600"/>
              <a:gd name="connsiteY0" fmla="*/ 0 h 228600"/>
              <a:gd name="connsiteX1" fmla="*/ 5943600 w 5943600"/>
              <a:gd name="connsiteY1" fmla="*/ 0 h 228600"/>
              <a:gd name="connsiteX2" fmla="*/ 5943600 w 5943600"/>
              <a:gd name="connsiteY2" fmla="*/ 228600 h 228600"/>
              <a:gd name="connsiteX3" fmla="*/ 0 w 5943600"/>
              <a:gd name="connsiteY3" fmla="*/ 228600 h 228600"/>
              <a:gd name="connsiteX4" fmla="*/ 228600 w 5943600"/>
              <a:gd name="connsiteY4" fmla="*/ 0 h 228600"/>
              <a:gd name="connsiteX0" fmla="*/ 228600 w 5943600"/>
              <a:gd name="connsiteY0" fmla="*/ 0 h 228600"/>
              <a:gd name="connsiteX1" fmla="*/ 5715000 w 5943600"/>
              <a:gd name="connsiteY1" fmla="*/ 0 h 228600"/>
              <a:gd name="connsiteX2" fmla="*/ 5943600 w 5943600"/>
              <a:gd name="connsiteY2" fmla="*/ 228600 h 228600"/>
              <a:gd name="connsiteX3" fmla="*/ 0 w 5943600"/>
              <a:gd name="connsiteY3" fmla="*/ 228600 h 228600"/>
              <a:gd name="connsiteX4" fmla="*/ 228600 w 5943600"/>
              <a:gd name="connsiteY4" fmla="*/ 0 h 228600"/>
              <a:gd name="connsiteX0" fmla="*/ 381000 w 5943600"/>
              <a:gd name="connsiteY0" fmla="*/ 0 h 228600"/>
              <a:gd name="connsiteX1" fmla="*/ 5715000 w 5943600"/>
              <a:gd name="connsiteY1" fmla="*/ 0 h 228600"/>
              <a:gd name="connsiteX2" fmla="*/ 5943600 w 5943600"/>
              <a:gd name="connsiteY2" fmla="*/ 228600 h 228600"/>
              <a:gd name="connsiteX3" fmla="*/ 0 w 5943600"/>
              <a:gd name="connsiteY3" fmla="*/ 228600 h 228600"/>
              <a:gd name="connsiteX4" fmla="*/ 381000 w 5943600"/>
              <a:gd name="connsiteY4" fmla="*/ 0 h 228600"/>
              <a:gd name="connsiteX0" fmla="*/ 381000 w 5943600"/>
              <a:gd name="connsiteY0" fmla="*/ 0 h 228600"/>
              <a:gd name="connsiteX1" fmla="*/ 5562600 w 5943600"/>
              <a:gd name="connsiteY1" fmla="*/ 0 h 228600"/>
              <a:gd name="connsiteX2" fmla="*/ 5943600 w 5943600"/>
              <a:gd name="connsiteY2" fmla="*/ 228600 h 228600"/>
              <a:gd name="connsiteX3" fmla="*/ 0 w 5943600"/>
              <a:gd name="connsiteY3" fmla="*/ 228600 h 228600"/>
              <a:gd name="connsiteX4" fmla="*/ 381000 w 5943600"/>
              <a:gd name="connsiteY4" fmla="*/ 0 h 228600"/>
              <a:gd name="connsiteX0" fmla="*/ 533400 w 5943600"/>
              <a:gd name="connsiteY0" fmla="*/ 0 h 228600"/>
              <a:gd name="connsiteX1" fmla="*/ 5562600 w 5943600"/>
              <a:gd name="connsiteY1" fmla="*/ 0 h 228600"/>
              <a:gd name="connsiteX2" fmla="*/ 5943600 w 5943600"/>
              <a:gd name="connsiteY2" fmla="*/ 228600 h 228600"/>
              <a:gd name="connsiteX3" fmla="*/ 0 w 5943600"/>
              <a:gd name="connsiteY3" fmla="*/ 228600 h 228600"/>
              <a:gd name="connsiteX4" fmla="*/ 533400 w 5943600"/>
              <a:gd name="connsiteY4" fmla="*/ 0 h 228600"/>
              <a:gd name="connsiteX0" fmla="*/ 533400 w 5943600"/>
              <a:gd name="connsiteY0" fmla="*/ 0 h 228600"/>
              <a:gd name="connsiteX1" fmla="*/ 5334000 w 5943600"/>
              <a:gd name="connsiteY1" fmla="*/ 0 h 228600"/>
              <a:gd name="connsiteX2" fmla="*/ 5943600 w 5943600"/>
              <a:gd name="connsiteY2" fmla="*/ 228600 h 228600"/>
              <a:gd name="connsiteX3" fmla="*/ 0 w 5943600"/>
              <a:gd name="connsiteY3" fmla="*/ 228600 h 228600"/>
              <a:gd name="connsiteX4" fmla="*/ 533400 w 5943600"/>
              <a:gd name="connsiteY4" fmla="*/ 0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43600" h="228600">
                <a:moveTo>
                  <a:pt x="533400" y="0"/>
                </a:moveTo>
                <a:lnTo>
                  <a:pt x="5334000" y="0"/>
                </a:lnTo>
                <a:lnTo>
                  <a:pt x="5943600" y="228600"/>
                </a:lnTo>
                <a:lnTo>
                  <a:pt x="0" y="228600"/>
                </a:lnTo>
                <a:lnTo>
                  <a:pt x="533400" y="0"/>
                </a:lnTo>
                <a:close/>
              </a:path>
            </a:pathLst>
          </a:custGeom>
          <a:solidFill>
            <a:schemeClr val="bg1">
              <a:lumMod val="50000"/>
            </a:schemeClr>
          </a:solidFill>
          <a:ln>
            <a:noFill/>
          </a:ln>
          <a:effectLst/>
          <a:scene3d>
            <a:camera prst="perspectiveRelaxed">
              <a:rot lat="18026385" lon="10799999" rev="10799999"/>
            </a:camera>
            <a:lightRig rig="threePt" dir="t"/>
          </a:scene3d>
          <a:sp3d z="12700" extrusionH="88900" contourW="12700">
            <a:extrusionClr>
              <a:schemeClr val="tx1">
                <a:lumMod val="95000"/>
                <a:lumOff val="5000"/>
              </a:schemeClr>
            </a:extrusionClr>
            <a:contourClr>
              <a:schemeClr val="bg1">
                <a:lumMod val="9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solidFill>
                <a:prstClr val="white"/>
              </a:solidFill>
              <a:cs typeface="Arial" pitchFamily="34" charset="0"/>
            </a:endParaRPr>
          </a:p>
        </p:txBody>
      </p:sp>
      <p:cxnSp>
        <p:nvCxnSpPr>
          <p:cNvPr id="54" name="Straight Arrow Connector 53"/>
          <p:cNvCxnSpPr/>
          <p:nvPr/>
        </p:nvCxnSpPr>
        <p:spPr>
          <a:xfrm rot="5400000">
            <a:off x="2245917" y="2555113"/>
            <a:ext cx="620051" cy="758"/>
          </a:xfrm>
          <a:prstGeom prst="straightConnector1">
            <a:avLst/>
          </a:prstGeom>
          <a:ln w="50800" cap="rnd" cmpd="sng">
            <a:solidFill>
              <a:schemeClr val="accent5">
                <a:lumMod val="75000"/>
              </a:schemeClr>
            </a:solidFill>
            <a:prstDash val="solid"/>
            <a:round/>
            <a:headEnd type="none"/>
            <a:tailEnd type="triangle" w="med" len="med"/>
          </a:ln>
        </p:spPr>
        <p:style>
          <a:lnRef idx="1">
            <a:schemeClr val="accent1"/>
          </a:lnRef>
          <a:fillRef idx="0">
            <a:schemeClr val="accent1"/>
          </a:fillRef>
          <a:effectRef idx="0">
            <a:schemeClr val="accent1"/>
          </a:effectRef>
          <a:fontRef idx="minor">
            <a:schemeClr val="tx1"/>
          </a:fontRef>
        </p:style>
      </p:cxnSp>
      <p:pic>
        <p:nvPicPr>
          <p:cNvPr id="78" name="Picture 77" descr="doc1.png"/>
          <p:cNvPicPr>
            <a:picLocks noChangeAspect="1"/>
          </p:cNvPicPr>
          <p:nvPr/>
        </p:nvPicPr>
        <p:blipFill>
          <a:blip r:embed="rId3" cstate="print"/>
          <a:stretch>
            <a:fillRect/>
          </a:stretch>
        </p:blipFill>
        <p:spPr>
          <a:xfrm>
            <a:off x="2387888" y="1861021"/>
            <a:ext cx="348485" cy="438762"/>
          </a:xfrm>
          <a:prstGeom prst="rect">
            <a:avLst/>
          </a:prstGeom>
          <a:effectLst>
            <a:outerShdw blurRad="50800" dist="38100" dir="2700000" algn="tl" rotWithShape="0">
              <a:prstClr val="black">
                <a:alpha val="40000"/>
              </a:prstClr>
            </a:outerShdw>
          </a:effectLst>
        </p:spPr>
      </p:pic>
      <p:sp>
        <p:nvSpPr>
          <p:cNvPr id="82" name="Freeform 81"/>
          <p:cNvSpPr/>
          <p:nvPr/>
        </p:nvSpPr>
        <p:spPr>
          <a:xfrm>
            <a:off x="548204" y="2343775"/>
            <a:ext cx="4108911" cy="347820"/>
          </a:xfrm>
          <a:custGeom>
            <a:avLst/>
            <a:gdLst>
              <a:gd name="connsiteX0" fmla="*/ 0 w 5943600"/>
              <a:gd name="connsiteY0" fmla="*/ 0 h 228600"/>
              <a:gd name="connsiteX1" fmla="*/ 5943600 w 5943600"/>
              <a:gd name="connsiteY1" fmla="*/ 0 h 228600"/>
              <a:gd name="connsiteX2" fmla="*/ 5943600 w 5943600"/>
              <a:gd name="connsiteY2" fmla="*/ 228600 h 228600"/>
              <a:gd name="connsiteX3" fmla="*/ 0 w 5943600"/>
              <a:gd name="connsiteY3" fmla="*/ 228600 h 228600"/>
              <a:gd name="connsiteX4" fmla="*/ 0 w 5943600"/>
              <a:gd name="connsiteY4" fmla="*/ 0 h 228600"/>
              <a:gd name="connsiteX0" fmla="*/ 228600 w 5943600"/>
              <a:gd name="connsiteY0" fmla="*/ 0 h 228600"/>
              <a:gd name="connsiteX1" fmla="*/ 5943600 w 5943600"/>
              <a:gd name="connsiteY1" fmla="*/ 0 h 228600"/>
              <a:gd name="connsiteX2" fmla="*/ 5943600 w 5943600"/>
              <a:gd name="connsiteY2" fmla="*/ 228600 h 228600"/>
              <a:gd name="connsiteX3" fmla="*/ 0 w 5943600"/>
              <a:gd name="connsiteY3" fmla="*/ 228600 h 228600"/>
              <a:gd name="connsiteX4" fmla="*/ 228600 w 5943600"/>
              <a:gd name="connsiteY4" fmla="*/ 0 h 228600"/>
              <a:gd name="connsiteX0" fmla="*/ 228600 w 5943600"/>
              <a:gd name="connsiteY0" fmla="*/ 0 h 228600"/>
              <a:gd name="connsiteX1" fmla="*/ 5715000 w 5943600"/>
              <a:gd name="connsiteY1" fmla="*/ 0 h 228600"/>
              <a:gd name="connsiteX2" fmla="*/ 5943600 w 5943600"/>
              <a:gd name="connsiteY2" fmla="*/ 228600 h 228600"/>
              <a:gd name="connsiteX3" fmla="*/ 0 w 5943600"/>
              <a:gd name="connsiteY3" fmla="*/ 228600 h 228600"/>
              <a:gd name="connsiteX4" fmla="*/ 228600 w 5943600"/>
              <a:gd name="connsiteY4" fmla="*/ 0 h 228600"/>
              <a:gd name="connsiteX0" fmla="*/ 381000 w 5943600"/>
              <a:gd name="connsiteY0" fmla="*/ 0 h 228600"/>
              <a:gd name="connsiteX1" fmla="*/ 5715000 w 5943600"/>
              <a:gd name="connsiteY1" fmla="*/ 0 h 228600"/>
              <a:gd name="connsiteX2" fmla="*/ 5943600 w 5943600"/>
              <a:gd name="connsiteY2" fmla="*/ 228600 h 228600"/>
              <a:gd name="connsiteX3" fmla="*/ 0 w 5943600"/>
              <a:gd name="connsiteY3" fmla="*/ 228600 h 228600"/>
              <a:gd name="connsiteX4" fmla="*/ 381000 w 5943600"/>
              <a:gd name="connsiteY4" fmla="*/ 0 h 228600"/>
              <a:gd name="connsiteX0" fmla="*/ 381000 w 5943600"/>
              <a:gd name="connsiteY0" fmla="*/ 0 h 228600"/>
              <a:gd name="connsiteX1" fmla="*/ 5562600 w 5943600"/>
              <a:gd name="connsiteY1" fmla="*/ 0 h 228600"/>
              <a:gd name="connsiteX2" fmla="*/ 5943600 w 5943600"/>
              <a:gd name="connsiteY2" fmla="*/ 228600 h 228600"/>
              <a:gd name="connsiteX3" fmla="*/ 0 w 5943600"/>
              <a:gd name="connsiteY3" fmla="*/ 228600 h 228600"/>
              <a:gd name="connsiteX4" fmla="*/ 381000 w 5943600"/>
              <a:gd name="connsiteY4" fmla="*/ 0 h 228600"/>
              <a:gd name="connsiteX0" fmla="*/ 533400 w 5943600"/>
              <a:gd name="connsiteY0" fmla="*/ 0 h 228600"/>
              <a:gd name="connsiteX1" fmla="*/ 5562600 w 5943600"/>
              <a:gd name="connsiteY1" fmla="*/ 0 h 228600"/>
              <a:gd name="connsiteX2" fmla="*/ 5943600 w 5943600"/>
              <a:gd name="connsiteY2" fmla="*/ 228600 h 228600"/>
              <a:gd name="connsiteX3" fmla="*/ 0 w 5943600"/>
              <a:gd name="connsiteY3" fmla="*/ 228600 h 228600"/>
              <a:gd name="connsiteX4" fmla="*/ 533400 w 5943600"/>
              <a:gd name="connsiteY4" fmla="*/ 0 h 228600"/>
              <a:gd name="connsiteX0" fmla="*/ 533400 w 5943600"/>
              <a:gd name="connsiteY0" fmla="*/ 0 h 228600"/>
              <a:gd name="connsiteX1" fmla="*/ 5334000 w 5943600"/>
              <a:gd name="connsiteY1" fmla="*/ 0 h 228600"/>
              <a:gd name="connsiteX2" fmla="*/ 5943600 w 5943600"/>
              <a:gd name="connsiteY2" fmla="*/ 228600 h 228600"/>
              <a:gd name="connsiteX3" fmla="*/ 0 w 5943600"/>
              <a:gd name="connsiteY3" fmla="*/ 228600 h 228600"/>
              <a:gd name="connsiteX4" fmla="*/ 533400 w 5943600"/>
              <a:gd name="connsiteY4" fmla="*/ 0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43600" h="228600">
                <a:moveTo>
                  <a:pt x="533400" y="0"/>
                </a:moveTo>
                <a:lnTo>
                  <a:pt x="5334000" y="0"/>
                </a:lnTo>
                <a:lnTo>
                  <a:pt x="5943600" y="228600"/>
                </a:lnTo>
                <a:lnTo>
                  <a:pt x="0" y="228600"/>
                </a:lnTo>
                <a:lnTo>
                  <a:pt x="533400" y="0"/>
                </a:lnTo>
                <a:close/>
              </a:path>
            </a:pathLst>
          </a:custGeom>
          <a:solidFill>
            <a:schemeClr val="bg1">
              <a:lumMod val="50000"/>
            </a:schemeClr>
          </a:solidFill>
          <a:ln>
            <a:noFill/>
          </a:ln>
          <a:effectLst/>
          <a:scene3d>
            <a:camera prst="perspectiveRelaxed">
              <a:rot lat="18026385" lon="10799999" rev="10799999"/>
            </a:camera>
            <a:lightRig rig="threePt" dir="t"/>
          </a:scene3d>
          <a:sp3d z="12700" extrusionH="88900" contourW="12700">
            <a:extrusionClr>
              <a:schemeClr val="tx1">
                <a:lumMod val="95000"/>
                <a:lumOff val="5000"/>
              </a:schemeClr>
            </a:extrusionClr>
            <a:contourClr>
              <a:schemeClr val="bg1">
                <a:lumMod val="9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solidFill>
                <a:prstClr val="white"/>
              </a:solidFill>
              <a:cs typeface="Arial" pitchFamily="34" charset="0"/>
            </a:endParaRPr>
          </a:p>
        </p:txBody>
      </p:sp>
      <p:grpSp>
        <p:nvGrpSpPr>
          <p:cNvPr id="59" name="Group 58"/>
          <p:cNvGrpSpPr/>
          <p:nvPr/>
        </p:nvGrpSpPr>
        <p:grpSpPr>
          <a:xfrm>
            <a:off x="4480944" y="1339223"/>
            <a:ext cx="3974348" cy="930058"/>
            <a:chOff x="4670372" y="1173499"/>
            <a:chExt cx="4165780" cy="960101"/>
          </a:xfrm>
        </p:grpSpPr>
        <p:sp>
          <p:nvSpPr>
            <p:cNvPr id="43" name="AutoShape 32"/>
            <p:cNvSpPr>
              <a:spLocks noChangeArrowheads="1"/>
            </p:cNvSpPr>
            <p:nvPr/>
          </p:nvSpPr>
          <p:spPr bwMode="auto">
            <a:xfrm>
              <a:off x="5791200" y="1493520"/>
              <a:ext cx="3044952" cy="640080"/>
            </a:xfrm>
            <a:prstGeom prst="roundRect">
              <a:avLst>
                <a:gd name="adj" fmla="val 10162"/>
              </a:avLst>
            </a:prstGeom>
            <a:gradFill flip="none" rotWithShape="1">
              <a:gsLst>
                <a:gs pos="0">
                  <a:schemeClr val="accent1">
                    <a:lumMod val="60000"/>
                    <a:lumOff val="40000"/>
                  </a:schemeClr>
                </a:gs>
                <a:gs pos="100000">
                  <a:schemeClr val="accent1">
                    <a:lumMod val="20000"/>
                    <a:lumOff val="80000"/>
                  </a:schemeClr>
                </a:gs>
              </a:gsLst>
              <a:lin ang="16200000" scaled="1"/>
              <a:tileRect/>
            </a:gradFill>
            <a:ln w="12700" algn="ctr">
              <a:noFill/>
              <a:miter lim="800000"/>
              <a:headEnd/>
              <a:tailEnd/>
            </a:ln>
          </p:spPr>
          <p:txBody>
            <a:bodyPr lIns="91440" tIns="9144" rIns="9144" bIns="9144" anchor="ctr"/>
            <a:lstStyle/>
            <a:p>
              <a:pPr marL="177800" indent="-177800" eaLnBrk="0" fontAlgn="base" hangingPunct="0">
                <a:spcBef>
                  <a:spcPct val="0"/>
                </a:spcBef>
                <a:spcAft>
                  <a:spcPct val="0"/>
                </a:spcAft>
              </a:pPr>
              <a:r>
                <a:rPr lang="en-US" sz="1100" b="1" dirty="0" smtClean="0">
                  <a:solidFill>
                    <a:srgbClr val="000000"/>
                  </a:solidFill>
                </a:rPr>
                <a:t>Requirement Documents</a:t>
              </a:r>
            </a:p>
            <a:p>
              <a:pPr marL="177800" indent="-177800">
                <a:spcBef>
                  <a:spcPct val="0"/>
                </a:spcBef>
                <a:buFont typeface="Arial" pitchFamily="34" charset="0"/>
                <a:buChar char="•"/>
              </a:pPr>
              <a:r>
                <a:rPr lang="en-US" sz="1100" dirty="0" smtClean="0">
                  <a:solidFill>
                    <a:srgbClr val="000000"/>
                  </a:solidFill>
                </a:rPr>
                <a:t>Difficult to analyze</a:t>
              </a:r>
            </a:p>
            <a:p>
              <a:pPr marL="177800" indent="-177800">
                <a:spcBef>
                  <a:spcPct val="0"/>
                </a:spcBef>
                <a:buFont typeface="Arial" pitchFamily="34" charset="0"/>
                <a:buChar char="•"/>
              </a:pPr>
              <a:r>
                <a:rPr lang="en-US" sz="1100" dirty="0" smtClean="0">
                  <a:solidFill>
                    <a:srgbClr val="000000"/>
                  </a:solidFill>
                </a:rPr>
                <a:t>Difficult to manage as they change</a:t>
              </a:r>
            </a:p>
          </p:txBody>
        </p:sp>
        <p:cxnSp>
          <p:nvCxnSpPr>
            <p:cNvPr id="57" name="Straight Connector 56"/>
            <p:cNvCxnSpPr>
              <a:stCxn id="74" idx="3"/>
            </p:cNvCxnSpPr>
            <p:nvPr/>
          </p:nvCxnSpPr>
          <p:spPr>
            <a:xfrm>
              <a:off x="4670372" y="1173499"/>
              <a:ext cx="1120827" cy="655301"/>
            </a:xfrm>
            <a:prstGeom prst="line">
              <a:avLst/>
            </a:prstGeom>
            <a:solidFill>
              <a:schemeClr val="accent1"/>
            </a:solidFill>
            <a:ln w="12700" cap="flat" cmpd="sng" algn="ctr">
              <a:solidFill>
                <a:schemeClr val="tx1"/>
              </a:solidFill>
              <a:prstDash val="solid"/>
              <a:round/>
              <a:headEnd type="oval" w="med" len="med"/>
              <a:tailEnd type="none" w="med" len="med"/>
            </a:ln>
            <a:effectLst/>
          </p:spPr>
        </p:cxnSp>
      </p:grpSp>
      <p:grpSp>
        <p:nvGrpSpPr>
          <p:cNvPr id="61" name="Group 60"/>
          <p:cNvGrpSpPr/>
          <p:nvPr/>
        </p:nvGrpSpPr>
        <p:grpSpPr>
          <a:xfrm>
            <a:off x="3950903" y="2047834"/>
            <a:ext cx="4504390" cy="1022346"/>
            <a:chOff x="4114800" y="1905000"/>
            <a:chExt cx="4721352" cy="1055370"/>
          </a:xfrm>
        </p:grpSpPr>
        <p:sp>
          <p:nvSpPr>
            <p:cNvPr id="51" name="AutoShape 32"/>
            <p:cNvSpPr>
              <a:spLocks noChangeArrowheads="1"/>
            </p:cNvSpPr>
            <p:nvPr/>
          </p:nvSpPr>
          <p:spPr bwMode="auto">
            <a:xfrm>
              <a:off x="5791200" y="2320290"/>
              <a:ext cx="3044952" cy="640080"/>
            </a:xfrm>
            <a:prstGeom prst="roundRect">
              <a:avLst>
                <a:gd name="adj" fmla="val 10162"/>
              </a:avLst>
            </a:prstGeom>
            <a:gradFill flip="none" rotWithShape="1">
              <a:gsLst>
                <a:gs pos="0">
                  <a:schemeClr val="accent1">
                    <a:lumMod val="60000"/>
                    <a:lumOff val="40000"/>
                  </a:schemeClr>
                </a:gs>
                <a:gs pos="100000">
                  <a:schemeClr val="accent1">
                    <a:lumMod val="20000"/>
                    <a:lumOff val="80000"/>
                  </a:schemeClr>
                </a:gs>
              </a:gsLst>
              <a:lin ang="16200000" scaled="1"/>
              <a:tileRect/>
            </a:gradFill>
            <a:ln w="12700" algn="ctr">
              <a:noFill/>
              <a:miter lim="800000"/>
              <a:headEnd/>
              <a:tailEnd/>
            </a:ln>
          </p:spPr>
          <p:txBody>
            <a:bodyPr lIns="91440" tIns="9144" rIns="9144" bIns="9144" anchor="ctr"/>
            <a:lstStyle/>
            <a:p>
              <a:pPr marL="177800" indent="-177800" eaLnBrk="0" fontAlgn="base" hangingPunct="0">
                <a:spcBef>
                  <a:spcPct val="0"/>
                </a:spcBef>
                <a:spcAft>
                  <a:spcPct val="0"/>
                </a:spcAft>
              </a:pPr>
              <a:r>
                <a:rPr lang="en-US" sz="1100" b="1" dirty="0" smtClean="0">
                  <a:solidFill>
                    <a:srgbClr val="000000"/>
                  </a:solidFill>
                </a:rPr>
                <a:t>Paper Specifications</a:t>
              </a:r>
            </a:p>
            <a:p>
              <a:pPr marL="177800" indent="-177800">
                <a:spcBef>
                  <a:spcPct val="0"/>
                </a:spcBef>
                <a:buFont typeface="Arial" pitchFamily="34" charset="0"/>
                <a:buChar char="•"/>
              </a:pPr>
              <a:r>
                <a:rPr lang="en-US" sz="1100" dirty="0" smtClean="0">
                  <a:solidFill>
                    <a:srgbClr val="000000"/>
                  </a:solidFill>
                </a:rPr>
                <a:t>Easy to misinterpret</a:t>
              </a:r>
            </a:p>
            <a:p>
              <a:pPr marL="177800" indent="-177800">
                <a:spcBef>
                  <a:spcPct val="0"/>
                </a:spcBef>
                <a:buFont typeface="Arial" pitchFamily="34" charset="0"/>
                <a:buChar char="•"/>
              </a:pPr>
              <a:r>
                <a:rPr lang="en-US" sz="1100" dirty="0" smtClean="0">
                  <a:solidFill>
                    <a:srgbClr val="000000"/>
                  </a:solidFill>
                </a:rPr>
                <a:t>Difficult to integrate with design</a:t>
              </a:r>
            </a:p>
          </p:txBody>
        </p:sp>
        <p:cxnSp>
          <p:nvCxnSpPr>
            <p:cNvPr id="60" name="Straight Connector 59"/>
            <p:cNvCxnSpPr/>
            <p:nvPr/>
          </p:nvCxnSpPr>
          <p:spPr>
            <a:xfrm>
              <a:off x="4114800" y="1905000"/>
              <a:ext cx="1676400" cy="739877"/>
            </a:xfrm>
            <a:prstGeom prst="line">
              <a:avLst/>
            </a:prstGeom>
            <a:solidFill>
              <a:schemeClr val="accent1"/>
            </a:solidFill>
            <a:ln w="12700" cap="flat" cmpd="sng" algn="ctr">
              <a:solidFill>
                <a:schemeClr val="tx1"/>
              </a:solidFill>
              <a:prstDash val="solid"/>
              <a:round/>
              <a:headEnd type="oval" w="med" len="med"/>
              <a:tailEnd type="none" w="med" len="med"/>
            </a:ln>
            <a:effectLst/>
          </p:spPr>
        </p:cxnSp>
      </p:grpSp>
      <p:grpSp>
        <p:nvGrpSpPr>
          <p:cNvPr id="69" name="Group 68"/>
          <p:cNvGrpSpPr/>
          <p:nvPr/>
        </p:nvGrpSpPr>
        <p:grpSpPr>
          <a:xfrm>
            <a:off x="3048504" y="4229085"/>
            <a:ext cx="5409696" cy="1170216"/>
            <a:chOff x="3168936" y="4156710"/>
            <a:chExt cx="5670264" cy="1208017"/>
          </a:xfrm>
        </p:grpSpPr>
        <p:sp>
          <p:nvSpPr>
            <p:cNvPr id="53" name="AutoShape 32"/>
            <p:cNvSpPr>
              <a:spLocks noChangeArrowheads="1"/>
            </p:cNvSpPr>
            <p:nvPr/>
          </p:nvSpPr>
          <p:spPr bwMode="auto">
            <a:xfrm>
              <a:off x="5791200" y="4156710"/>
              <a:ext cx="3048000" cy="822960"/>
            </a:xfrm>
            <a:prstGeom prst="roundRect">
              <a:avLst>
                <a:gd name="adj" fmla="val 10162"/>
              </a:avLst>
            </a:prstGeom>
            <a:gradFill flip="none" rotWithShape="1">
              <a:gsLst>
                <a:gs pos="0">
                  <a:schemeClr val="accent1">
                    <a:lumMod val="60000"/>
                    <a:lumOff val="40000"/>
                  </a:schemeClr>
                </a:gs>
                <a:gs pos="100000">
                  <a:schemeClr val="accent1">
                    <a:lumMod val="20000"/>
                    <a:lumOff val="80000"/>
                  </a:schemeClr>
                </a:gs>
              </a:gsLst>
              <a:lin ang="16200000" scaled="1"/>
              <a:tileRect/>
            </a:gradFill>
            <a:ln w="12700" algn="ctr">
              <a:noFill/>
              <a:miter lim="800000"/>
              <a:headEnd/>
              <a:tailEnd/>
            </a:ln>
          </p:spPr>
          <p:txBody>
            <a:bodyPr lIns="91440" tIns="9144" rIns="9144" bIns="9144" anchor="ctr"/>
            <a:lstStyle/>
            <a:p>
              <a:pPr marL="117475" indent="-117475" eaLnBrk="0" fontAlgn="base" hangingPunct="0">
                <a:spcBef>
                  <a:spcPct val="0"/>
                </a:spcBef>
                <a:spcAft>
                  <a:spcPct val="0"/>
                </a:spcAft>
              </a:pPr>
              <a:r>
                <a:rPr lang="en-US" sz="1100" b="1" dirty="0" smtClean="0">
                  <a:solidFill>
                    <a:srgbClr val="000000"/>
                  </a:solidFill>
                </a:rPr>
                <a:t>Manual Coding</a:t>
              </a:r>
            </a:p>
            <a:p>
              <a:pPr marL="117475" indent="-117475">
                <a:spcBef>
                  <a:spcPct val="0"/>
                </a:spcBef>
                <a:buFont typeface="Arial" pitchFamily="34" charset="0"/>
                <a:buChar char="•"/>
              </a:pPr>
              <a:r>
                <a:rPr lang="en-US" sz="1100" dirty="0" smtClean="0">
                  <a:solidFill>
                    <a:srgbClr val="000000"/>
                  </a:solidFill>
                </a:rPr>
                <a:t>Time consuming</a:t>
              </a:r>
            </a:p>
            <a:p>
              <a:pPr marL="117475" indent="-117475">
                <a:spcBef>
                  <a:spcPct val="0"/>
                </a:spcBef>
                <a:buFont typeface="Arial" pitchFamily="34" charset="0"/>
                <a:buChar char="•"/>
              </a:pPr>
              <a:r>
                <a:rPr lang="en-US" sz="1100" dirty="0" smtClean="0">
                  <a:solidFill>
                    <a:srgbClr val="000000"/>
                  </a:solidFill>
                </a:rPr>
                <a:t>Introduces defects and variance</a:t>
              </a:r>
            </a:p>
            <a:p>
              <a:pPr marL="117475" indent="-117475">
                <a:spcBef>
                  <a:spcPct val="0"/>
                </a:spcBef>
                <a:buFont typeface="Arial" pitchFamily="34" charset="0"/>
                <a:buChar char="•"/>
              </a:pPr>
              <a:r>
                <a:rPr lang="en-US" sz="1100" dirty="0" smtClean="0">
                  <a:solidFill>
                    <a:srgbClr val="000000"/>
                  </a:solidFill>
                </a:rPr>
                <a:t>Difficult to reuse</a:t>
              </a:r>
            </a:p>
          </p:txBody>
        </p:sp>
        <p:cxnSp>
          <p:nvCxnSpPr>
            <p:cNvPr id="66" name="Straight Connector 65"/>
            <p:cNvCxnSpPr>
              <a:stCxn id="86" idx="3"/>
            </p:cNvCxnSpPr>
            <p:nvPr/>
          </p:nvCxnSpPr>
          <p:spPr>
            <a:xfrm flipV="1">
              <a:off x="3168936" y="4606412"/>
              <a:ext cx="2622264" cy="758315"/>
            </a:xfrm>
            <a:prstGeom prst="line">
              <a:avLst/>
            </a:prstGeom>
            <a:solidFill>
              <a:schemeClr val="accent1"/>
            </a:solidFill>
            <a:ln w="12700" cap="flat" cmpd="sng" algn="ctr">
              <a:solidFill>
                <a:schemeClr val="tx1"/>
              </a:solidFill>
              <a:prstDash val="solid"/>
              <a:round/>
              <a:headEnd type="oval" w="med" len="med"/>
              <a:tailEnd type="none" w="med" len="med"/>
            </a:ln>
            <a:effectLst/>
          </p:spPr>
        </p:cxnSp>
      </p:grpSp>
      <p:grpSp>
        <p:nvGrpSpPr>
          <p:cNvPr id="75" name="Group 74"/>
          <p:cNvGrpSpPr/>
          <p:nvPr/>
        </p:nvGrpSpPr>
        <p:grpSpPr>
          <a:xfrm>
            <a:off x="4387093" y="5207141"/>
            <a:ext cx="4068199" cy="1121997"/>
            <a:chOff x="4572000" y="5166360"/>
            <a:chExt cx="4264152" cy="1158240"/>
          </a:xfrm>
        </p:grpSpPr>
        <p:sp>
          <p:nvSpPr>
            <p:cNvPr id="55" name="AutoShape 32"/>
            <p:cNvSpPr>
              <a:spLocks noChangeArrowheads="1"/>
            </p:cNvSpPr>
            <p:nvPr/>
          </p:nvSpPr>
          <p:spPr bwMode="auto">
            <a:xfrm>
              <a:off x="5791200" y="5166360"/>
              <a:ext cx="3044952" cy="1005840"/>
            </a:xfrm>
            <a:prstGeom prst="roundRect">
              <a:avLst>
                <a:gd name="adj" fmla="val 10162"/>
              </a:avLst>
            </a:prstGeom>
            <a:gradFill flip="none" rotWithShape="1">
              <a:gsLst>
                <a:gs pos="0">
                  <a:schemeClr val="accent1">
                    <a:lumMod val="60000"/>
                    <a:lumOff val="40000"/>
                  </a:schemeClr>
                </a:gs>
                <a:gs pos="100000">
                  <a:schemeClr val="accent1">
                    <a:lumMod val="20000"/>
                    <a:lumOff val="80000"/>
                  </a:schemeClr>
                </a:gs>
              </a:gsLst>
              <a:lin ang="16200000" scaled="1"/>
              <a:tileRect/>
            </a:gradFill>
            <a:ln w="12700" algn="ctr">
              <a:noFill/>
              <a:miter lim="800000"/>
              <a:headEnd/>
              <a:tailEnd/>
            </a:ln>
          </p:spPr>
          <p:txBody>
            <a:bodyPr lIns="91440" tIns="9144" rIns="9144" bIns="9144" anchor="ctr"/>
            <a:lstStyle/>
            <a:p>
              <a:pPr marL="117475" indent="-117475" eaLnBrk="0" fontAlgn="base" hangingPunct="0">
                <a:spcBef>
                  <a:spcPct val="0"/>
                </a:spcBef>
                <a:spcAft>
                  <a:spcPct val="0"/>
                </a:spcAft>
              </a:pPr>
              <a:r>
                <a:rPr lang="en-US" sz="1100" b="1" dirty="0" smtClean="0">
                  <a:solidFill>
                    <a:srgbClr val="000000"/>
                  </a:solidFill>
                </a:rPr>
                <a:t>Traditional Testing</a:t>
              </a:r>
            </a:p>
            <a:p>
              <a:pPr marL="117475" indent="-117475">
                <a:spcBef>
                  <a:spcPct val="0"/>
                </a:spcBef>
                <a:buFont typeface="Arial" pitchFamily="34" charset="0"/>
                <a:buChar char="•"/>
              </a:pPr>
              <a:r>
                <a:rPr lang="en-US" sz="1100" dirty="0" smtClean="0">
                  <a:solidFill>
                    <a:srgbClr val="000000"/>
                  </a:solidFill>
                </a:rPr>
                <a:t>Design and integration issues found late</a:t>
              </a:r>
            </a:p>
            <a:p>
              <a:pPr marL="117475" indent="-117475">
                <a:spcBef>
                  <a:spcPct val="0"/>
                </a:spcBef>
                <a:buFont typeface="Arial" pitchFamily="34" charset="0"/>
                <a:buChar char="•"/>
              </a:pPr>
              <a:r>
                <a:rPr lang="en-US" sz="1100" dirty="0" smtClean="0">
                  <a:solidFill>
                    <a:srgbClr val="000000"/>
                  </a:solidFill>
                </a:rPr>
                <a:t>Difficult to feed insights back into design process</a:t>
              </a:r>
            </a:p>
            <a:p>
              <a:pPr marL="117475" indent="-117475">
                <a:spcBef>
                  <a:spcPct val="0"/>
                </a:spcBef>
                <a:buFont typeface="Arial" pitchFamily="34" charset="0"/>
                <a:buChar char="•"/>
              </a:pPr>
              <a:r>
                <a:rPr lang="en-US" sz="1100" dirty="0" smtClean="0">
                  <a:solidFill>
                    <a:srgbClr val="000000"/>
                  </a:solidFill>
                </a:rPr>
                <a:t>Traceability </a:t>
              </a:r>
            </a:p>
          </p:txBody>
        </p:sp>
        <p:cxnSp>
          <p:nvCxnSpPr>
            <p:cNvPr id="76" name="Straight Connector 75"/>
            <p:cNvCxnSpPr/>
            <p:nvPr/>
          </p:nvCxnSpPr>
          <p:spPr>
            <a:xfrm flipV="1">
              <a:off x="4572000" y="5680587"/>
              <a:ext cx="1219200" cy="644013"/>
            </a:xfrm>
            <a:prstGeom prst="line">
              <a:avLst/>
            </a:prstGeom>
            <a:solidFill>
              <a:schemeClr val="accent1"/>
            </a:solidFill>
            <a:ln w="12700" cap="flat" cmpd="sng" algn="ctr">
              <a:solidFill>
                <a:schemeClr val="tx1"/>
              </a:solidFill>
              <a:prstDash val="solid"/>
              <a:round/>
              <a:headEnd type="oval" w="med" len="med"/>
              <a:tailEnd type="none" w="med" len="med"/>
            </a:ln>
            <a:effectLst/>
          </p:spPr>
        </p:cxnSp>
      </p:grpSp>
      <p:grpSp>
        <p:nvGrpSpPr>
          <p:cNvPr id="8" name="Group 98"/>
          <p:cNvGrpSpPr/>
          <p:nvPr/>
        </p:nvGrpSpPr>
        <p:grpSpPr>
          <a:xfrm>
            <a:off x="2083963" y="3105973"/>
            <a:ext cx="959618" cy="956650"/>
            <a:chOff x="1727200" y="4270247"/>
            <a:chExt cx="1005840" cy="987552"/>
          </a:xfrm>
        </p:grpSpPr>
        <p:sp>
          <p:nvSpPr>
            <p:cNvPr id="89" name="Rounded Rectangle 88"/>
            <p:cNvSpPr/>
            <p:nvPr/>
          </p:nvSpPr>
          <p:spPr bwMode="auto">
            <a:xfrm>
              <a:off x="1727200" y="4270247"/>
              <a:ext cx="1005840" cy="987552"/>
            </a:xfrm>
            <a:prstGeom prst="roundRect">
              <a:avLst>
                <a:gd name="adj" fmla="val 4281"/>
              </a:avLst>
            </a:prstGeom>
            <a:solidFill>
              <a:schemeClr val="bg1">
                <a:lumMod val="75000"/>
              </a:schemeClr>
            </a:solidFill>
            <a:ln w="6350" cap="flat" cmpd="sng" algn="ctr">
              <a:solidFill>
                <a:schemeClr val="bg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en-US" sz="1200" b="1" dirty="0" smtClean="0">
                <a:solidFill>
                  <a:prstClr val="black"/>
                </a:solidFill>
                <a:cs typeface="Arial" pitchFamily="34" charset="0"/>
              </a:endParaRPr>
            </a:p>
          </p:txBody>
        </p:sp>
        <p:sp>
          <p:nvSpPr>
            <p:cNvPr id="90" name="AutoShape 33"/>
            <p:cNvSpPr>
              <a:spLocks noChangeArrowheads="1"/>
            </p:cNvSpPr>
            <p:nvPr/>
          </p:nvSpPr>
          <p:spPr bwMode="auto">
            <a:xfrm>
              <a:off x="1827784" y="4792682"/>
              <a:ext cx="804672" cy="365760"/>
            </a:xfrm>
            <a:prstGeom prst="roundRect">
              <a:avLst>
                <a:gd name="adj" fmla="val 10162"/>
              </a:avLst>
            </a:prstGeom>
            <a:solidFill>
              <a:schemeClr val="bg1"/>
            </a:solidFill>
            <a:ln w="12700" algn="ctr">
              <a:solidFill>
                <a:schemeClr val="bg1">
                  <a:lumMod val="75000"/>
                </a:schemeClr>
              </a:solidFill>
              <a:round/>
              <a:headEnd/>
              <a:tailEnd/>
            </a:ln>
          </p:spPr>
          <p:txBody>
            <a:bodyPr lIns="9144" tIns="9144" rIns="9144" bIns="9144" anchor="ctr"/>
            <a:lstStyle/>
            <a:p>
              <a:pPr algn="ctr"/>
              <a:r>
                <a:rPr lang="en-US" sz="1000" dirty="0" smtClean="0">
                  <a:solidFill>
                    <a:prstClr val="black"/>
                  </a:solidFill>
                  <a:cs typeface="Arial" pitchFamily="34" charset="0"/>
                </a:rPr>
                <a:t>Embeddable Algorithms</a:t>
              </a:r>
            </a:p>
          </p:txBody>
        </p:sp>
        <p:sp>
          <p:nvSpPr>
            <p:cNvPr id="91" name="AutoShape 32"/>
            <p:cNvSpPr>
              <a:spLocks noChangeArrowheads="1"/>
            </p:cNvSpPr>
            <p:nvPr/>
          </p:nvSpPr>
          <p:spPr bwMode="auto">
            <a:xfrm>
              <a:off x="1827784" y="4387911"/>
              <a:ext cx="804672" cy="347472"/>
            </a:xfrm>
            <a:prstGeom prst="roundRect">
              <a:avLst>
                <a:gd name="adj" fmla="val 10162"/>
              </a:avLst>
            </a:prstGeom>
            <a:solidFill>
              <a:schemeClr val="bg1">
                <a:lumMod val="85000"/>
              </a:schemeClr>
            </a:solidFill>
            <a:ln w="19050" algn="ctr">
              <a:noFill/>
              <a:miter lim="800000"/>
              <a:headEnd/>
              <a:tailEnd/>
            </a:ln>
            <a:effectLst/>
          </p:spPr>
          <p:txBody>
            <a:bodyPr lIns="9144" tIns="9144" rIns="9144" bIns="9144" anchor="ctr"/>
            <a:lstStyle/>
            <a:p>
              <a:pPr marL="60325" indent="-60325" algn="ctr" fontAlgn="base">
                <a:spcBef>
                  <a:spcPct val="0"/>
                </a:spcBef>
                <a:spcAft>
                  <a:spcPct val="0"/>
                </a:spcAft>
              </a:pPr>
              <a:r>
                <a:rPr lang="en-US" sz="1000" b="1" dirty="0" smtClean="0">
                  <a:solidFill>
                    <a:prstClr val="black"/>
                  </a:solidFill>
                  <a:cs typeface="Arial" pitchFamily="34" charset="0"/>
                </a:rPr>
                <a:t>Algorithm</a:t>
              </a:r>
            </a:p>
            <a:p>
              <a:pPr marL="60325" indent="-60325" algn="ctr" fontAlgn="base">
                <a:spcBef>
                  <a:spcPct val="0"/>
                </a:spcBef>
                <a:spcAft>
                  <a:spcPct val="0"/>
                </a:spcAft>
              </a:pPr>
              <a:r>
                <a:rPr lang="en-US" sz="1000" b="1" dirty="0" smtClean="0">
                  <a:solidFill>
                    <a:prstClr val="black"/>
                  </a:solidFill>
                  <a:cs typeface="Arial" pitchFamily="34" charset="0"/>
                </a:rPr>
                <a:t>Design</a:t>
              </a:r>
            </a:p>
          </p:txBody>
        </p:sp>
      </p:grpSp>
      <p:grpSp>
        <p:nvGrpSpPr>
          <p:cNvPr id="63" name="Group 62"/>
          <p:cNvGrpSpPr/>
          <p:nvPr/>
        </p:nvGrpSpPr>
        <p:grpSpPr>
          <a:xfrm>
            <a:off x="4168998" y="3251028"/>
            <a:ext cx="4286294" cy="797208"/>
            <a:chOff x="4343400" y="3147060"/>
            <a:chExt cx="4492752" cy="822960"/>
          </a:xfrm>
        </p:grpSpPr>
        <p:sp>
          <p:nvSpPr>
            <p:cNvPr id="52" name="AutoShape 32"/>
            <p:cNvSpPr>
              <a:spLocks noChangeArrowheads="1"/>
            </p:cNvSpPr>
            <p:nvPr/>
          </p:nvSpPr>
          <p:spPr bwMode="auto">
            <a:xfrm>
              <a:off x="5791200" y="3147060"/>
              <a:ext cx="3044952" cy="822960"/>
            </a:xfrm>
            <a:prstGeom prst="roundRect">
              <a:avLst>
                <a:gd name="adj" fmla="val 10162"/>
              </a:avLst>
            </a:prstGeom>
            <a:gradFill flip="none" rotWithShape="1">
              <a:gsLst>
                <a:gs pos="0">
                  <a:schemeClr val="accent1">
                    <a:lumMod val="60000"/>
                    <a:lumOff val="40000"/>
                  </a:schemeClr>
                </a:gs>
                <a:gs pos="100000">
                  <a:schemeClr val="accent1">
                    <a:lumMod val="20000"/>
                    <a:lumOff val="80000"/>
                  </a:schemeClr>
                </a:gs>
              </a:gsLst>
              <a:lin ang="16200000" scaled="1"/>
              <a:tileRect/>
            </a:gradFill>
            <a:ln w="12700" algn="ctr">
              <a:noFill/>
              <a:miter lim="800000"/>
              <a:headEnd/>
              <a:tailEnd/>
            </a:ln>
          </p:spPr>
          <p:txBody>
            <a:bodyPr lIns="91440" tIns="9144" rIns="9144" bIns="9144" anchor="ctr"/>
            <a:lstStyle/>
            <a:p>
              <a:pPr marL="117475" indent="-117475" eaLnBrk="0" fontAlgn="base" hangingPunct="0">
                <a:spcBef>
                  <a:spcPct val="0"/>
                </a:spcBef>
                <a:spcAft>
                  <a:spcPct val="0"/>
                </a:spcAft>
              </a:pPr>
              <a:r>
                <a:rPr lang="en-US" sz="1100" b="1" dirty="0" smtClean="0">
                  <a:solidFill>
                    <a:srgbClr val="000000"/>
                  </a:solidFill>
                </a:rPr>
                <a:t>Physical Prototypes </a:t>
              </a:r>
            </a:p>
            <a:p>
              <a:pPr marL="117475" indent="-117475">
                <a:spcBef>
                  <a:spcPct val="0"/>
                </a:spcBef>
                <a:buFont typeface="Arial" pitchFamily="34" charset="0"/>
                <a:buChar char="•"/>
              </a:pPr>
              <a:r>
                <a:rPr lang="en-US" sz="1100" dirty="0" smtClean="0">
                  <a:solidFill>
                    <a:srgbClr val="000000"/>
                  </a:solidFill>
                </a:rPr>
                <a:t>Incomplete and expensive</a:t>
              </a:r>
            </a:p>
            <a:p>
              <a:pPr marL="117475" indent="-117475">
                <a:spcBef>
                  <a:spcPct val="0"/>
                </a:spcBef>
                <a:buFont typeface="Arial" pitchFamily="34" charset="0"/>
                <a:buChar char="•"/>
              </a:pPr>
              <a:r>
                <a:rPr lang="en-US" sz="1100" dirty="0" smtClean="0">
                  <a:solidFill>
                    <a:srgbClr val="000000"/>
                  </a:solidFill>
                </a:rPr>
                <a:t>Prevents rapid iteration</a:t>
              </a:r>
            </a:p>
            <a:p>
              <a:pPr marL="117475" indent="-117475">
                <a:spcBef>
                  <a:spcPct val="0"/>
                </a:spcBef>
                <a:buFont typeface="Arial" pitchFamily="34" charset="0"/>
                <a:buChar char="•"/>
              </a:pPr>
              <a:r>
                <a:rPr lang="en-US" sz="1100" dirty="0" smtClean="0">
                  <a:solidFill>
                    <a:srgbClr val="000000"/>
                  </a:solidFill>
                </a:rPr>
                <a:t>No system-level testing</a:t>
              </a:r>
            </a:p>
          </p:txBody>
        </p:sp>
        <p:cxnSp>
          <p:nvCxnSpPr>
            <p:cNvPr id="62" name="Straight Connector 61"/>
            <p:cNvCxnSpPr>
              <a:endCxn id="52" idx="1"/>
            </p:cNvCxnSpPr>
            <p:nvPr/>
          </p:nvCxnSpPr>
          <p:spPr>
            <a:xfrm>
              <a:off x="4343400" y="3491095"/>
              <a:ext cx="1447800" cy="67445"/>
            </a:xfrm>
            <a:prstGeom prst="line">
              <a:avLst/>
            </a:prstGeom>
            <a:solidFill>
              <a:schemeClr val="accent1"/>
            </a:solidFill>
            <a:ln w="12700" cap="flat" cmpd="sng" algn="ctr">
              <a:solidFill>
                <a:schemeClr val="tx1"/>
              </a:solidFill>
              <a:prstDash val="solid"/>
              <a:round/>
              <a:headEnd type="oval" w="med" len="med"/>
              <a:tailEnd type="none" w="med" len="med"/>
            </a:ln>
            <a:effectLst/>
          </p:spPr>
        </p:cxnSp>
      </p:grpSp>
      <p:sp>
        <p:nvSpPr>
          <p:cNvPr id="83" name="Rectangle 2"/>
          <p:cNvSpPr>
            <a:spLocks noGrp="1" noChangeArrowheads="1"/>
          </p:cNvSpPr>
          <p:nvPr>
            <p:ph type="title"/>
          </p:nvPr>
        </p:nvSpPr>
        <p:spPr/>
        <p:txBody>
          <a:bodyPr/>
          <a:lstStyle/>
          <a:p>
            <a:r>
              <a:rPr lang="en-US" sz="2800" dirty="0" smtClean="0"/>
              <a:t>Traditional Development Process </a:t>
            </a:r>
            <a:endParaRPr lang="en-US" sz="2800" dirty="0"/>
          </a:p>
        </p:txBody>
      </p:sp>
    </p:spTree>
    <p:extLst>
      <p:ext uri="{BB962C8B-B14F-4D97-AF65-F5344CB8AC3E}">
        <p14:creationId xmlns:p14="http://schemas.microsoft.com/office/powerpoint/2010/main" val="7784179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wipe(down)">
                                      <p:cBhvr>
                                        <p:cTn id="7" dur="500"/>
                                        <p:tgtEl>
                                          <p:spTgt spid="5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61"/>
                                        </p:tgtEl>
                                        <p:attrNameLst>
                                          <p:attrName>style.visibility</p:attrName>
                                        </p:attrNameLst>
                                      </p:cBhvr>
                                      <p:to>
                                        <p:strVal val="visible"/>
                                      </p:to>
                                    </p:set>
                                    <p:animEffect transition="in" filter="wipe(right)">
                                      <p:cBhvr>
                                        <p:cTn id="12" dur="500"/>
                                        <p:tgtEl>
                                          <p:spTgt spid="6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nodeType="clickEffect">
                                  <p:stCondLst>
                                    <p:cond delay="0"/>
                                  </p:stCondLst>
                                  <p:childTnLst>
                                    <p:set>
                                      <p:cBhvr>
                                        <p:cTn id="16" dur="1" fill="hold">
                                          <p:stCondLst>
                                            <p:cond delay="0"/>
                                          </p:stCondLst>
                                        </p:cTn>
                                        <p:tgtEl>
                                          <p:spTgt spid="63"/>
                                        </p:tgtEl>
                                        <p:attrNameLst>
                                          <p:attrName>style.visibility</p:attrName>
                                        </p:attrNameLst>
                                      </p:cBhvr>
                                      <p:to>
                                        <p:strVal val="visible"/>
                                      </p:to>
                                    </p:set>
                                    <p:animEffect transition="in" filter="wipe(right)">
                                      <p:cBhvr>
                                        <p:cTn id="17" dur="500"/>
                                        <p:tgtEl>
                                          <p:spTgt spid="6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nodeType="clickEffect">
                                  <p:stCondLst>
                                    <p:cond delay="0"/>
                                  </p:stCondLst>
                                  <p:childTnLst>
                                    <p:set>
                                      <p:cBhvr>
                                        <p:cTn id="21" dur="1" fill="hold">
                                          <p:stCondLst>
                                            <p:cond delay="0"/>
                                          </p:stCondLst>
                                        </p:cTn>
                                        <p:tgtEl>
                                          <p:spTgt spid="69"/>
                                        </p:tgtEl>
                                        <p:attrNameLst>
                                          <p:attrName>style.visibility</p:attrName>
                                        </p:attrNameLst>
                                      </p:cBhvr>
                                      <p:to>
                                        <p:strVal val="visible"/>
                                      </p:to>
                                    </p:set>
                                    <p:animEffect transition="in" filter="wipe(right)">
                                      <p:cBhvr>
                                        <p:cTn id="22" dur="500"/>
                                        <p:tgtEl>
                                          <p:spTgt spid="6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2" fill="hold" nodeType="clickEffect">
                                  <p:stCondLst>
                                    <p:cond delay="0"/>
                                  </p:stCondLst>
                                  <p:childTnLst>
                                    <p:set>
                                      <p:cBhvr>
                                        <p:cTn id="26" dur="1" fill="hold">
                                          <p:stCondLst>
                                            <p:cond delay="0"/>
                                          </p:stCondLst>
                                        </p:cTn>
                                        <p:tgtEl>
                                          <p:spTgt spid="75"/>
                                        </p:tgtEl>
                                        <p:attrNameLst>
                                          <p:attrName>style.visibility</p:attrName>
                                        </p:attrNameLst>
                                      </p:cBhvr>
                                      <p:to>
                                        <p:strVal val="visible"/>
                                      </p:to>
                                    </p:set>
                                    <p:animEffect transition="in" filter="wipe(right)">
                                      <p:cBhvr>
                                        <p:cTn id="27" dur="500"/>
                                        <p:tgtEl>
                                          <p:spTgt spid="75"/>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grpId="0" nodeType="clickEffect">
                                  <p:stCondLst>
                                    <p:cond delay="0"/>
                                  </p:stCondLst>
                                  <p:childTnLst>
                                    <p:set>
                                      <p:cBhvr>
                                        <p:cTn id="31" dur="1" fill="hold">
                                          <p:stCondLst>
                                            <p:cond delay="0"/>
                                          </p:stCondLst>
                                        </p:cTn>
                                        <p:tgtEl>
                                          <p:spTgt spid="82"/>
                                        </p:tgtEl>
                                        <p:attrNameLst>
                                          <p:attrName>style.visibility</p:attrName>
                                        </p:attrNameLst>
                                      </p:cBhvr>
                                      <p:to>
                                        <p:strVal val="visible"/>
                                      </p:to>
                                    </p:set>
                                    <p:animEffect transition="in" filter="wipe(up)">
                                      <p:cBhvr>
                                        <p:cTn id="32" dur="500"/>
                                        <p:tgtEl>
                                          <p:spTgt spid="82"/>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42"/>
                                        </p:tgtEl>
                                        <p:attrNameLst>
                                          <p:attrName>style.visibility</p:attrName>
                                        </p:attrNameLst>
                                      </p:cBhvr>
                                      <p:to>
                                        <p:strVal val="visible"/>
                                      </p:to>
                                    </p:set>
                                    <p:animEffect transition="in" filter="wipe(up)">
                                      <p:cBhvr>
                                        <p:cTn id="35" dur="500"/>
                                        <p:tgtEl>
                                          <p:spTgt spid="42"/>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44"/>
                                        </p:tgtEl>
                                        <p:attrNameLst>
                                          <p:attrName>style.visibility</p:attrName>
                                        </p:attrNameLst>
                                      </p:cBhvr>
                                      <p:to>
                                        <p:strVal val="visible"/>
                                      </p:to>
                                    </p:set>
                                    <p:animEffect transition="in" filter="wipe(up)">
                                      <p:cBhvr>
                                        <p:cTn id="38" dur="500"/>
                                        <p:tgtEl>
                                          <p:spTgt spid="44"/>
                                        </p:tgtEl>
                                      </p:cBhvr>
                                    </p:animEffect>
                                  </p:childTnLst>
                                </p:cTn>
                              </p:par>
                              <p:par>
                                <p:cTn id="39" presetID="22" presetClass="entr" presetSubtype="1" fill="hold" grpId="0" nodeType="withEffect">
                                  <p:stCondLst>
                                    <p:cond delay="0"/>
                                  </p:stCondLst>
                                  <p:childTnLst>
                                    <p:set>
                                      <p:cBhvr>
                                        <p:cTn id="40" dur="1" fill="hold">
                                          <p:stCondLst>
                                            <p:cond delay="0"/>
                                          </p:stCondLst>
                                        </p:cTn>
                                        <p:tgtEl>
                                          <p:spTgt spid="49"/>
                                        </p:tgtEl>
                                        <p:attrNameLst>
                                          <p:attrName>style.visibility</p:attrName>
                                        </p:attrNameLst>
                                      </p:cBhvr>
                                      <p:to>
                                        <p:strVal val="visible"/>
                                      </p:to>
                                    </p:set>
                                    <p:animEffect transition="in" filter="wipe(up)">
                                      <p:cBhvr>
                                        <p:cTn id="41" dur="500"/>
                                        <p:tgtEl>
                                          <p:spTgt spid="49"/>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xit" presetSubtype="0" fill="hold" grpId="0" nodeType="clickEffect">
                                  <p:stCondLst>
                                    <p:cond delay="0"/>
                                  </p:stCondLst>
                                  <p:childTnLst>
                                    <p:animEffect transition="out" filter="fade">
                                      <p:cBhvr>
                                        <p:cTn id="45" dur="2000"/>
                                        <p:tgtEl>
                                          <p:spTgt spid="83"/>
                                        </p:tgtEl>
                                      </p:cBhvr>
                                    </p:animEffect>
                                    <p:set>
                                      <p:cBhvr>
                                        <p:cTn id="46" dur="1" fill="hold">
                                          <p:stCondLst>
                                            <p:cond delay="1999"/>
                                          </p:stCondLst>
                                        </p:cTn>
                                        <p:tgtEl>
                                          <p:spTgt spid="83"/>
                                        </p:tgtEl>
                                        <p:attrNameLst>
                                          <p:attrName>style.visibility</p:attrName>
                                        </p:attrNameLst>
                                      </p:cBhvr>
                                      <p:to>
                                        <p:strVal val="hidden"/>
                                      </p:to>
                                    </p:set>
                                  </p:childTnLst>
                                </p:cTn>
                              </p:par>
                              <p:par>
                                <p:cTn id="47" presetID="10" presetClass="exit" presetSubtype="0" fill="hold" nodeType="withEffect">
                                  <p:stCondLst>
                                    <p:cond delay="0"/>
                                  </p:stCondLst>
                                  <p:childTnLst>
                                    <p:animEffect transition="out" filter="fade">
                                      <p:cBhvr>
                                        <p:cTn id="48" dur="2000"/>
                                        <p:tgtEl>
                                          <p:spTgt spid="4"/>
                                        </p:tgtEl>
                                      </p:cBhvr>
                                    </p:animEffect>
                                    <p:set>
                                      <p:cBhvr>
                                        <p:cTn id="49" dur="1" fill="hold">
                                          <p:stCondLst>
                                            <p:cond delay="1999"/>
                                          </p:stCondLst>
                                        </p:cTn>
                                        <p:tgtEl>
                                          <p:spTgt spid="4"/>
                                        </p:tgtEl>
                                        <p:attrNameLst>
                                          <p:attrName>style.visibility</p:attrName>
                                        </p:attrNameLst>
                                      </p:cBhvr>
                                      <p:to>
                                        <p:strVal val="hidden"/>
                                      </p:to>
                                    </p:set>
                                  </p:childTnLst>
                                </p:cTn>
                              </p:par>
                              <p:par>
                                <p:cTn id="50" presetID="10" presetClass="exit" presetSubtype="0" fill="hold" nodeType="withEffect">
                                  <p:stCondLst>
                                    <p:cond delay="0"/>
                                  </p:stCondLst>
                                  <p:childTnLst>
                                    <p:animEffect transition="out" filter="fade">
                                      <p:cBhvr>
                                        <p:cTn id="51" dur="2000"/>
                                        <p:tgtEl>
                                          <p:spTgt spid="59"/>
                                        </p:tgtEl>
                                      </p:cBhvr>
                                    </p:animEffect>
                                    <p:set>
                                      <p:cBhvr>
                                        <p:cTn id="52" dur="1" fill="hold">
                                          <p:stCondLst>
                                            <p:cond delay="1999"/>
                                          </p:stCondLst>
                                        </p:cTn>
                                        <p:tgtEl>
                                          <p:spTgt spid="59"/>
                                        </p:tgtEl>
                                        <p:attrNameLst>
                                          <p:attrName>style.visibility</p:attrName>
                                        </p:attrNameLst>
                                      </p:cBhvr>
                                      <p:to>
                                        <p:strVal val="hidden"/>
                                      </p:to>
                                    </p:set>
                                  </p:childTnLst>
                                </p:cTn>
                              </p:par>
                              <p:par>
                                <p:cTn id="53" presetID="10" presetClass="exit" presetSubtype="0" fill="hold" nodeType="withEffect">
                                  <p:stCondLst>
                                    <p:cond delay="0"/>
                                  </p:stCondLst>
                                  <p:childTnLst>
                                    <p:animEffect transition="out" filter="fade">
                                      <p:cBhvr>
                                        <p:cTn id="54" dur="2000"/>
                                        <p:tgtEl>
                                          <p:spTgt spid="77"/>
                                        </p:tgtEl>
                                      </p:cBhvr>
                                    </p:animEffect>
                                    <p:set>
                                      <p:cBhvr>
                                        <p:cTn id="55" dur="1" fill="hold">
                                          <p:stCondLst>
                                            <p:cond delay="1999"/>
                                          </p:stCondLst>
                                        </p:cTn>
                                        <p:tgtEl>
                                          <p:spTgt spid="77"/>
                                        </p:tgtEl>
                                        <p:attrNameLst>
                                          <p:attrName>style.visibility</p:attrName>
                                        </p:attrNameLst>
                                      </p:cBhvr>
                                      <p:to>
                                        <p:strVal val="hidden"/>
                                      </p:to>
                                    </p:set>
                                  </p:childTnLst>
                                </p:cTn>
                              </p:par>
                              <p:par>
                                <p:cTn id="56" presetID="10" presetClass="exit" presetSubtype="0" fill="hold" nodeType="withEffect">
                                  <p:stCondLst>
                                    <p:cond delay="0"/>
                                  </p:stCondLst>
                                  <p:childTnLst>
                                    <p:animEffect transition="out" filter="fade">
                                      <p:cBhvr>
                                        <p:cTn id="57" dur="2000"/>
                                        <p:tgtEl>
                                          <p:spTgt spid="65"/>
                                        </p:tgtEl>
                                      </p:cBhvr>
                                    </p:animEffect>
                                    <p:set>
                                      <p:cBhvr>
                                        <p:cTn id="58" dur="1" fill="hold">
                                          <p:stCondLst>
                                            <p:cond delay="1999"/>
                                          </p:stCondLst>
                                        </p:cTn>
                                        <p:tgtEl>
                                          <p:spTgt spid="65"/>
                                        </p:tgtEl>
                                        <p:attrNameLst>
                                          <p:attrName>style.visibility</p:attrName>
                                        </p:attrNameLst>
                                      </p:cBhvr>
                                      <p:to>
                                        <p:strVal val="hidden"/>
                                      </p:to>
                                    </p:set>
                                  </p:childTnLst>
                                </p:cTn>
                              </p:par>
                              <p:par>
                                <p:cTn id="59" presetID="10" presetClass="exit" presetSubtype="0" fill="hold" nodeType="withEffect">
                                  <p:stCondLst>
                                    <p:cond delay="0"/>
                                  </p:stCondLst>
                                  <p:childTnLst>
                                    <p:animEffect transition="out" filter="fade">
                                      <p:cBhvr>
                                        <p:cTn id="60" dur="2000"/>
                                        <p:tgtEl>
                                          <p:spTgt spid="78"/>
                                        </p:tgtEl>
                                      </p:cBhvr>
                                    </p:animEffect>
                                    <p:set>
                                      <p:cBhvr>
                                        <p:cTn id="61" dur="1" fill="hold">
                                          <p:stCondLst>
                                            <p:cond delay="1999"/>
                                          </p:stCondLst>
                                        </p:cTn>
                                        <p:tgtEl>
                                          <p:spTgt spid="78"/>
                                        </p:tgtEl>
                                        <p:attrNameLst>
                                          <p:attrName>style.visibility</p:attrName>
                                        </p:attrNameLst>
                                      </p:cBhvr>
                                      <p:to>
                                        <p:strVal val="hidden"/>
                                      </p:to>
                                    </p:set>
                                  </p:childTnLst>
                                </p:cTn>
                              </p:par>
                              <p:par>
                                <p:cTn id="62" presetID="10" presetClass="exit" presetSubtype="0" fill="hold" nodeType="withEffect">
                                  <p:stCondLst>
                                    <p:cond delay="0"/>
                                  </p:stCondLst>
                                  <p:childTnLst>
                                    <p:animEffect transition="out" filter="fade">
                                      <p:cBhvr>
                                        <p:cTn id="63" dur="2000"/>
                                        <p:tgtEl>
                                          <p:spTgt spid="80"/>
                                        </p:tgtEl>
                                      </p:cBhvr>
                                    </p:animEffect>
                                    <p:set>
                                      <p:cBhvr>
                                        <p:cTn id="64" dur="1" fill="hold">
                                          <p:stCondLst>
                                            <p:cond delay="1999"/>
                                          </p:stCondLst>
                                        </p:cTn>
                                        <p:tgtEl>
                                          <p:spTgt spid="80"/>
                                        </p:tgtEl>
                                        <p:attrNameLst>
                                          <p:attrName>style.visibility</p:attrName>
                                        </p:attrNameLst>
                                      </p:cBhvr>
                                      <p:to>
                                        <p:strVal val="hidden"/>
                                      </p:to>
                                    </p:set>
                                  </p:childTnLst>
                                </p:cTn>
                              </p:par>
                              <p:par>
                                <p:cTn id="65" presetID="10" presetClass="exit" presetSubtype="0" fill="hold" grpId="1" nodeType="withEffect">
                                  <p:stCondLst>
                                    <p:cond delay="0"/>
                                  </p:stCondLst>
                                  <p:childTnLst>
                                    <p:animEffect transition="out" filter="fade">
                                      <p:cBhvr>
                                        <p:cTn id="66" dur="2000"/>
                                        <p:tgtEl>
                                          <p:spTgt spid="82"/>
                                        </p:tgtEl>
                                      </p:cBhvr>
                                    </p:animEffect>
                                    <p:set>
                                      <p:cBhvr>
                                        <p:cTn id="67" dur="1" fill="hold">
                                          <p:stCondLst>
                                            <p:cond delay="1999"/>
                                          </p:stCondLst>
                                        </p:cTn>
                                        <p:tgtEl>
                                          <p:spTgt spid="82"/>
                                        </p:tgtEl>
                                        <p:attrNameLst>
                                          <p:attrName>style.visibility</p:attrName>
                                        </p:attrNameLst>
                                      </p:cBhvr>
                                      <p:to>
                                        <p:strVal val="hidden"/>
                                      </p:to>
                                    </p:set>
                                  </p:childTnLst>
                                </p:cTn>
                              </p:par>
                              <p:par>
                                <p:cTn id="68" presetID="10" presetClass="exit" presetSubtype="0" fill="hold" nodeType="withEffect">
                                  <p:stCondLst>
                                    <p:cond delay="0"/>
                                  </p:stCondLst>
                                  <p:childTnLst>
                                    <p:animEffect transition="out" filter="fade">
                                      <p:cBhvr>
                                        <p:cTn id="69" dur="2000"/>
                                        <p:tgtEl>
                                          <p:spTgt spid="64"/>
                                        </p:tgtEl>
                                      </p:cBhvr>
                                    </p:animEffect>
                                    <p:set>
                                      <p:cBhvr>
                                        <p:cTn id="70" dur="1" fill="hold">
                                          <p:stCondLst>
                                            <p:cond delay="1999"/>
                                          </p:stCondLst>
                                        </p:cTn>
                                        <p:tgtEl>
                                          <p:spTgt spid="64"/>
                                        </p:tgtEl>
                                        <p:attrNameLst>
                                          <p:attrName>style.visibility</p:attrName>
                                        </p:attrNameLst>
                                      </p:cBhvr>
                                      <p:to>
                                        <p:strVal val="hidden"/>
                                      </p:to>
                                    </p:set>
                                  </p:childTnLst>
                                </p:cTn>
                              </p:par>
                              <p:par>
                                <p:cTn id="71" presetID="10" presetClass="exit" presetSubtype="0" fill="hold" nodeType="withEffect">
                                  <p:stCondLst>
                                    <p:cond delay="0"/>
                                  </p:stCondLst>
                                  <p:childTnLst>
                                    <p:animEffect transition="out" filter="fade">
                                      <p:cBhvr>
                                        <p:cTn id="72" dur="2000"/>
                                        <p:tgtEl>
                                          <p:spTgt spid="54"/>
                                        </p:tgtEl>
                                      </p:cBhvr>
                                    </p:animEffect>
                                    <p:set>
                                      <p:cBhvr>
                                        <p:cTn id="73" dur="1" fill="hold">
                                          <p:stCondLst>
                                            <p:cond delay="1999"/>
                                          </p:stCondLst>
                                        </p:cTn>
                                        <p:tgtEl>
                                          <p:spTgt spid="54"/>
                                        </p:tgtEl>
                                        <p:attrNameLst>
                                          <p:attrName>style.visibility</p:attrName>
                                        </p:attrNameLst>
                                      </p:cBhvr>
                                      <p:to>
                                        <p:strVal val="hidden"/>
                                      </p:to>
                                    </p:set>
                                  </p:childTnLst>
                                </p:cTn>
                              </p:par>
                              <p:par>
                                <p:cTn id="74" presetID="10" presetClass="exit" presetSubtype="0" fill="hold" grpId="1" nodeType="withEffect">
                                  <p:stCondLst>
                                    <p:cond delay="0"/>
                                  </p:stCondLst>
                                  <p:childTnLst>
                                    <p:animEffect transition="out" filter="fade">
                                      <p:cBhvr>
                                        <p:cTn id="75" dur="2000"/>
                                        <p:tgtEl>
                                          <p:spTgt spid="42"/>
                                        </p:tgtEl>
                                      </p:cBhvr>
                                    </p:animEffect>
                                    <p:set>
                                      <p:cBhvr>
                                        <p:cTn id="76" dur="1" fill="hold">
                                          <p:stCondLst>
                                            <p:cond delay="1999"/>
                                          </p:stCondLst>
                                        </p:cTn>
                                        <p:tgtEl>
                                          <p:spTgt spid="42"/>
                                        </p:tgtEl>
                                        <p:attrNameLst>
                                          <p:attrName>style.visibility</p:attrName>
                                        </p:attrNameLst>
                                      </p:cBhvr>
                                      <p:to>
                                        <p:strVal val="hidden"/>
                                      </p:to>
                                    </p:set>
                                  </p:childTnLst>
                                </p:cTn>
                              </p:par>
                              <p:par>
                                <p:cTn id="77" presetID="10" presetClass="exit" presetSubtype="0" fill="hold" grpId="1" nodeType="withEffect">
                                  <p:stCondLst>
                                    <p:cond delay="0"/>
                                  </p:stCondLst>
                                  <p:childTnLst>
                                    <p:animEffect transition="out" filter="fade">
                                      <p:cBhvr>
                                        <p:cTn id="78" dur="2000"/>
                                        <p:tgtEl>
                                          <p:spTgt spid="44"/>
                                        </p:tgtEl>
                                      </p:cBhvr>
                                    </p:animEffect>
                                    <p:set>
                                      <p:cBhvr>
                                        <p:cTn id="79" dur="1" fill="hold">
                                          <p:stCondLst>
                                            <p:cond delay="1999"/>
                                          </p:stCondLst>
                                        </p:cTn>
                                        <p:tgtEl>
                                          <p:spTgt spid="44"/>
                                        </p:tgtEl>
                                        <p:attrNameLst>
                                          <p:attrName>style.visibility</p:attrName>
                                        </p:attrNameLst>
                                      </p:cBhvr>
                                      <p:to>
                                        <p:strVal val="hidden"/>
                                      </p:to>
                                    </p:set>
                                  </p:childTnLst>
                                </p:cTn>
                              </p:par>
                              <p:par>
                                <p:cTn id="80" presetID="10" presetClass="exit" presetSubtype="0" fill="hold" grpId="1" nodeType="withEffect">
                                  <p:stCondLst>
                                    <p:cond delay="0"/>
                                  </p:stCondLst>
                                  <p:childTnLst>
                                    <p:animEffect transition="out" filter="fade">
                                      <p:cBhvr>
                                        <p:cTn id="81" dur="2000"/>
                                        <p:tgtEl>
                                          <p:spTgt spid="49"/>
                                        </p:tgtEl>
                                      </p:cBhvr>
                                    </p:animEffect>
                                    <p:set>
                                      <p:cBhvr>
                                        <p:cTn id="82" dur="1" fill="hold">
                                          <p:stCondLst>
                                            <p:cond delay="1999"/>
                                          </p:stCondLst>
                                        </p:cTn>
                                        <p:tgtEl>
                                          <p:spTgt spid="49"/>
                                        </p:tgtEl>
                                        <p:attrNameLst>
                                          <p:attrName>style.visibility</p:attrName>
                                        </p:attrNameLst>
                                      </p:cBhvr>
                                      <p:to>
                                        <p:strVal val="hidden"/>
                                      </p:to>
                                    </p:set>
                                  </p:childTnLst>
                                </p:cTn>
                              </p:par>
                              <p:par>
                                <p:cTn id="83" presetID="10" presetClass="exit" presetSubtype="0" fill="hold" nodeType="withEffect">
                                  <p:stCondLst>
                                    <p:cond delay="0"/>
                                  </p:stCondLst>
                                  <p:childTnLst>
                                    <p:animEffect transition="out" filter="fade">
                                      <p:cBhvr>
                                        <p:cTn id="84" dur="2000"/>
                                        <p:tgtEl>
                                          <p:spTgt spid="69"/>
                                        </p:tgtEl>
                                      </p:cBhvr>
                                    </p:animEffect>
                                    <p:set>
                                      <p:cBhvr>
                                        <p:cTn id="85" dur="1" fill="hold">
                                          <p:stCondLst>
                                            <p:cond delay="1999"/>
                                          </p:stCondLst>
                                        </p:cTn>
                                        <p:tgtEl>
                                          <p:spTgt spid="69"/>
                                        </p:tgtEl>
                                        <p:attrNameLst>
                                          <p:attrName>style.visibility</p:attrName>
                                        </p:attrNameLst>
                                      </p:cBhvr>
                                      <p:to>
                                        <p:strVal val="hidden"/>
                                      </p:to>
                                    </p:set>
                                  </p:childTnLst>
                                </p:cTn>
                              </p:par>
                              <p:par>
                                <p:cTn id="86" presetID="10" presetClass="exit" presetSubtype="0" fill="hold" grpId="0" nodeType="withEffect">
                                  <p:stCondLst>
                                    <p:cond delay="0"/>
                                  </p:stCondLst>
                                  <p:childTnLst>
                                    <p:animEffect transition="out" filter="fade">
                                      <p:cBhvr>
                                        <p:cTn id="87" dur="2000"/>
                                        <p:tgtEl>
                                          <p:spTgt spid="67"/>
                                        </p:tgtEl>
                                      </p:cBhvr>
                                    </p:animEffect>
                                    <p:set>
                                      <p:cBhvr>
                                        <p:cTn id="88" dur="1" fill="hold">
                                          <p:stCondLst>
                                            <p:cond delay="1999"/>
                                          </p:stCondLst>
                                        </p:cTn>
                                        <p:tgtEl>
                                          <p:spTgt spid="67"/>
                                        </p:tgtEl>
                                        <p:attrNameLst>
                                          <p:attrName>style.visibility</p:attrName>
                                        </p:attrNameLst>
                                      </p:cBhvr>
                                      <p:to>
                                        <p:strVal val="hidden"/>
                                      </p:to>
                                    </p:set>
                                  </p:childTnLst>
                                </p:cTn>
                              </p:par>
                              <p:par>
                                <p:cTn id="89" presetID="10" presetClass="exit" presetSubtype="0" fill="hold" nodeType="withEffect">
                                  <p:stCondLst>
                                    <p:cond delay="0"/>
                                  </p:stCondLst>
                                  <p:childTnLst>
                                    <p:animEffect transition="out" filter="fade">
                                      <p:cBhvr>
                                        <p:cTn id="90" dur="2000"/>
                                        <p:tgtEl>
                                          <p:spTgt spid="75"/>
                                        </p:tgtEl>
                                      </p:cBhvr>
                                    </p:animEffect>
                                    <p:set>
                                      <p:cBhvr>
                                        <p:cTn id="91" dur="1" fill="hold">
                                          <p:stCondLst>
                                            <p:cond delay="1999"/>
                                          </p:stCondLst>
                                        </p:cTn>
                                        <p:tgtEl>
                                          <p:spTgt spid="75"/>
                                        </p:tgtEl>
                                        <p:attrNameLst>
                                          <p:attrName>style.visibility</p:attrName>
                                        </p:attrNameLst>
                                      </p:cBhvr>
                                      <p:to>
                                        <p:strVal val="hidden"/>
                                      </p:to>
                                    </p:set>
                                  </p:childTnLst>
                                </p:cTn>
                              </p:par>
                              <p:par>
                                <p:cTn id="92" presetID="10" presetClass="exit" presetSubtype="0" fill="hold" nodeType="withEffect">
                                  <p:stCondLst>
                                    <p:cond delay="0"/>
                                  </p:stCondLst>
                                  <p:childTnLst>
                                    <p:animEffect transition="out" filter="fade">
                                      <p:cBhvr>
                                        <p:cTn id="93" dur="2000"/>
                                        <p:tgtEl>
                                          <p:spTgt spid="63"/>
                                        </p:tgtEl>
                                      </p:cBhvr>
                                    </p:animEffect>
                                    <p:set>
                                      <p:cBhvr>
                                        <p:cTn id="94" dur="1" fill="hold">
                                          <p:stCondLst>
                                            <p:cond delay="1999"/>
                                          </p:stCondLst>
                                        </p:cTn>
                                        <p:tgtEl>
                                          <p:spTgt spid="63"/>
                                        </p:tgtEl>
                                        <p:attrNameLst>
                                          <p:attrName>style.visibility</p:attrName>
                                        </p:attrNameLst>
                                      </p:cBhvr>
                                      <p:to>
                                        <p:strVal val="hidden"/>
                                      </p:to>
                                    </p:set>
                                  </p:childTnLst>
                                </p:cTn>
                              </p:par>
                              <p:par>
                                <p:cTn id="95" presetID="10" presetClass="exit" presetSubtype="0" fill="hold" nodeType="withEffect">
                                  <p:stCondLst>
                                    <p:cond delay="0"/>
                                  </p:stCondLst>
                                  <p:childTnLst>
                                    <p:animEffect transition="out" filter="fade">
                                      <p:cBhvr>
                                        <p:cTn id="96" dur="2000"/>
                                        <p:tgtEl>
                                          <p:spTgt spid="61"/>
                                        </p:tgtEl>
                                      </p:cBhvr>
                                    </p:animEffect>
                                    <p:set>
                                      <p:cBhvr>
                                        <p:cTn id="97" dur="1" fill="hold">
                                          <p:stCondLst>
                                            <p:cond delay="1999"/>
                                          </p:stCondLst>
                                        </p:cTn>
                                        <p:tgtEl>
                                          <p:spTgt spid="61"/>
                                        </p:tgtEl>
                                        <p:attrNameLst>
                                          <p:attrName>style.visibility</p:attrName>
                                        </p:attrNameLst>
                                      </p:cBhvr>
                                      <p:to>
                                        <p:strVal val="hidden"/>
                                      </p:to>
                                    </p:set>
                                  </p:childTnLst>
                                </p:cTn>
                              </p:par>
                              <p:par>
                                <p:cTn id="98" presetID="10" presetClass="exit" presetSubtype="0" fill="hold" grpId="0" nodeType="withEffect">
                                  <p:stCondLst>
                                    <p:cond delay="0"/>
                                  </p:stCondLst>
                                  <p:childTnLst>
                                    <p:animEffect transition="out" filter="fade">
                                      <p:cBhvr>
                                        <p:cTn id="99" dur="2000"/>
                                        <p:tgtEl>
                                          <p:spTgt spid="48"/>
                                        </p:tgtEl>
                                      </p:cBhvr>
                                    </p:animEffect>
                                    <p:set>
                                      <p:cBhvr>
                                        <p:cTn id="100" dur="1" fill="hold">
                                          <p:stCondLst>
                                            <p:cond delay="1999"/>
                                          </p:stCondLst>
                                        </p:cTn>
                                        <p:tgtEl>
                                          <p:spTgt spid="48"/>
                                        </p:tgtEl>
                                        <p:attrNameLst>
                                          <p:attrName>style.visibility</p:attrName>
                                        </p:attrNameLst>
                                      </p:cBhvr>
                                      <p:to>
                                        <p:strVal val="hidden"/>
                                      </p:to>
                                    </p:set>
                                  </p:childTnLst>
                                </p:cTn>
                              </p:par>
                              <p:par>
                                <p:cTn id="101" presetID="10" presetClass="exit" presetSubtype="0" fill="hold" nodeType="withEffect">
                                  <p:stCondLst>
                                    <p:cond delay="0"/>
                                  </p:stCondLst>
                                  <p:childTnLst>
                                    <p:animEffect transition="out" filter="fade">
                                      <p:cBhvr>
                                        <p:cTn id="102" dur="2000"/>
                                        <p:tgtEl>
                                          <p:spTgt spid="56"/>
                                        </p:tgtEl>
                                      </p:cBhvr>
                                    </p:animEffect>
                                    <p:set>
                                      <p:cBhvr>
                                        <p:cTn id="103" dur="1" fill="hold">
                                          <p:stCondLst>
                                            <p:cond delay="1999"/>
                                          </p:stCondLst>
                                        </p:cTn>
                                        <p:tgtEl>
                                          <p:spTgt spid="56"/>
                                        </p:tgtEl>
                                        <p:attrNameLst>
                                          <p:attrName>style.visibility</p:attrName>
                                        </p:attrNameLst>
                                      </p:cBhvr>
                                      <p:to>
                                        <p:strVal val="hidden"/>
                                      </p:to>
                                    </p:set>
                                  </p:childTnLst>
                                </p:cTn>
                              </p:par>
                              <p:par>
                                <p:cTn id="104" presetID="10" presetClass="exit" presetSubtype="0" fill="hold" nodeType="withEffect">
                                  <p:stCondLst>
                                    <p:cond delay="0"/>
                                  </p:stCondLst>
                                  <p:childTnLst>
                                    <p:animEffect transition="out" filter="fade">
                                      <p:cBhvr>
                                        <p:cTn id="105" dur="2000"/>
                                        <p:tgtEl>
                                          <p:spTgt spid="58"/>
                                        </p:tgtEl>
                                      </p:cBhvr>
                                    </p:animEffect>
                                    <p:set>
                                      <p:cBhvr>
                                        <p:cTn id="106" dur="1" fill="hold">
                                          <p:stCondLst>
                                            <p:cond delay="1999"/>
                                          </p:stCondLst>
                                        </p:cTn>
                                        <p:tgtEl>
                                          <p:spTgt spid="58"/>
                                        </p:tgtEl>
                                        <p:attrNameLst>
                                          <p:attrName>style.visibility</p:attrName>
                                        </p:attrNameLst>
                                      </p:cBhvr>
                                      <p:to>
                                        <p:strVal val="hidden"/>
                                      </p:to>
                                    </p:set>
                                  </p:childTnLst>
                                </p:cTn>
                              </p:par>
                              <p:par>
                                <p:cTn id="107" presetID="10" presetClass="exit" presetSubtype="0" fill="hold" grpId="0" nodeType="withEffect">
                                  <p:stCondLst>
                                    <p:cond delay="0"/>
                                  </p:stCondLst>
                                  <p:childTnLst>
                                    <p:animEffect transition="out" filter="fade">
                                      <p:cBhvr>
                                        <p:cTn id="108" dur="2000"/>
                                        <p:tgtEl>
                                          <p:spTgt spid="70"/>
                                        </p:tgtEl>
                                      </p:cBhvr>
                                    </p:animEffect>
                                    <p:set>
                                      <p:cBhvr>
                                        <p:cTn id="109" dur="1" fill="hold">
                                          <p:stCondLst>
                                            <p:cond delay="1999"/>
                                          </p:stCondLst>
                                        </p:cTn>
                                        <p:tgtEl>
                                          <p:spTgt spid="70"/>
                                        </p:tgtEl>
                                        <p:attrNameLst>
                                          <p:attrName>style.visibility</p:attrName>
                                        </p:attrNameLst>
                                      </p:cBhvr>
                                      <p:to>
                                        <p:strVal val="hidden"/>
                                      </p:to>
                                    </p:set>
                                  </p:childTnLst>
                                </p:cTn>
                              </p:par>
                              <p:par>
                                <p:cTn id="110" presetID="10" presetClass="exit" presetSubtype="0" fill="hold" grpId="0" nodeType="withEffect">
                                  <p:stCondLst>
                                    <p:cond delay="0"/>
                                  </p:stCondLst>
                                  <p:childTnLst>
                                    <p:animEffect transition="out" filter="fade">
                                      <p:cBhvr>
                                        <p:cTn id="111" dur="2000"/>
                                        <p:tgtEl>
                                          <p:spTgt spid="68"/>
                                        </p:tgtEl>
                                      </p:cBhvr>
                                    </p:animEffect>
                                    <p:set>
                                      <p:cBhvr>
                                        <p:cTn id="112" dur="1" fill="hold">
                                          <p:stCondLst>
                                            <p:cond delay="1999"/>
                                          </p:stCondLst>
                                        </p:cTn>
                                        <p:tgtEl>
                                          <p:spTgt spid="68"/>
                                        </p:tgtEl>
                                        <p:attrNameLst>
                                          <p:attrName>style.visibility</p:attrName>
                                        </p:attrNameLst>
                                      </p:cBhvr>
                                      <p:to>
                                        <p:strVal val="hidden"/>
                                      </p:to>
                                    </p:set>
                                  </p:childTnLst>
                                </p:cTn>
                              </p:par>
                            </p:childTnLst>
                          </p:cTn>
                        </p:par>
                        <p:par>
                          <p:cTn id="113" fill="hold">
                            <p:stCondLst>
                              <p:cond delay="2000"/>
                            </p:stCondLst>
                            <p:childTnLst>
                              <p:par>
                                <p:cTn id="114" presetID="64" presetClass="path" presetSubtype="0" accel="50000" decel="50000" fill="hold" nodeType="afterEffect">
                                  <p:stCondLst>
                                    <p:cond delay="0"/>
                                  </p:stCondLst>
                                  <p:childTnLst>
                                    <p:animMotion origin="layout" path="M -3.05556E-6 -9.24855E-7 L 0.01268 -0.16694 " pathEditMode="relative" rAng="0" ptsTypes="AA">
                                      <p:cBhvr>
                                        <p:cTn id="115" dur="2000" fill="hold"/>
                                        <p:tgtEl>
                                          <p:spTgt spid="3"/>
                                        </p:tgtEl>
                                        <p:attrNameLst>
                                          <p:attrName>ppt_x</p:attrName>
                                          <p:attrName>ppt_y</p:attrName>
                                        </p:attrNameLst>
                                      </p:cBhvr>
                                      <p:rCtr x="600" y="-8300"/>
                                    </p:animMotion>
                                  </p:childTnLst>
                                </p:cTn>
                              </p:par>
                              <p:par>
                                <p:cTn id="116" presetID="64" presetClass="path" presetSubtype="0" accel="50000" decel="50000" fill="hold" nodeType="withEffect">
                                  <p:stCondLst>
                                    <p:cond delay="0"/>
                                  </p:stCondLst>
                                  <p:childTnLst>
                                    <p:animMotion origin="layout" path="M -1.94444E-6 -2.46125E-6 L 0.02795 -0.16701 " pathEditMode="relative" rAng="0" ptsTypes="AA">
                                      <p:cBhvr>
                                        <p:cTn id="117" dur="2000" fill="hold"/>
                                        <p:tgtEl>
                                          <p:spTgt spid="8"/>
                                        </p:tgtEl>
                                        <p:attrNameLst>
                                          <p:attrName>ppt_x</p:attrName>
                                          <p:attrName>ppt_y</p:attrName>
                                        </p:attrNameLst>
                                      </p:cBhvr>
                                      <p:rCtr x="1400" y="-8400"/>
                                    </p:animMotion>
                                  </p:childTnLst>
                                </p:cTn>
                              </p:par>
                              <p:par>
                                <p:cTn id="118" presetID="56" presetClass="path" presetSubtype="0" accel="50000" decel="50000" fill="hold" nodeType="withEffect">
                                  <p:stCondLst>
                                    <p:cond delay="0"/>
                                  </p:stCondLst>
                                  <p:childTnLst>
                                    <p:animMotion origin="layout" path="M 8.33333E-7 -1.42494E-6 L -0.11823 -0.25422 " pathEditMode="relative" rAng="0" ptsTypes="AA">
                                      <p:cBhvr>
                                        <p:cTn id="119" dur="2000" fill="hold"/>
                                        <p:tgtEl>
                                          <p:spTgt spid="7"/>
                                        </p:tgtEl>
                                        <p:attrNameLst>
                                          <p:attrName>ppt_x</p:attrName>
                                          <p:attrName>ppt_y</p:attrName>
                                        </p:attrNameLst>
                                      </p:cBhvr>
                                      <p:rCtr x="-5900" y="-12700"/>
                                    </p:animMotion>
                                  </p:childTnLst>
                                </p:cTn>
                              </p:par>
                              <p:par>
                                <p:cTn id="120" presetID="56" presetClass="path" presetSubtype="0" accel="50000" decel="50000" fill="hold" nodeType="withEffect">
                                  <p:stCondLst>
                                    <p:cond delay="0"/>
                                  </p:stCondLst>
                                  <p:childTnLst>
                                    <p:animMotion origin="layout" path="M -3.33333E-6 -2.22222E-6 L -0.1 0.01111 " pathEditMode="fixed" rAng="0" ptsTypes="AA">
                                      <p:cBhvr>
                                        <p:cTn id="121" dur="2000" fill="hold"/>
                                        <p:tgtEl>
                                          <p:spTgt spid="2"/>
                                        </p:tgtEl>
                                        <p:attrNameLst>
                                          <p:attrName>ppt_x</p:attrName>
                                          <p:attrName>ppt_y</p:attrName>
                                        </p:attrNameLst>
                                      </p:cBhvr>
                                      <p:rCtr x="-5000" y="600"/>
                                    </p:animMotion>
                                  </p:childTnLst>
                                </p:cTn>
                              </p:par>
                            </p:childTnLst>
                          </p:cTn>
                        </p:par>
                        <p:par>
                          <p:cTn id="122" fill="hold">
                            <p:stCondLst>
                              <p:cond delay="4000"/>
                            </p:stCondLst>
                            <p:childTnLst>
                              <p:par>
                                <p:cTn id="123" presetID="10" presetClass="exit" presetSubtype="0" fill="hold" nodeType="afterEffect">
                                  <p:stCondLst>
                                    <p:cond delay="1500"/>
                                  </p:stCondLst>
                                  <p:childTnLst>
                                    <p:animEffect transition="out" filter="fade">
                                      <p:cBhvr>
                                        <p:cTn id="124" dur="2000"/>
                                        <p:tgtEl>
                                          <p:spTgt spid="3"/>
                                        </p:tgtEl>
                                      </p:cBhvr>
                                    </p:animEffect>
                                    <p:set>
                                      <p:cBhvr>
                                        <p:cTn id="125" dur="1" fill="hold">
                                          <p:stCondLst>
                                            <p:cond delay="1999"/>
                                          </p:stCondLst>
                                        </p:cTn>
                                        <p:tgtEl>
                                          <p:spTgt spid="3"/>
                                        </p:tgtEl>
                                        <p:attrNameLst>
                                          <p:attrName>style.visibility</p:attrName>
                                        </p:attrNameLst>
                                      </p:cBhvr>
                                      <p:to>
                                        <p:strVal val="hidden"/>
                                      </p:to>
                                    </p:set>
                                  </p:childTnLst>
                                </p:cTn>
                              </p:par>
                              <p:par>
                                <p:cTn id="126" presetID="10" presetClass="exit" presetSubtype="0" fill="hold" nodeType="withEffect">
                                  <p:stCondLst>
                                    <p:cond delay="1500"/>
                                  </p:stCondLst>
                                  <p:childTnLst>
                                    <p:animEffect transition="out" filter="fade">
                                      <p:cBhvr>
                                        <p:cTn id="127" dur="2000"/>
                                        <p:tgtEl>
                                          <p:spTgt spid="8"/>
                                        </p:tgtEl>
                                      </p:cBhvr>
                                    </p:animEffect>
                                    <p:set>
                                      <p:cBhvr>
                                        <p:cTn id="128" dur="1" fill="hold">
                                          <p:stCondLst>
                                            <p:cond delay="1999"/>
                                          </p:stCondLst>
                                        </p:cTn>
                                        <p:tgtEl>
                                          <p:spTgt spid="8"/>
                                        </p:tgtEl>
                                        <p:attrNameLst>
                                          <p:attrName>style.visibility</p:attrName>
                                        </p:attrNameLst>
                                      </p:cBhvr>
                                      <p:to>
                                        <p:strVal val="hidden"/>
                                      </p:to>
                                    </p:set>
                                  </p:childTnLst>
                                </p:cTn>
                              </p:par>
                              <p:par>
                                <p:cTn id="129" presetID="10" presetClass="exit" presetSubtype="0" fill="hold" nodeType="withEffect">
                                  <p:stCondLst>
                                    <p:cond delay="1500"/>
                                  </p:stCondLst>
                                  <p:childTnLst>
                                    <p:animEffect transition="out" filter="fade">
                                      <p:cBhvr>
                                        <p:cTn id="130" dur="2000"/>
                                        <p:tgtEl>
                                          <p:spTgt spid="2"/>
                                        </p:tgtEl>
                                      </p:cBhvr>
                                    </p:animEffect>
                                    <p:set>
                                      <p:cBhvr>
                                        <p:cTn id="131" dur="1" fill="hold">
                                          <p:stCondLst>
                                            <p:cond delay="1999"/>
                                          </p:stCondLst>
                                        </p:cTn>
                                        <p:tgtEl>
                                          <p:spTgt spid="2"/>
                                        </p:tgtEl>
                                        <p:attrNameLst>
                                          <p:attrName>style.visibility</p:attrName>
                                        </p:attrNameLst>
                                      </p:cBhvr>
                                      <p:to>
                                        <p:strVal val="hidden"/>
                                      </p:to>
                                    </p:set>
                                  </p:childTnLst>
                                </p:cTn>
                              </p:par>
                              <p:par>
                                <p:cTn id="132" presetID="10" presetClass="exit" presetSubtype="0" fill="hold" nodeType="withEffect">
                                  <p:stCondLst>
                                    <p:cond delay="1500"/>
                                  </p:stCondLst>
                                  <p:childTnLst>
                                    <p:animEffect transition="out" filter="fade">
                                      <p:cBhvr>
                                        <p:cTn id="133" dur="2000"/>
                                        <p:tgtEl>
                                          <p:spTgt spid="7"/>
                                        </p:tgtEl>
                                      </p:cBhvr>
                                    </p:animEffect>
                                    <p:set>
                                      <p:cBhvr>
                                        <p:cTn id="134" dur="1" fill="hold">
                                          <p:stCondLst>
                                            <p:cond delay="19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animBg="1"/>
      <p:bldP spid="68" grpId="0"/>
      <p:bldP spid="70" grpId="0"/>
      <p:bldP spid="42" grpId="0" animBg="1"/>
      <p:bldP spid="42" grpId="1" animBg="1"/>
      <p:bldP spid="44" grpId="0" animBg="1"/>
      <p:bldP spid="44" grpId="1" animBg="1"/>
      <p:bldP spid="48" grpId="0"/>
      <p:bldP spid="49" grpId="0" animBg="1"/>
      <p:bldP spid="49" grpId="1" animBg="1"/>
      <p:bldP spid="82" grpId="0" animBg="1"/>
      <p:bldP spid="82" grpId="1" animBg="1"/>
      <p:bldP spid="8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56"/>
          <p:cNvGrpSpPr/>
          <p:nvPr/>
        </p:nvGrpSpPr>
        <p:grpSpPr>
          <a:xfrm>
            <a:off x="569310" y="1930877"/>
            <a:ext cx="3200400" cy="1764792"/>
            <a:chOff x="569310" y="1930877"/>
            <a:chExt cx="3200400" cy="1764792"/>
          </a:xfrm>
        </p:grpSpPr>
        <p:sp>
          <p:nvSpPr>
            <p:cNvPr id="96" name="Rounded Rectangle 95"/>
            <p:cNvSpPr/>
            <p:nvPr/>
          </p:nvSpPr>
          <p:spPr bwMode="auto">
            <a:xfrm>
              <a:off x="569310" y="1930877"/>
              <a:ext cx="3200400" cy="1764792"/>
            </a:xfrm>
            <a:prstGeom prst="roundRect">
              <a:avLst>
                <a:gd name="adj" fmla="val 4281"/>
              </a:avLst>
            </a:prstGeom>
            <a:solidFill>
              <a:srgbClr val="E0DCDA"/>
            </a:solidFill>
            <a:ln w="6350" cap="flat" cmpd="sng" algn="ctr">
              <a:solidFill>
                <a:schemeClr val="bg1">
                  <a:lumMod val="50000"/>
                </a:schemeClr>
              </a:solidFill>
              <a:prstDash val="solid"/>
              <a:round/>
              <a:headEnd type="none" w="med" len="med"/>
              <a:tailEnd type="none" w="med" len="med"/>
            </a:ln>
            <a:effectLst>
              <a:innerShdw blurRad="342900">
                <a:schemeClr val="tx1">
                  <a:alpha val="37000"/>
                </a:schemeClr>
              </a:innerShdw>
            </a:effectLst>
          </p:spPr>
          <p:txBody>
            <a:bodyPr vert="horz" wrap="square" lIns="91440" tIns="45720" rIns="91440" bIns="45720" numCol="1" rtlCol="0" anchor="t" anchorCtr="0" compatLnSpc="1">
              <a:prstTxWarp prst="textNoShape">
                <a:avLst/>
              </a:prstTxWarp>
            </a:bodyPr>
            <a:lstStyle/>
            <a:p>
              <a:pPr algn="ctr"/>
              <a:r>
                <a:rPr lang="en-US" sz="1200" b="1" dirty="0" smtClean="0">
                  <a:latin typeface="Arial" pitchFamily="34" charset="0"/>
                  <a:cs typeface="Arial" pitchFamily="34" charset="0"/>
                </a:rPr>
                <a:t>DESIGN</a:t>
              </a:r>
            </a:p>
            <a:p>
              <a:pPr marR="0" indent="0" algn="ctr" fontAlgn="base">
                <a:lnSpc>
                  <a:spcPct val="100000"/>
                </a:lnSpc>
                <a:spcBef>
                  <a:spcPct val="0"/>
                </a:spcBef>
                <a:spcAft>
                  <a:spcPct val="0"/>
                </a:spcAft>
                <a:buClrTx/>
                <a:buSzTx/>
                <a:buFontTx/>
                <a:buNone/>
                <a:tabLst/>
              </a:pPr>
              <a:endParaRPr lang="en-US" sz="1200" b="1" dirty="0" smtClean="0">
                <a:latin typeface="Arial" pitchFamily="34" charset="0"/>
                <a:cs typeface="Arial" pitchFamily="34" charset="0"/>
              </a:endParaRPr>
            </a:p>
          </p:txBody>
        </p:sp>
        <p:sp>
          <p:nvSpPr>
            <p:cNvPr id="97" name="Rounded Rectangle 96"/>
            <p:cNvSpPr/>
            <p:nvPr/>
          </p:nvSpPr>
          <p:spPr bwMode="auto">
            <a:xfrm>
              <a:off x="685162" y="2286000"/>
              <a:ext cx="2972438" cy="1295400"/>
            </a:xfrm>
            <a:prstGeom prst="roundRect">
              <a:avLst>
                <a:gd name="adj" fmla="val 5468"/>
              </a:avLst>
            </a:prstGeom>
            <a:solidFill>
              <a:schemeClr val="bg1"/>
            </a:solidFill>
            <a:ln w="2857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18288" rIns="91440" bIns="45720" numCol="1" rtlCol="0" anchor="t" anchorCtr="0" compatLnSpc="1">
              <a:prstTxWarp prst="textNoShape">
                <a:avLst/>
              </a:prstTxWarp>
            </a:bodyPr>
            <a:lstStyle/>
            <a:p>
              <a:pPr marR="0" indent="0" algn="ctr">
                <a:lnSpc>
                  <a:spcPct val="100000"/>
                </a:lnSpc>
                <a:buClrTx/>
                <a:buSzTx/>
                <a:buFontTx/>
                <a:buNone/>
                <a:tabLst/>
              </a:pPr>
              <a:endParaRPr lang="en-US" sz="1400" b="1" dirty="0" smtClean="0">
                <a:latin typeface="Arial" pitchFamily="34" charset="0"/>
                <a:cs typeface="Arial" pitchFamily="34" charset="0"/>
              </a:endParaRPr>
            </a:p>
          </p:txBody>
        </p:sp>
      </p:grpSp>
      <p:sp>
        <p:nvSpPr>
          <p:cNvPr id="26" name="AutoShape 32"/>
          <p:cNvSpPr>
            <a:spLocks noChangeArrowheads="1"/>
          </p:cNvSpPr>
          <p:nvPr/>
        </p:nvSpPr>
        <p:spPr bwMode="auto">
          <a:xfrm>
            <a:off x="1161288" y="3026664"/>
            <a:ext cx="896112" cy="347472"/>
          </a:xfrm>
          <a:prstGeom prst="roundRect">
            <a:avLst>
              <a:gd name="adj" fmla="val 10162"/>
            </a:avLst>
          </a:prstGeom>
          <a:gradFill flip="none" rotWithShape="1">
            <a:gsLst>
              <a:gs pos="0">
                <a:srgbClr val="D1CCC9"/>
              </a:gs>
              <a:gs pos="100000">
                <a:srgbClr val="E0DED8"/>
              </a:gs>
            </a:gsLst>
            <a:lin ang="16200000" scaled="1"/>
            <a:tileRect/>
          </a:gradFill>
          <a:ln w="19050" algn="ctr">
            <a:solidFill>
              <a:srgbClr val="D1CCC9"/>
            </a:solidFill>
            <a:miter lim="800000"/>
            <a:headEnd/>
            <a:tailEnd/>
          </a:ln>
          <a:effectLst>
            <a:innerShdw dist="177800" dir="16200000">
              <a:schemeClr val="bg1">
                <a:lumMod val="95000"/>
                <a:alpha val="50000"/>
              </a:schemeClr>
            </a:innerShdw>
          </a:effectLst>
        </p:spPr>
        <p:txBody>
          <a:bodyPr lIns="9144" tIns="9144" rIns="9144" bIns="9144" anchor="ctr"/>
          <a:lstStyle/>
          <a:p>
            <a:pPr marL="60325" indent="-60325" algn="ctr" fontAlgn="base">
              <a:spcBef>
                <a:spcPct val="0"/>
              </a:spcBef>
              <a:spcAft>
                <a:spcPct val="0"/>
              </a:spcAft>
            </a:pPr>
            <a:r>
              <a:rPr lang="en-US" sz="1000" b="1" dirty="0" smtClean="0">
                <a:latin typeface="Arial" pitchFamily="34" charset="0"/>
                <a:cs typeface="Arial" pitchFamily="34" charset="0"/>
              </a:rPr>
              <a:t>Embedded </a:t>
            </a:r>
          </a:p>
          <a:p>
            <a:pPr marL="60325" indent="-60325" algn="ctr" fontAlgn="base">
              <a:spcBef>
                <a:spcPct val="0"/>
              </a:spcBef>
              <a:spcAft>
                <a:spcPct val="0"/>
              </a:spcAft>
            </a:pPr>
            <a:r>
              <a:rPr lang="en-US" sz="1000" b="1" dirty="0" smtClean="0">
                <a:latin typeface="Arial" pitchFamily="34" charset="0"/>
                <a:cs typeface="Arial" pitchFamily="34" charset="0"/>
              </a:rPr>
              <a:t>Software</a:t>
            </a:r>
          </a:p>
        </p:txBody>
      </p:sp>
      <p:sp>
        <p:nvSpPr>
          <p:cNvPr id="28" name="AutoShape 32"/>
          <p:cNvSpPr>
            <a:spLocks noChangeArrowheads="1"/>
          </p:cNvSpPr>
          <p:nvPr/>
        </p:nvSpPr>
        <p:spPr bwMode="auto">
          <a:xfrm>
            <a:off x="2231136" y="2487168"/>
            <a:ext cx="896112" cy="347472"/>
          </a:xfrm>
          <a:prstGeom prst="roundRect">
            <a:avLst>
              <a:gd name="adj" fmla="val 10162"/>
            </a:avLst>
          </a:prstGeom>
          <a:gradFill flip="none" rotWithShape="1">
            <a:gsLst>
              <a:gs pos="0">
                <a:srgbClr val="D1CCC9"/>
              </a:gs>
              <a:gs pos="100000">
                <a:srgbClr val="E0DED8"/>
              </a:gs>
            </a:gsLst>
            <a:lin ang="16200000" scaled="1"/>
            <a:tileRect/>
          </a:gradFill>
          <a:ln w="19050" algn="ctr">
            <a:solidFill>
              <a:srgbClr val="D1CCC9"/>
            </a:solidFill>
            <a:miter lim="800000"/>
            <a:headEnd/>
            <a:tailEnd/>
          </a:ln>
          <a:effectLst>
            <a:innerShdw dist="177800" dir="16200000">
              <a:schemeClr val="bg1">
                <a:lumMod val="95000"/>
                <a:alpha val="50000"/>
              </a:schemeClr>
            </a:innerShdw>
          </a:effectLst>
        </p:spPr>
        <p:txBody>
          <a:bodyPr lIns="9144" tIns="9144" rIns="9144" bIns="9144" anchor="ctr"/>
          <a:lstStyle/>
          <a:p>
            <a:pPr marL="60325" indent="-60325" algn="ctr" fontAlgn="base">
              <a:spcBef>
                <a:spcPct val="0"/>
              </a:spcBef>
              <a:spcAft>
                <a:spcPct val="0"/>
              </a:spcAft>
            </a:pPr>
            <a:r>
              <a:rPr lang="en-US" sz="1000" b="1" dirty="0" smtClean="0">
                <a:latin typeface="Arial" pitchFamily="34" charset="0"/>
                <a:cs typeface="Arial" pitchFamily="34" charset="0"/>
              </a:rPr>
              <a:t>Control</a:t>
            </a:r>
          </a:p>
          <a:p>
            <a:pPr marL="60325" indent="-60325" algn="ctr" fontAlgn="base">
              <a:spcBef>
                <a:spcPct val="0"/>
              </a:spcBef>
              <a:spcAft>
                <a:spcPct val="0"/>
              </a:spcAft>
            </a:pPr>
            <a:r>
              <a:rPr lang="en-US" sz="1000" b="1" dirty="0" smtClean="0">
                <a:latin typeface="Arial" pitchFamily="34" charset="0"/>
                <a:cs typeface="Arial" pitchFamily="34" charset="0"/>
              </a:rPr>
              <a:t>Algorithms</a:t>
            </a:r>
          </a:p>
        </p:txBody>
      </p:sp>
      <p:sp>
        <p:nvSpPr>
          <p:cNvPr id="31" name="AutoShape 32"/>
          <p:cNvSpPr>
            <a:spLocks noChangeArrowheads="1"/>
          </p:cNvSpPr>
          <p:nvPr/>
        </p:nvSpPr>
        <p:spPr bwMode="auto">
          <a:xfrm>
            <a:off x="2231136" y="3026664"/>
            <a:ext cx="896112" cy="347472"/>
          </a:xfrm>
          <a:prstGeom prst="roundRect">
            <a:avLst>
              <a:gd name="adj" fmla="val 10162"/>
            </a:avLst>
          </a:prstGeom>
          <a:gradFill flip="none" rotWithShape="1">
            <a:gsLst>
              <a:gs pos="0">
                <a:srgbClr val="D1CCC9"/>
              </a:gs>
              <a:gs pos="100000">
                <a:srgbClr val="E0DED8"/>
              </a:gs>
            </a:gsLst>
            <a:lin ang="16200000" scaled="1"/>
            <a:tileRect/>
          </a:gradFill>
          <a:ln w="19050" algn="ctr">
            <a:solidFill>
              <a:srgbClr val="D1CCC9"/>
            </a:solidFill>
            <a:miter lim="800000"/>
            <a:headEnd/>
            <a:tailEnd/>
          </a:ln>
          <a:effectLst>
            <a:innerShdw dist="177800" dir="16200000">
              <a:schemeClr val="bg1">
                <a:lumMod val="95000"/>
                <a:alpha val="50000"/>
              </a:schemeClr>
            </a:innerShdw>
          </a:effectLst>
        </p:spPr>
        <p:txBody>
          <a:bodyPr lIns="9144" tIns="9144" rIns="9144" bIns="9144" anchor="ctr"/>
          <a:lstStyle/>
          <a:p>
            <a:pPr marL="60325" indent="-60325" algn="ctr" fontAlgn="base">
              <a:spcBef>
                <a:spcPct val="0"/>
              </a:spcBef>
              <a:spcAft>
                <a:spcPct val="0"/>
              </a:spcAft>
            </a:pPr>
            <a:r>
              <a:rPr lang="en-US" sz="1000" b="1" dirty="0" smtClean="0">
                <a:latin typeface="Arial" pitchFamily="34" charset="0"/>
                <a:cs typeface="Arial" pitchFamily="34" charset="0"/>
              </a:rPr>
              <a:t>Mechanical</a:t>
            </a:r>
          </a:p>
          <a:p>
            <a:pPr marL="60325" indent="-60325" algn="ctr" fontAlgn="base">
              <a:spcBef>
                <a:spcPct val="0"/>
              </a:spcBef>
              <a:spcAft>
                <a:spcPct val="0"/>
              </a:spcAft>
            </a:pPr>
            <a:r>
              <a:rPr lang="en-US" sz="1000" b="1" dirty="0" smtClean="0">
                <a:latin typeface="Arial" pitchFamily="34" charset="0"/>
                <a:cs typeface="Arial" pitchFamily="34" charset="0"/>
              </a:rPr>
              <a:t>Components</a:t>
            </a:r>
          </a:p>
        </p:txBody>
      </p:sp>
      <p:sp>
        <p:nvSpPr>
          <p:cNvPr id="34" name="AutoShape 32"/>
          <p:cNvSpPr>
            <a:spLocks noChangeArrowheads="1"/>
          </p:cNvSpPr>
          <p:nvPr/>
        </p:nvSpPr>
        <p:spPr bwMode="auto">
          <a:xfrm>
            <a:off x="1161288" y="2487168"/>
            <a:ext cx="896112" cy="347472"/>
          </a:xfrm>
          <a:prstGeom prst="roundRect">
            <a:avLst>
              <a:gd name="adj" fmla="val 10162"/>
            </a:avLst>
          </a:prstGeom>
          <a:gradFill flip="none" rotWithShape="1">
            <a:gsLst>
              <a:gs pos="0">
                <a:srgbClr val="D1CCC9"/>
              </a:gs>
              <a:gs pos="100000">
                <a:srgbClr val="E0DED8"/>
              </a:gs>
            </a:gsLst>
            <a:lin ang="16200000" scaled="1"/>
            <a:tileRect/>
          </a:gradFill>
          <a:ln w="19050" algn="ctr">
            <a:solidFill>
              <a:srgbClr val="D1CCC9"/>
            </a:solidFill>
            <a:miter lim="800000"/>
            <a:headEnd/>
            <a:tailEnd/>
          </a:ln>
          <a:effectLst>
            <a:innerShdw dist="177800" dir="16200000">
              <a:schemeClr val="bg1">
                <a:lumMod val="95000"/>
                <a:alpha val="50000"/>
              </a:schemeClr>
            </a:innerShdw>
          </a:effectLst>
        </p:spPr>
        <p:txBody>
          <a:bodyPr lIns="9144" tIns="9144" rIns="9144" bIns="9144" anchor="ctr"/>
          <a:lstStyle/>
          <a:p>
            <a:pPr marL="60325" indent="-60325" algn="ctr" fontAlgn="base">
              <a:spcBef>
                <a:spcPct val="0"/>
              </a:spcBef>
              <a:spcAft>
                <a:spcPct val="0"/>
              </a:spcAft>
            </a:pPr>
            <a:r>
              <a:rPr lang="en-US" sz="1000" b="1" dirty="0" smtClean="0">
                <a:latin typeface="Arial" pitchFamily="34" charset="0"/>
                <a:cs typeface="Arial" pitchFamily="34" charset="0"/>
              </a:rPr>
              <a:t>Electrical</a:t>
            </a:r>
          </a:p>
          <a:p>
            <a:pPr marL="60325" indent="-60325" algn="ctr" fontAlgn="base">
              <a:spcBef>
                <a:spcPct val="0"/>
              </a:spcBef>
              <a:spcAft>
                <a:spcPct val="0"/>
              </a:spcAft>
            </a:pPr>
            <a:r>
              <a:rPr lang="en-US" sz="1000" b="1" dirty="0" smtClean="0">
                <a:latin typeface="Arial" pitchFamily="34" charset="0"/>
                <a:cs typeface="Arial" pitchFamily="34" charset="0"/>
              </a:rPr>
              <a:t>Components</a:t>
            </a:r>
          </a:p>
        </p:txBody>
      </p:sp>
      <p:sp>
        <p:nvSpPr>
          <p:cNvPr id="22" name="Rectangle 2"/>
          <p:cNvSpPr>
            <a:spLocks noGrp="1" noChangeArrowheads="1"/>
          </p:cNvSpPr>
          <p:nvPr>
            <p:ph type="title"/>
          </p:nvPr>
        </p:nvSpPr>
        <p:spPr>
          <a:xfrm>
            <a:off x="261258" y="612809"/>
            <a:ext cx="8882742" cy="601662"/>
          </a:xfrm>
        </p:spPr>
        <p:txBody>
          <a:bodyPr/>
          <a:lstStyle/>
          <a:p>
            <a:r>
              <a:rPr lang="en-US" sz="2800" dirty="0" smtClean="0"/>
              <a:t>Model-Based Design- </a:t>
            </a:r>
            <a:r>
              <a:rPr lang="en-US" sz="2000" dirty="0" smtClean="0"/>
              <a:t>Describe the system dynamics</a:t>
            </a:r>
            <a:endParaRPr lang="en-US" sz="2000" dirty="0"/>
          </a:p>
        </p:txBody>
      </p:sp>
      <p:pic>
        <p:nvPicPr>
          <p:cNvPr id="23" name="Picture 22" descr="stewart_platform.jpg"/>
          <p:cNvPicPr>
            <a:picLocks noChangeAspect="1"/>
          </p:cNvPicPr>
          <p:nvPr/>
        </p:nvPicPr>
        <p:blipFill>
          <a:blip r:embed="rId3" cstate="print"/>
          <a:stretch>
            <a:fillRect/>
          </a:stretch>
        </p:blipFill>
        <p:spPr>
          <a:xfrm>
            <a:off x="804929" y="2362200"/>
            <a:ext cx="2727476" cy="1143000"/>
          </a:xfrm>
          <a:prstGeom prst="rect">
            <a:avLst/>
          </a:prstGeom>
          <a:noFill/>
          <a:ln w="9525">
            <a:noFill/>
            <a:miter lim="800000"/>
            <a:headEnd/>
            <a:tailEnd/>
          </a:ln>
        </p:spPr>
      </p:pic>
      <p:grpSp>
        <p:nvGrpSpPr>
          <p:cNvPr id="4" name="Group 150"/>
          <p:cNvGrpSpPr/>
          <p:nvPr/>
        </p:nvGrpSpPr>
        <p:grpSpPr>
          <a:xfrm>
            <a:off x="6531255" y="1600200"/>
            <a:ext cx="2438400" cy="914400"/>
            <a:chOff x="5334000" y="4356889"/>
            <a:chExt cx="2438400" cy="880869"/>
          </a:xfrm>
        </p:grpSpPr>
        <p:sp>
          <p:nvSpPr>
            <p:cNvPr id="13" name="AutoShape 32"/>
            <p:cNvSpPr>
              <a:spLocks noChangeArrowheads="1"/>
            </p:cNvSpPr>
            <p:nvPr/>
          </p:nvSpPr>
          <p:spPr bwMode="auto">
            <a:xfrm>
              <a:off x="5334000" y="4356889"/>
              <a:ext cx="2438400" cy="880869"/>
            </a:xfrm>
            <a:prstGeom prst="roundRect">
              <a:avLst>
                <a:gd name="adj" fmla="val 10162"/>
              </a:avLst>
            </a:prstGeom>
            <a:gradFill flip="none" rotWithShape="1">
              <a:gsLst>
                <a:gs pos="0">
                  <a:schemeClr val="accent1">
                    <a:lumMod val="60000"/>
                    <a:lumOff val="40000"/>
                  </a:schemeClr>
                </a:gs>
                <a:gs pos="100000">
                  <a:schemeClr val="accent1">
                    <a:lumMod val="20000"/>
                    <a:lumOff val="80000"/>
                  </a:schemeClr>
                </a:gs>
              </a:gsLst>
              <a:lin ang="16200000" scaled="1"/>
              <a:tileRect/>
            </a:gradFill>
            <a:ln w="12700" algn="ctr">
              <a:noFill/>
              <a:miter lim="800000"/>
              <a:headEnd/>
              <a:tailEnd/>
            </a:ln>
          </p:spPr>
          <p:txBody>
            <a:bodyPr lIns="9144" tIns="9144" rIns="9144" bIns="9144" anchor="ctr"/>
            <a:lstStyle/>
            <a:p>
              <a:pPr marL="60325" indent="-60325" algn="ctr" fontAlgn="base">
                <a:spcBef>
                  <a:spcPct val="0"/>
                </a:spcBef>
                <a:spcAft>
                  <a:spcPct val="0"/>
                </a:spcAft>
              </a:pPr>
              <a:endParaRPr lang="en-US" sz="1000" b="1" dirty="0">
                <a:latin typeface="Arial" pitchFamily="34" charset="0"/>
                <a:cs typeface="Arial" pitchFamily="34" charset="0"/>
              </a:endParaRPr>
            </a:p>
          </p:txBody>
        </p:sp>
        <p:sp>
          <p:nvSpPr>
            <p:cNvPr id="14" name="TextBox 13"/>
            <p:cNvSpPr txBox="1"/>
            <p:nvPr/>
          </p:nvSpPr>
          <p:spPr>
            <a:xfrm>
              <a:off x="5432145" y="4390340"/>
              <a:ext cx="2286000" cy="800524"/>
            </a:xfrm>
            <a:prstGeom prst="rect">
              <a:avLst/>
            </a:prstGeom>
            <a:noFill/>
          </p:spPr>
          <p:txBody>
            <a:bodyPr wrap="square" rtlCol="0">
              <a:spAutoFit/>
            </a:bodyPr>
            <a:lstStyle/>
            <a:p>
              <a:r>
                <a:rPr lang="en-US" sz="1200" dirty="0" smtClean="0">
                  <a:latin typeface="Arial" pitchFamily="34" charset="0"/>
                  <a:cs typeface="Arial" pitchFamily="34" charset="0"/>
                </a:rPr>
                <a:t>Model-Based Design uses block diagrams to mathematically model the system behavior.</a:t>
              </a:r>
            </a:p>
          </p:txBody>
        </p:sp>
      </p:grpSp>
      <p:grpSp>
        <p:nvGrpSpPr>
          <p:cNvPr id="5" name="Group 150"/>
          <p:cNvGrpSpPr/>
          <p:nvPr/>
        </p:nvGrpSpPr>
        <p:grpSpPr>
          <a:xfrm>
            <a:off x="6531255" y="2743200"/>
            <a:ext cx="2438400" cy="609600"/>
            <a:chOff x="5334000" y="4356889"/>
            <a:chExt cx="2438400" cy="587246"/>
          </a:xfrm>
        </p:grpSpPr>
        <p:sp>
          <p:nvSpPr>
            <p:cNvPr id="16" name="AutoShape 32"/>
            <p:cNvSpPr>
              <a:spLocks noChangeArrowheads="1"/>
            </p:cNvSpPr>
            <p:nvPr/>
          </p:nvSpPr>
          <p:spPr bwMode="auto">
            <a:xfrm>
              <a:off x="5334000" y="4356889"/>
              <a:ext cx="2438400" cy="587246"/>
            </a:xfrm>
            <a:prstGeom prst="roundRect">
              <a:avLst>
                <a:gd name="adj" fmla="val 10162"/>
              </a:avLst>
            </a:prstGeom>
            <a:gradFill flip="none" rotWithShape="1">
              <a:gsLst>
                <a:gs pos="0">
                  <a:schemeClr val="accent1">
                    <a:lumMod val="60000"/>
                    <a:lumOff val="40000"/>
                  </a:schemeClr>
                </a:gs>
                <a:gs pos="100000">
                  <a:schemeClr val="accent1">
                    <a:lumMod val="20000"/>
                    <a:lumOff val="80000"/>
                  </a:schemeClr>
                </a:gs>
              </a:gsLst>
              <a:lin ang="16200000" scaled="1"/>
              <a:tileRect/>
            </a:gradFill>
            <a:ln w="12700" algn="ctr">
              <a:noFill/>
              <a:miter lim="800000"/>
              <a:headEnd/>
              <a:tailEnd/>
            </a:ln>
          </p:spPr>
          <p:txBody>
            <a:bodyPr lIns="9144" tIns="9144" rIns="9144" bIns="9144" anchor="ctr"/>
            <a:lstStyle/>
            <a:p>
              <a:pPr marL="60325" indent="-60325" algn="ctr" fontAlgn="base">
                <a:spcBef>
                  <a:spcPct val="0"/>
                </a:spcBef>
                <a:spcAft>
                  <a:spcPct val="0"/>
                </a:spcAft>
              </a:pPr>
              <a:endParaRPr lang="en-US" sz="1000" b="1" dirty="0">
                <a:latin typeface="Arial" pitchFamily="34" charset="0"/>
                <a:cs typeface="Arial" pitchFamily="34" charset="0"/>
              </a:endParaRPr>
            </a:p>
          </p:txBody>
        </p:sp>
        <p:sp>
          <p:nvSpPr>
            <p:cNvPr id="17" name="TextBox 16"/>
            <p:cNvSpPr txBox="1"/>
            <p:nvPr/>
          </p:nvSpPr>
          <p:spPr>
            <a:xfrm>
              <a:off x="5432145" y="4390340"/>
              <a:ext cx="2286000" cy="444736"/>
            </a:xfrm>
            <a:prstGeom prst="rect">
              <a:avLst/>
            </a:prstGeom>
            <a:noFill/>
          </p:spPr>
          <p:txBody>
            <a:bodyPr wrap="square" rtlCol="0">
              <a:spAutoFit/>
            </a:bodyPr>
            <a:lstStyle/>
            <a:p>
              <a:r>
                <a:rPr lang="en-US" sz="1200" dirty="0" smtClean="0">
                  <a:latin typeface="Arial" pitchFamily="34" charset="0"/>
                  <a:cs typeface="Arial" pitchFamily="34" charset="0"/>
                </a:rPr>
                <a:t>You design the way the system should perform.</a:t>
              </a:r>
            </a:p>
          </p:txBody>
        </p:sp>
      </p:grpSp>
    </p:spTree>
    <p:extLst>
      <p:ext uri="{BB962C8B-B14F-4D97-AF65-F5344CB8AC3E}">
        <p14:creationId xmlns:p14="http://schemas.microsoft.com/office/powerpoint/2010/main" val="8050863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1000"/>
                                        <p:tgtEl>
                                          <p:spTgt spid="22"/>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2000"/>
                                        <p:tgtEl>
                                          <p:spTgt spid="2"/>
                                        </p:tgtEl>
                                      </p:cBhvr>
                                    </p:animEffect>
                                  </p:childTnLst>
                                </p:cTn>
                              </p:par>
                            </p:childTnLst>
                          </p:cTn>
                        </p:par>
                        <p:par>
                          <p:cTn id="12" fill="hold">
                            <p:stCondLst>
                              <p:cond delay="3000"/>
                            </p:stCondLst>
                            <p:childTnLst>
                              <p:par>
                                <p:cTn id="13" presetID="10" presetClass="entr" presetSubtype="0" fill="hold" nodeType="after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2000"/>
                                        <p:tgtEl>
                                          <p:spTgt spid="23"/>
                                        </p:tgtEl>
                                      </p:cBhvr>
                                    </p:animEffect>
                                  </p:childTnLst>
                                </p:cTn>
                              </p:par>
                              <p:par>
                                <p:cTn id="16" presetID="1" presetClass="entr" presetSubtype="0" fill="hold" nodeType="withEffect">
                                  <p:stCondLst>
                                    <p:cond delay="0"/>
                                  </p:stCondLst>
                                  <p:childTnLst>
                                    <p:set>
                                      <p:cBhvr>
                                        <p:cTn id="17" dur="1" fill="hold">
                                          <p:stCondLst>
                                            <p:cond delay="0"/>
                                          </p:stCondLst>
                                        </p:cTn>
                                        <p:tgtEl>
                                          <p:spTgt spid="4"/>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
          <p:cNvSpPr>
            <a:spLocks noGrp="1" noChangeArrowheads="1"/>
          </p:cNvSpPr>
          <p:nvPr>
            <p:ph type="title"/>
          </p:nvPr>
        </p:nvSpPr>
        <p:spPr>
          <a:xfrm>
            <a:off x="261258" y="612809"/>
            <a:ext cx="8882742" cy="601662"/>
          </a:xfrm>
        </p:spPr>
        <p:txBody>
          <a:bodyPr/>
          <a:lstStyle/>
          <a:p>
            <a:r>
              <a:rPr lang="en-US" sz="2800" dirty="0" smtClean="0"/>
              <a:t>Model-Based Design- </a:t>
            </a:r>
            <a:r>
              <a:rPr lang="en-US" sz="2000" dirty="0" smtClean="0"/>
              <a:t>Design and test using simulation </a:t>
            </a:r>
            <a:endParaRPr lang="en-US" sz="2800" dirty="0"/>
          </a:p>
        </p:txBody>
      </p:sp>
      <p:grpSp>
        <p:nvGrpSpPr>
          <p:cNvPr id="2" name="Group 29"/>
          <p:cNvGrpSpPr/>
          <p:nvPr/>
        </p:nvGrpSpPr>
        <p:grpSpPr>
          <a:xfrm>
            <a:off x="3820060" y="1295400"/>
            <a:ext cx="1099870" cy="1706580"/>
            <a:chOff x="3820060" y="3055192"/>
            <a:chExt cx="1099870" cy="1706580"/>
          </a:xfrm>
        </p:grpSpPr>
        <p:sp>
          <p:nvSpPr>
            <p:cNvPr id="32" name="Bent Arrow 31"/>
            <p:cNvSpPr/>
            <p:nvPr/>
          </p:nvSpPr>
          <p:spPr bwMode="auto">
            <a:xfrm flipH="1">
              <a:off x="3820060" y="3055192"/>
              <a:ext cx="1099870" cy="1212008"/>
            </a:xfrm>
            <a:prstGeom prst="bentArrow">
              <a:avLst>
                <a:gd name="adj1" fmla="val 18695"/>
                <a:gd name="adj2" fmla="val 15196"/>
                <a:gd name="adj3" fmla="val 21051"/>
                <a:gd name="adj4" fmla="val 28064"/>
              </a:avLst>
            </a:prstGeom>
            <a:gradFill flip="none" rotWithShape="1">
              <a:gsLst>
                <a:gs pos="0">
                  <a:srgbClr val="4E93C2"/>
                </a:gs>
                <a:gs pos="100000">
                  <a:srgbClr val="84B3CA"/>
                </a:gs>
              </a:gsLst>
              <a:lin ang="10800000" scaled="1"/>
              <a:tileRect/>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latin typeface="Arial" pitchFamily="34" charset="0"/>
                <a:cs typeface="Arial" pitchFamily="34" charset="0"/>
              </a:endParaRPr>
            </a:p>
          </p:txBody>
        </p:sp>
        <p:sp>
          <p:nvSpPr>
            <p:cNvPr id="33" name="Freeform 32"/>
            <p:cNvSpPr/>
            <p:nvPr/>
          </p:nvSpPr>
          <p:spPr bwMode="auto">
            <a:xfrm flipH="1" flipV="1">
              <a:off x="3820060" y="3515260"/>
              <a:ext cx="1099870" cy="1246512"/>
            </a:xfrm>
            <a:custGeom>
              <a:avLst/>
              <a:gdLst>
                <a:gd name="connsiteX0" fmla="*/ 0 w 1099870"/>
                <a:gd name="connsiteY0" fmla="*/ 1246512 h 1246512"/>
                <a:gd name="connsiteX1" fmla="*/ 0 w 1099870"/>
                <a:gd name="connsiteY1" fmla="*/ 372993 h 1246512"/>
                <a:gd name="connsiteX2" fmla="*/ 90407 w 1099870"/>
                <a:gd name="connsiteY2" fmla="*/ 154732 h 1246512"/>
                <a:gd name="connsiteX3" fmla="*/ 308668 w 1099870"/>
                <a:gd name="connsiteY3" fmla="*/ 64326 h 1246512"/>
                <a:gd name="connsiteX4" fmla="*/ 868336 w 1099870"/>
                <a:gd name="connsiteY4" fmla="*/ 64326 h 1246512"/>
                <a:gd name="connsiteX5" fmla="*/ 868336 w 1099870"/>
                <a:gd name="connsiteY5" fmla="*/ 0 h 1246512"/>
                <a:gd name="connsiteX6" fmla="*/ 1099870 w 1099870"/>
                <a:gd name="connsiteY6" fmla="*/ 167136 h 1246512"/>
                <a:gd name="connsiteX7" fmla="*/ 868336 w 1099870"/>
                <a:gd name="connsiteY7" fmla="*/ 334272 h 1246512"/>
                <a:gd name="connsiteX8" fmla="*/ 868336 w 1099870"/>
                <a:gd name="connsiteY8" fmla="*/ 269947 h 1246512"/>
                <a:gd name="connsiteX9" fmla="*/ 308668 w 1099870"/>
                <a:gd name="connsiteY9" fmla="*/ 269947 h 1246512"/>
                <a:gd name="connsiteX10" fmla="*/ 205621 w 1099870"/>
                <a:gd name="connsiteY10" fmla="*/ 372994 h 1246512"/>
                <a:gd name="connsiteX11" fmla="*/ 205621 w 1099870"/>
                <a:gd name="connsiteY11" fmla="*/ 1246512 h 1246512"/>
                <a:gd name="connsiteX12" fmla="*/ 0 w 1099870"/>
                <a:gd name="connsiteY12" fmla="*/ 1246512 h 1246512"/>
                <a:gd name="connsiteX0" fmla="*/ 0 w 1099870"/>
                <a:gd name="connsiteY0" fmla="*/ 1246512 h 1337952"/>
                <a:gd name="connsiteX1" fmla="*/ 0 w 1099870"/>
                <a:gd name="connsiteY1" fmla="*/ 372993 h 1337952"/>
                <a:gd name="connsiteX2" fmla="*/ 90407 w 1099870"/>
                <a:gd name="connsiteY2" fmla="*/ 154732 h 1337952"/>
                <a:gd name="connsiteX3" fmla="*/ 308668 w 1099870"/>
                <a:gd name="connsiteY3" fmla="*/ 64326 h 1337952"/>
                <a:gd name="connsiteX4" fmla="*/ 868336 w 1099870"/>
                <a:gd name="connsiteY4" fmla="*/ 64326 h 1337952"/>
                <a:gd name="connsiteX5" fmla="*/ 868336 w 1099870"/>
                <a:gd name="connsiteY5" fmla="*/ 0 h 1337952"/>
                <a:gd name="connsiteX6" fmla="*/ 1099870 w 1099870"/>
                <a:gd name="connsiteY6" fmla="*/ 167136 h 1337952"/>
                <a:gd name="connsiteX7" fmla="*/ 868336 w 1099870"/>
                <a:gd name="connsiteY7" fmla="*/ 334272 h 1337952"/>
                <a:gd name="connsiteX8" fmla="*/ 868336 w 1099870"/>
                <a:gd name="connsiteY8" fmla="*/ 269947 h 1337952"/>
                <a:gd name="connsiteX9" fmla="*/ 308668 w 1099870"/>
                <a:gd name="connsiteY9" fmla="*/ 269947 h 1337952"/>
                <a:gd name="connsiteX10" fmla="*/ 205621 w 1099870"/>
                <a:gd name="connsiteY10" fmla="*/ 372994 h 1337952"/>
                <a:gd name="connsiteX11" fmla="*/ 205621 w 1099870"/>
                <a:gd name="connsiteY11" fmla="*/ 1246512 h 1337952"/>
                <a:gd name="connsiteX12" fmla="*/ 91440 w 1099870"/>
                <a:gd name="connsiteY12" fmla="*/ 1337952 h 1337952"/>
                <a:gd name="connsiteX0" fmla="*/ 0 w 1099870"/>
                <a:gd name="connsiteY0" fmla="*/ 1246512 h 1246512"/>
                <a:gd name="connsiteX1" fmla="*/ 0 w 1099870"/>
                <a:gd name="connsiteY1" fmla="*/ 372993 h 1246512"/>
                <a:gd name="connsiteX2" fmla="*/ 90407 w 1099870"/>
                <a:gd name="connsiteY2" fmla="*/ 154732 h 1246512"/>
                <a:gd name="connsiteX3" fmla="*/ 308668 w 1099870"/>
                <a:gd name="connsiteY3" fmla="*/ 64326 h 1246512"/>
                <a:gd name="connsiteX4" fmla="*/ 868336 w 1099870"/>
                <a:gd name="connsiteY4" fmla="*/ 64326 h 1246512"/>
                <a:gd name="connsiteX5" fmla="*/ 868336 w 1099870"/>
                <a:gd name="connsiteY5" fmla="*/ 0 h 1246512"/>
                <a:gd name="connsiteX6" fmla="*/ 1099870 w 1099870"/>
                <a:gd name="connsiteY6" fmla="*/ 167136 h 1246512"/>
                <a:gd name="connsiteX7" fmla="*/ 868336 w 1099870"/>
                <a:gd name="connsiteY7" fmla="*/ 334272 h 1246512"/>
                <a:gd name="connsiteX8" fmla="*/ 868336 w 1099870"/>
                <a:gd name="connsiteY8" fmla="*/ 269947 h 1246512"/>
                <a:gd name="connsiteX9" fmla="*/ 308668 w 1099870"/>
                <a:gd name="connsiteY9" fmla="*/ 269947 h 1246512"/>
                <a:gd name="connsiteX10" fmla="*/ 205621 w 1099870"/>
                <a:gd name="connsiteY10" fmla="*/ 372994 h 1246512"/>
                <a:gd name="connsiteX11" fmla="*/ 205621 w 1099870"/>
                <a:gd name="connsiteY11" fmla="*/ 1246512 h 1246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99870" h="1246512">
                  <a:moveTo>
                    <a:pt x="0" y="1246512"/>
                  </a:moveTo>
                  <a:lnTo>
                    <a:pt x="0" y="372993"/>
                  </a:lnTo>
                  <a:cubicBezTo>
                    <a:pt x="0" y="291129"/>
                    <a:pt x="32520" y="212618"/>
                    <a:pt x="90407" y="154732"/>
                  </a:cubicBezTo>
                  <a:cubicBezTo>
                    <a:pt x="148294" y="96846"/>
                    <a:pt x="226805" y="64325"/>
                    <a:pt x="308668" y="64326"/>
                  </a:cubicBezTo>
                  <a:lnTo>
                    <a:pt x="868336" y="64326"/>
                  </a:lnTo>
                  <a:lnTo>
                    <a:pt x="868336" y="0"/>
                  </a:lnTo>
                  <a:lnTo>
                    <a:pt x="1099870" y="167136"/>
                  </a:lnTo>
                  <a:lnTo>
                    <a:pt x="868336" y="334272"/>
                  </a:lnTo>
                  <a:lnTo>
                    <a:pt x="868336" y="269947"/>
                  </a:lnTo>
                  <a:lnTo>
                    <a:pt x="308668" y="269947"/>
                  </a:lnTo>
                  <a:cubicBezTo>
                    <a:pt x="251757" y="269947"/>
                    <a:pt x="205621" y="316083"/>
                    <a:pt x="205621" y="372994"/>
                  </a:cubicBezTo>
                  <a:lnTo>
                    <a:pt x="205621" y="1246512"/>
                  </a:lnTo>
                </a:path>
              </a:pathLst>
            </a:custGeom>
            <a:gradFill flip="none" rotWithShape="1">
              <a:gsLst>
                <a:gs pos="0">
                  <a:srgbClr val="4E93C2"/>
                </a:gs>
                <a:gs pos="100000">
                  <a:srgbClr val="84B3CA"/>
                </a:gs>
              </a:gsLst>
              <a:lin ang="10800000" scaled="1"/>
              <a:tileRect/>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latin typeface="Arial" pitchFamily="34" charset="0"/>
                <a:cs typeface="Arial" pitchFamily="34" charset="0"/>
              </a:endParaRPr>
            </a:p>
          </p:txBody>
        </p:sp>
      </p:grpSp>
      <p:sp>
        <p:nvSpPr>
          <p:cNvPr id="30" name="Rounded Rectangle 29"/>
          <p:cNvSpPr/>
          <p:nvPr/>
        </p:nvSpPr>
        <p:spPr bwMode="auto">
          <a:xfrm>
            <a:off x="569311" y="1929384"/>
            <a:ext cx="3200400" cy="2066402"/>
          </a:xfrm>
          <a:prstGeom prst="roundRect">
            <a:avLst>
              <a:gd name="adj" fmla="val 4281"/>
            </a:avLst>
          </a:prstGeom>
          <a:solidFill>
            <a:srgbClr val="E0DCDA"/>
          </a:solidFill>
          <a:ln w="6350" cap="flat" cmpd="sng" algn="ctr">
            <a:solidFill>
              <a:schemeClr val="bg1">
                <a:lumMod val="50000"/>
              </a:schemeClr>
            </a:solidFill>
            <a:prstDash val="solid"/>
            <a:round/>
            <a:headEnd type="none" w="med" len="med"/>
            <a:tailEnd type="none" w="med" len="med"/>
          </a:ln>
          <a:effectLst>
            <a:innerShdw blurRad="342900">
              <a:schemeClr val="tx1">
                <a:alpha val="37000"/>
              </a:schemeClr>
            </a:innerShdw>
          </a:effectLst>
        </p:spPr>
        <p:txBody>
          <a:bodyPr vert="horz" wrap="square" lIns="91440" tIns="45720" rIns="91440" bIns="45720" numCol="1" rtlCol="0" anchor="t" anchorCtr="0" compatLnSpc="1">
            <a:prstTxWarp prst="textNoShape">
              <a:avLst/>
            </a:prstTxWarp>
          </a:bodyPr>
          <a:lstStyle/>
          <a:p>
            <a:pPr algn="ctr"/>
            <a:r>
              <a:rPr lang="en-US" sz="1200" b="1" dirty="0" smtClean="0">
                <a:latin typeface="Arial" pitchFamily="34" charset="0"/>
                <a:cs typeface="Arial" pitchFamily="34" charset="0"/>
              </a:rPr>
              <a:t>DESIGN</a:t>
            </a:r>
          </a:p>
          <a:p>
            <a:pPr marR="0" indent="0" algn="ctr" fontAlgn="base">
              <a:lnSpc>
                <a:spcPct val="100000"/>
              </a:lnSpc>
              <a:spcBef>
                <a:spcPct val="0"/>
              </a:spcBef>
              <a:spcAft>
                <a:spcPct val="0"/>
              </a:spcAft>
              <a:buClrTx/>
              <a:buSzTx/>
              <a:buFontTx/>
              <a:buNone/>
              <a:tabLst/>
            </a:pPr>
            <a:endParaRPr lang="en-US" sz="1200" b="1" dirty="0" smtClean="0">
              <a:latin typeface="Arial" pitchFamily="34" charset="0"/>
              <a:cs typeface="Arial" pitchFamily="34" charset="0"/>
            </a:endParaRPr>
          </a:p>
        </p:txBody>
      </p:sp>
      <p:sp>
        <p:nvSpPr>
          <p:cNvPr id="35" name="Rounded Rectangle 34"/>
          <p:cNvSpPr/>
          <p:nvPr/>
        </p:nvSpPr>
        <p:spPr bwMode="auto">
          <a:xfrm>
            <a:off x="683722" y="2225504"/>
            <a:ext cx="2971800" cy="1645920"/>
          </a:xfrm>
          <a:prstGeom prst="roundRect">
            <a:avLst>
              <a:gd name="adj" fmla="val 5468"/>
            </a:avLst>
          </a:prstGeom>
          <a:solidFill>
            <a:schemeClr val="bg1"/>
          </a:solidFill>
          <a:ln w="2857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18288" rIns="91440" bIns="45720" numCol="1" rtlCol="0" anchor="t" anchorCtr="0" compatLnSpc="1">
            <a:prstTxWarp prst="textNoShape">
              <a:avLst/>
            </a:prstTxWarp>
          </a:bodyPr>
          <a:lstStyle/>
          <a:p>
            <a:pPr marR="0" indent="0" algn="ctr">
              <a:lnSpc>
                <a:spcPct val="100000"/>
              </a:lnSpc>
              <a:buClrTx/>
              <a:buSzTx/>
              <a:buFontTx/>
              <a:buNone/>
              <a:tabLst/>
            </a:pPr>
            <a:endParaRPr lang="en-US" sz="1400" b="1" dirty="0" smtClean="0">
              <a:latin typeface="Arial" pitchFamily="34" charset="0"/>
              <a:cs typeface="Arial" pitchFamily="34" charset="0"/>
            </a:endParaRPr>
          </a:p>
        </p:txBody>
      </p:sp>
      <p:sp>
        <p:nvSpPr>
          <p:cNvPr id="36" name="AutoShape 32"/>
          <p:cNvSpPr>
            <a:spLocks noChangeArrowheads="1"/>
          </p:cNvSpPr>
          <p:nvPr/>
        </p:nvSpPr>
        <p:spPr bwMode="auto">
          <a:xfrm>
            <a:off x="914400" y="2294403"/>
            <a:ext cx="2534689" cy="347472"/>
          </a:xfrm>
          <a:prstGeom prst="roundRect">
            <a:avLst>
              <a:gd name="adj" fmla="val 10162"/>
            </a:avLst>
          </a:prstGeom>
          <a:gradFill flip="none" rotWithShape="1">
            <a:gsLst>
              <a:gs pos="0">
                <a:srgbClr val="D1CCC9"/>
              </a:gs>
              <a:gs pos="100000">
                <a:srgbClr val="E0DED8"/>
              </a:gs>
            </a:gsLst>
            <a:lin ang="16200000" scaled="1"/>
            <a:tileRect/>
          </a:gradFill>
          <a:ln w="19050" algn="ctr">
            <a:solidFill>
              <a:srgbClr val="D1CCC9"/>
            </a:solidFill>
            <a:miter lim="800000"/>
            <a:headEnd/>
            <a:tailEnd/>
          </a:ln>
          <a:effectLst>
            <a:innerShdw dist="177800" dir="16200000">
              <a:schemeClr val="bg1">
                <a:lumMod val="95000"/>
                <a:alpha val="50000"/>
              </a:schemeClr>
            </a:innerShdw>
          </a:effectLst>
        </p:spPr>
        <p:txBody>
          <a:bodyPr lIns="9144" tIns="9144" rIns="9144" bIns="9144" anchor="ctr"/>
          <a:lstStyle/>
          <a:p>
            <a:pPr marL="60325" indent="-60325" algn="ctr" fontAlgn="base">
              <a:spcBef>
                <a:spcPct val="0"/>
              </a:spcBef>
              <a:spcAft>
                <a:spcPct val="0"/>
              </a:spcAft>
            </a:pPr>
            <a:r>
              <a:rPr lang="en-US" sz="1000" b="1" dirty="0" smtClean="0">
                <a:latin typeface="Arial" pitchFamily="34" charset="0"/>
                <a:cs typeface="Arial" pitchFamily="34" charset="0"/>
              </a:rPr>
              <a:t>Environmental Models</a:t>
            </a:r>
          </a:p>
        </p:txBody>
      </p:sp>
      <p:sp>
        <p:nvSpPr>
          <p:cNvPr id="37" name="AutoShape 32"/>
          <p:cNvSpPr>
            <a:spLocks noChangeArrowheads="1"/>
          </p:cNvSpPr>
          <p:nvPr/>
        </p:nvSpPr>
        <p:spPr bwMode="auto">
          <a:xfrm>
            <a:off x="914400" y="3072384"/>
            <a:ext cx="2534689" cy="347472"/>
          </a:xfrm>
          <a:prstGeom prst="roundRect">
            <a:avLst>
              <a:gd name="adj" fmla="val 10162"/>
            </a:avLst>
          </a:prstGeom>
          <a:gradFill flip="none" rotWithShape="1">
            <a:gsLst>
              <a:gs pos="0">
                <a:srgbClr val="D1CCC9"/>
              </a:gs>
              <a:gs pos="100000">
                <a:srgbClr val="E0DED8"/>
              </a:gs>
            </a:gsLst>
            <a:lin ang="16200000" scaled="1"/>
            <a:tileRect/>
          </a:gradFill>
          <a:ln w="19050" algn="ctr">
            <a:solidFill>
              <a:srgbClr val="D1CCC9"/>
            </a:solidFill>
            <a:miter lim="800000"/>
            <a:headEnd/>
            <a:tailEnd/>
          </a:ln>
          <a:effectLst>
            <a:innerShdw dist="177800" dir="16200000">
              <a:schemeClr val="bg1">
                <a:lumMod val="95000"/>
                <a:alpha val="50000"/>
              </a:schemeClr>
            </a:innerShdw>
          </a:effectLst>
        </p:spPr>
        <p:txBody>
          <a:bodyPr lIns="9144" tIns="9144" rIns="9144" bIns="9144" anchor="ctr"/>
          <a:lstStyle/>
          <a:p>
            <a:pPr marL="60325" indent="-60325" algn="ctr" fontAlgn="base">
              <a:spcBef>
                <a:spcPct val="0"/>
              </a:spcBef>
              <a:spcAft>
                <a:spcPct val="0"/>
              </a:spcAft>
            </a:pPr>
            <a:r>
              <a:rPr lang="en-US" sz="1000" b="1" dirty="0" smtClean="0">
                <a:latin typeface="Arial" pitchFamily="34" charset="0"/>
                <a:cs typeface="Arial" pitchFamily="34" charset="0"/>
              </a:rPr>
              <a:t>Control Algorithms</a:t>
            </a:r>
            <a:endParaRPr lang="en-US" sz="1000" b="1" dirty="0">
              <a:latin typeface="Arial" pitchFamily="34" charset="0"/>
              <a:cs typeface="Arial" pitchFamily="34" charset="0"/>
            </a:endParaRPr>
          </a:p>
        </p:txBody>
      </p:sp>
      <p:sp>
        <p:nvSpPr>
          <p:cNvPr id="38" name="AutoShape 32"/>
          <p:cNvSpPr>
            <a:spLocks noChangeArrowheads="1"/>
          </p:cNvSpPr>
          <p:nvPr/>
        </p:nvSpPr>
        <p:spPr bwMode="auto">
          <a:xfrm>
            <a:off x="914400" y="2688336"/>
            <a:ext cx="1246184" cy="347472"/>
          </a:xfrm>
          <a:prstGeom prst="roundRect">
            <a:avLst>
              <a:gd name="adj" fmla="val 10162"/>
            </a:avLst>
          </a:prstGeom>
          <a:gradFill flip="none" rotWithShape="1">
            <a:gsLst>
              <a:gs pos="0">
                <a:srgbClr val="D1CCC9"/>
              </a:gs>
              <a:gs pos="100000">
                <a:srgbClr val="E0DED8"/>
              </a:gs>
            </a:gsLst>
            <a:lin ang="16200000" scaled="1"/>
            <a:tileRect/>
          </a:gradFill>
          <a:ln w="19050" algn="ctr">
            <a:solidFill>
              <a:srgbClr val="D1CCC9"/>
            </a:solidFill>
            <a:miter lim="800000"/>
            <a:headEnd/>
            <a:tailEnd/>
          </a:ln>
          <a:effectLst>
            <a:innerShdw dist="177800" dir="16200000">
              <a:schemeClr val="bg1">
                <a:lumMod val="95000"/>
                <a:alpha val="50000"/>
              </a:schemeClr>
            </a:innerShdw>
          </a:effectLst>
        </p:spPr>
        <p:txBody>
          <a:bodyPr lIns="9144" tIns="9144" rIns="9144" bIns="9144" anchor="ctr"/>
          <a:lstStyle/>
          <a:p>
            <a:pPr marL="60325" indent="-60325" algn="ctr" fontAlgn="base">
              <a:spcBef>
                <a:spcPct val="0"/>
              </a:spcBef>
              <a:spcAft>
                <a:spcPct val="0"/>
              </a:spcAft>
            </a:pPr>
            <a:r>
              <a:rPr lang="en-US" sz="1000" b="1" dirty="0" smtClean="0">
                <a:latin typeface="Arial" pitchFamily="34" charset="0"/>
                <a:cs typeface="Arial" pitchFamily="34" charset="0"/>
              </a:rPr>
              <a:t>Mechanical</a:t>
            </a:r>
            <a:endParaRPr lang="en-US" sz="1000" b="1" dirty="0">
              <a:latin typeface="Arial" pitchFamily="34" charset="0"/>
              <a:cs typeface="Arial" pitchFamily="34" charset="0"/>
            </a:endParaRPr>
          </a:p>
        </p:txBody>
      </p:sp>
      <p:sp>
        <p:nvSpPr>
          <p:cNvPr id="39" name="AutoShape 32"/>
          <p:cNvSpPr>
            <a:spLocks noChangeArrowheads="1"/>
          </p:cNvSpPr>
          <p:nvPr/>
        </p:nvSpPr>
        <p:spPr bwMode="auto">
          <a:xfrm>
            <a:off x="2202905" y="2688336"/>
            <a:ext cx="1246184" cy="347472"/>
          </a:xfrm>
          <a:prstGeom prst="roundRect">
            <a:avLst>
              <a:gd name="adj" fmla="val 10162"/>
            </a:avLst>
          </a:prstGeom>
          <a:gradFill flip="none" rotWithShape="1">
            <a:gsLst>
              <a:gs pos="0">
                <a:srgbClr val="D1CCC9"/>
              </a:gs>
              <a:gs pos="100000">
                <a:srgbClr val="E0DED8"/>
              </a:gs>
            </a:gsLst>
            <a:lin ang="16200000" scaled="1"/>
            <a:tileRect/>
          </a:gradFill>
          <a:ln w="19050" algn="ctr">
            <a:solidFill>
              <a:srgbClr val="D1CCC9"/>
            </a:solidFill>
            <a:miter lim="800000"/>
            <a:headEnd/>
            <a:tailEnd/>
          </a:ln>
          <a:effectLst>
            <a:innerShdw dist="177800" dir="16200000">
              <a:schemeClr val="bg1">
                <a:lumMod val="95000"/>
                <a:alpha val="50000"/>
              </a:schemeClr>
            </a:innerShdw>
          </a:effectLst>
        </p:spPr>
        <p:txBody>
          <a:bodyPr lIns="9144" tIns="9144" rIns="9144" bIns="9144" anchor="ctr"/>
          <a:lstStyle/>
          <a:p>
            <a:pPr marL="60325" indent="-60325" algn="ctr" fontAlgn="base">
              <a:spcBef>
                <a:spcPct val="0"/>
              </a:spcBef>
              <a:spcAft>
                <a:spcPct val="0"/>
              </a:spcAft>
            </a:pPr>
            <a:r>
              <a:rPr lang="en-US" sz="1000" b="1" dirty="0" smtClean="0">
                <a:latin typeface="Arial" pitchFamily="34" charset="0"/>
                <a:cs typeface="Arial" pitchFamily="34" charset="0"/>
              </a:rPr>
              <a:t>Electrical</a:t>
            </a:r>
            <a:endParaRPr lang="en-US" sz="1000" b="1" dirty="0">
              <a:latin typeface="Arial" pitchFamily="34" charset="0"/>
              <a:cs typeface="Arial" pitchFamily="34" charset="0"/>
            </a:endParaRPr>
          </a:p>
        </p:txBody>
      </p:sp>
      <p:sp>
        <p:nvSpPr>
          <p:cNvPr id="40" name="AutoShape 32"/>
          <p:cNvSpPr>
            <a:spLocks noChangeArrowheads="1"/>
          </p:cNvSpPr>
          <p:nvPr/>
        </p:nvSpPr>
        <p:spPr bwMode="auto">
          <a:xfrm>
            <a:off x="914400" y="3462069"/>
            <a:ext cx="2534689" cy="347472"/>
          </a:xfrm>
          <a:prstGeom prst="roundRect">
            <a:avLst>
              <a:gd name="adj" fmla="val 10162"/>
            </a:avLst>
          </a:prstGeom>
          <a:gradFill flip="none" rotWithShape="1">
            <a:gsLst>
              <a:gs pos="0">
                <a:srgbClr val="D1CCC9"/>
              </a:gs>
              <a:gs pos="100000">
                <a:srgbClr val="E0DED8"/>
              </a:gs>
            </a:gsLst>
            <a:lin ang="16200000" scaled="1"/>
            <a:tileRect/>
          </a:gradFill>
          <a:ln w="19050" algn="ctr">
            <a:solidFill>
              <a:srgbClr val="D1CCC9"/>
            </a:solidFill>
            <a:miter lim="800000"/>
            <a:headEnd/>
            <a:tailEnd/>
          </a:ln>
          <a:effectLst>
            <a:innerShdw dist="177800" dir="16200000">
              <a:schemeClr val="bg1">
                <a:lumMod val="95000"/>
                <a:alpha val="50000"/>
              </a:schemeClr>
            </a:innerShdw>
          </a:effectLst>
        </p:spPr>
        <p:txBody>
          <a:bodyPr lIns="9144" tIns="9144" rIns="9144" bIns="9144" anchor="ctr"/>
          <a:lstStyle/>
          <a:p>
            <a:pPr marL="60325" indent="-60325" algn="ctr" fontAlgn="base">
              <a:spcBef>
                <a:spcPct val="0"/>
              </a:spcBef>
              <a:spcAft>
                <a:spcPct val="0"/>
              </a:spcAft>
            </a:pPr>
            <a:r>
              <a:rPr lang="en-US" sz="1000" b="1" dirty="0" smtClean="0">
                <a:latin typeface="Arial" pitchFamily="34" charset="0"/>
                <a:cs typeface="Arial" pitchFamily="34" charset="0"/>
              </a:rPr>
              <a:t>Supervisory Logic</a:t>
            </a:r>
          </a:p>
        </p:txBody>
      </p:sp>
      <p:grpSp>
        <p:nvGrpSpPr>
          <p:cNvPr id="5" name="Group 150"/>
          <p:cNvGrpSpPr/>
          <p:nvPr/>
        </p:nvGrpSpPr>
        <p:grpSpPr>
          <a:xfrm>
            <a:off x="6531255" y="1524000"/>
            <a:ext cx="2438400" cy="609600"/>
            <a:chOff x="5334000" y="4356889"/>
            <a:chExt cx="2438400" cy="587246"/>
          </a:xfrm>
        </p:grpSpPr>
        <p:sp>
          <p:nvSpPr>
            <p:cNvPr id="70" name="AutoShape 32"/>
            <p:cNvSpPr>
              <a:spLocks noChangeArrowheads="1"/>
            </p:cNvSpPr>
            <p:nvPr/>
          </p:nvSpPr>
          <p:spPr bwMode="auto">
            <a:xfrm>
              <a:off x="5334000" y="4356889"/>
              <a:ext cx="2438400" cy="587246"/>
            </a:xfrm>
            <a:prstGeom prst="roundRect">
              <a:avLst>
                <a:gd name="adj" fmla="val 10162"/>
              </a:avLst>
            </a:prstGeom>
            <a:gradFill flip="none" rotWithShape="1">
              <a:gsLst>
                <a:gs pos="0">
                  <a:schemeClr val="accent1">
                    <a:lumMod val="60000"/>
                    <a:lumOff val="40000"/>
                  </a:schemeClr>
                </a:gs>
                <a:gs pos="100000">
                  <a:schemeClr val="accent1">
                    <a:lumMod val="20000"/>
                    <a:lumOff val="80000"/>
                  </a:schemeClr>
                </a:gs>
              </a:gsLst>
              <a:lin ang="16200000" scaled="1"/>
              <a:tileRect/>
            </a:gradFill>
            <a:ln w="12700" algn="ctr">
              <a:noFill/>
              <a:miter lim="800000"/>
              <a:headEnd/>
              <a:tailEnd/>
            </a:ln>
          </p:spPr>
          <p:txBody>
            <a:bodyPr lIns="9144" tIns="9144" rIns="9144" bIns="9144" anchor="ctr"/>
            <a:lstStyle/>
            <a:p>
              <a:pPr marL="60325" indent="-60325" algn="ctr" fontAlgn="base">
                <a:spcBef>
                  <a:spcPct val="0"/>
                </a:spcBef>
                <a:spcAft>
                  <a:spcPct val="0"/>
                </a:spcAft>
              </a:pPr>
              <a:endParaRPr lang="en-US" sz="1000" b="1" dirty="0">
                <a:latin typeface="Arial" pitchFamily="34" charset="0"/>
                <a:cs typeface="Arial" pitchFamily="34" charset="0"/>
              </a:endParaRPr>
            </a:p>
          </p:txBody>
        </p:sp>
        <p:sp>
          <p:nvSpPr>
            <p:cNvPr id="71" name="TextBox 70"/>
            <p:cNvSpPr txBox="1"/>
            <p:nvPr/>
          </p:nvSpPr>
          <p:spPr>
            <a:xfrm>
              <a:off x="5432145" y="4390340"/>
              <a:ext cx="2286000" cy="444736"/>
            </a:xfrm>
            <a:prstGeom prst="rect">
              <a:avLst/>
            </a:prstGeom>
            <a:noFill/>
          </p:spPr>
          <p:txBody>
            <a:bodyPr wrap="square" rtlCol="0">
              <a:spAutoFit/>
            </a:bodyPr>
            <a:lstStyle/>
            <a:p>
              <a:r>
                <a:rPr lang="en-US" sz="1200" dirty="0" smtClean="0">
                  <a:latin typeface="Arial" pitchFamily="34" charset="0"/>
                  <a:cs typeface="Arial" pitchFamily="34" charset="0"/>
                </a:rPr>
                <a:t>Requirements are linked to the model.</a:t>
              </a:r>
            </a:p>
          </p:txBody>
        </p:sp>
      </p:grpSp>
      <p:grpSp>
        <p:nvGrpSpPr>
          <p:cNvPr id="6" name="Group 150"/>
          <p:cNvGrpSpPr/>
          <p:nvPr/>
        </p:nvGrpSpPr>
        <p:grpSpPr>
          <a:xfrm>
            <a:off x="6531255" y="2286000"/>
            <a:ext cx="2438400" cy="609600"/>
            <a:chOff x="5334000" y="4356889"/>
            <a:chExt cx="2438400" cy="587246"/>
          </a:xfrm>
        </p:grpSpPr>
        <p:sp>
          <p:nvSpPr>
            <p:cNvPr id="73" name="AutoShape 32"/>
            <p:cNvSpPr>
              <a:spLocks noChangeArrowheads="1"/>
            </p:cNvSpPr>
            <p:nvPr/>
          </p:nvSpPr>
          <p:spPr bwMode="auto">
            <a:xfrm>
              <a:off x="5334000" y="4356889"/>
              <a:ext cx="2438400" cy="587246"/>
            </a:xfrm>
            <a:prstGeom prst="roundRect">
              <a:avLst>
                <a:gd name="adj" fmla="val 10162"/>
              </a:avLst>
            </a:prstGeom>
            <a:gradFill flip="none" rotWithShape="1">
              <a:gsLst>
                <a:gs pos="0">
                  <a:schemeClr val="accent1">
                    <a:lumMod val="60000"/>
                    <a:lumOff val="40000"/>
                  </a:schemeClr>
                </a:gs>
                <a:gs pos="100000">
                  <a:schemeClr val="accent1">
                    <a:lumMod val="20000"/>
                    <a:lumOff val="80000"/>
                  </a:schemeClr>
                </a:gs>
              </a:gsLst>
              <a:lin ang="16200000" scaled="1"/>
              <a:tileRect/>
            </a:gradFill>
            <a:ln w="12700" algn="ctr">
              <a:noFill/>
              <a:miter lim="800000"/>
              <a:headEnd/>
              <a:tailEnd/>
            </a:ln>
          </p:spPr>
          <p:txBody>
            <a:bodyPr lIns="9144" tIns="9144" rIns="9144" bIns="9144" anchor="ctr"/>
            <a:lstStyle/>
            <a:p>
              <a:pPr marL="60325" indent="-60325" algn="ctr" fontAlgn="base">
                <a:spcBef>
                  <a:spcPct val="0"/>
                </a:spcBef>
                <a:spcAft>
                  <a:spcPct val="0"/>
                </a:spcAft>
              </a:pPr>
              <a:endParaRPr lang="en-US" sz="1000" b="1" dirty="0">
                <a:latin typeface="Arial" pitchFamily="34" charset="0"/>
                <a:cs typeface="Arial" pitchFamily="34" charset="0"/>
              </a:endParaRPr>
            </a:p>
          </p:txBody>
        </p:sp>
        <p:sp>
          <p:nvSpPr>
            <p:cNvPr id="74" name="TextBox 73"/>
            <p:cNvSpPr txBox="1"/>
            <p:nvPr/>
          </p:nvSpPr>
          <p:spPr>
            <a:xfrm>
              <a:off x="5432145" y="4390340"/>
              <a:ext cx="2286000" cy="444736"/>
            </a:xfrm>
            <a:prstGeom prst="rect">
              <a:avLst/>
            </a:prstGeom>
            <a:noFill/>
          </p:spPr>
          <p:txBody>
            <a:bodyPr wrap="square" rtlCol="0">
              <a:spAutoFit/>
            </a:bodyPr>
            <a:lstStyle/>
            <a:p>
              <a:r>
                <a:rPr lang="en-US" sz="1200" dirty="0" smtClean="0">
                  <a:latin typeface="Arial" pitchFamily="34" charset="0"/>
                  <a:cs typeface="Arial" pitchFamily="34" charset="0"/>
                </a:rPr>
                <a:t>Detail is added from specific domains to refine the model.</a:t>
              </a:r>
            </a:p>
          </p:txBody>
        </p:sp>
      </p:grpSp>
      <p:grpSp>
        <p:nvGrpSpPr>
          <p:cNvPr id="7" name="Group 150"/>
          <p:cNvGrpSpPr/>
          <p:nvPr/>
        </p:nvGrpSpPr>
        <p:grpSpPr>
          <a:xfrm>
            <a:off x="6531255" y="3048000"/>
            <a:ext cx="2438400" cy="1066800"/>
            <a:chOff x="5334000" y="4356888"/>
            <a:chExt cx="2438400" cy="1027680"/>
          </a:xfrm>
        </p:grpSpPr>
        <p:sp>
          <p:nvSpPr>
            <p:cNvPr id="76" name="AutoShape 32"/>
            <p:cNvSpPr>
              <a:spLocks noChangeArrowheads="1"/>
            </p:cNvSpPr>
            <p:nvPr/>
          </p:nvSpPr>
          <p:spPr bwMode="auto">
            <a:xfrm>
              <a:off x="5334000" y="4356888"/>
              <a:ext cx="2438400" cy="1027680"/>
            </a:xfrm>
            <a:prstGeom prst="roundRect">
              <a:avLst>
                <a:gd name="adj" fmla="val 10162"/>
              </a:avLst>
            </a:prstGeom>
            <a:gradFill flip="none" rotWithShape="1">
              <a:gsLst>
                <a:gs pos="0">
                  <a:schemeClr val="accent1">
                    <a:lumMod val="60000"/>
                    <a:lumOff val="40000"/>
                  </a:schemeClr>
                </a:gs>
                <a:gs pos="100000">
                  <a:schemeClr val="accent1">
                    <a:lumMod val="20000"/>
                    <a:lumOff val="80000"/>
                  </a:schemeClr>
                </a:gs>
              </a:gsLst>
              <a:lin ang="16200000" scaled="1"/>
              <a:tileRect/>
            </a:gradFill>
            <a:ln w="12700" algn="ctr">
              <a:noFill/>
              <a:miter lim="800000"/>
              <a:headEnd/>
              <a:tailEnd/>
            </a:ln>
          </p:spPr>
          <p:txBody>
            <a:bodyPr lIns="9144" tIns="9144" rIns="9144" bIns="9144" anchor="ctr"/>
            <a:lstStyle/>
            <a:p>
              <a:pPr marL="60325" indent="-60325" algn="ctr" fontAlgn="base">
                <a:spcBef>
                  <a:spcPct val="0"/>
                </a:spcBef>
                <a:spcAft>
                  <a:spcPct val="0"/>
                </a:spcAft>
              </a:pPr>
              <a:endParaRPr lang="en-US" sz="1000" b="1" dirty="0">
                <a:latin typeface="Arial" pitchFamily="34" charset="0"/>
                <a:cs typeface="Arial" pitchFamily="34" charset="0"/>
              </a:endParaRPr>
            </a:p>
          </p:txBody>
        </p:sp>
        <p:sp>
          <p:nvSpPr>
            <p:cNvPr id="77" name="TextBox 76"/>
            <p:cNvSpPr txBox="1"/>
            <p:nvPr/>
          </p:nvSpPr>
          <p:spPr>
            <a:xfrm>
              <a:off x="5432145" y="4390340"/>
              <a:ext cx="2286000" cy="978419"/>
            </a:xfrm>
            <a:prstGeom prst="rect">
              <a:avLst/>
            </a:prstGeom>
            <a:noFill/>
          </p:spPr>
          <p:txBody>
            <a:bodyPr wrap="square" rtlCol="0">
              <a:spAutoFit/>
            </a:bodyPr>
            <a:lstStyle/>
            <a:p>
              <a:r>
                <a:rPr lang="en-US" sz="1200" dirty="0" smtClean="0">
                  <a:latin typeface="Arial" pitchFamily="34" charset="0"/>
                  <a:cs typeface="Arial" pitchFamily="34" charset="0"/>
                </a:rPr>
                <a:t>Intellectual property and engineering data are reused from existing designs and CAE tools, such as CAD, FEA, and SPICE models.</a:t>
              </a:r>
            </a:p>
          </p:txBody>
        </p:sp>
      </p:grpSp>
      <p:grpSp>
        <p:nvGrpSpPr>
          <p:cNvPr id="8" name="Group 150"/>
          <p:cNvGrpSpPr/>
          <p:nvPr/>
        </p:nvGrpSpPr>
        <p:grpSpPr>
          <a:xfrm>
            <a:off x="6531255" y="4267200"/>
            <a:ext cx="2438400" cy="685800"/>
            <a:chOff x="5334000" y="4356891"/>
            <a:chExt cx="2438400" cy="660652"/>
          </a:xfrm>
        </p:grpSpPr>
        <p:sp>
          <p:nvSpPr>
            <p:cNvPr id="79" name="AutoShape 32"/>
            <p:cNvSpPr>
              <a:spLocks noChangeArrowheads="1"/>
            </p:cNvSpPr>
            <p:nvPr/>
          </p:nvSpPr>
          <p:spPr bwMode="auto">
            <a:xfrm>
              <a:off x="5334000" y="4356891"/>
              <a:ext cx="2438400" cy="660652"/>
            </a:xfrm>
            <a:prstGeom prst="roundRect">
              <a:avLst>
                <a:gd name="adj" fmla="val 10162"/>
              </a:avLst>
            </a:prstGeom>
            <a:gradFill flip="none" rotWithShape="1">
              <a:gsLst>
                <a:gs pos="0">
                  <a:schemeClr val="accent1">
                    <a:lumMod val="60000"/>
                    <a:lumOff val="40000"/>
                  </a:schemeClr>
                </a:gs>
                <a:gs pos="100000">
                  <a:schemeClr val="accent1">
                    <a:lumMod val="20000"/>
                    <a:lumOff val="80000"/>
                  </a:schemeClr>
                </a:gs>
              </a:gsLst>
              <a:lin ang="16200000" scaled="1"/>
              <a:tileRect/>
            </a:gradFill>
            <a:ln w="12700" algn="ctr">
              <a:noFill/>
              <a:miter lim="800000"/>
              <a:headEnd/>
              <a:tailEnd/>
            </a:ln>
          </p:spPr>
          <p:txBody>
            <a:bodyPr lIns="9144" tIns="9144" rIns="9144" bIns="9144" anchor="ctr"/>
            <a:lstStyle/>
            <a:p>
              <a:pPr marL="60325" indent="-60325" algn="ctr" fontAlgn="base">
                <a:spcBef>
                  <a:spcPct val="0"/>
                </a:spcBef>
                <a:spcAft>
                  <a:spcPct val="0"/>
                </a:spcAft>
              </a:pPr>
              <a:endParaRPr lang="en-US" sz="1000" b="1" dirty="0">
                <a:latin typeface="Arial" pitchFamily="34" charset="0"/>
                <a:cs typeface="Arial" pitchFamily="34" charset="0"/>
              </a:endParaRPr>
            </a:p>
          </p:txBody>
        </p:sp>
        <p:sp>
          <p:nvSpPr>
            <p:cNvPr id="80" name="TextBox 79"/>
            <p:cNvSpPr txBox="1"/>
            <p:nvPr/>
          </p:nvSpPr>
          <p:spPr>
            <a:xfrm>
              <a:off x="5432145" y="4390343"/>
              <a:ext cx="2286000" cy="622631"/>
            </a:xfrm>
            <a:prstGeom prst="rect">
              <a:avLst/>
            </a:prstGeom>
            <a:noFill/>
          </p:spPr>
          <p:txBody>
            <a:bodyPr wrap="square" rtlCol="0">
              <a:spAutoFit/>
            </a:bodyPr>
            <a:lstStyle/>
            <a:p>
              <a:r>
                <a:rPr lang="en-US" sz="1200" dirty="0" smtClean="0">
                  <a:latin typeface="Arial" pitchFamily="34" charset="0"/>
                  <a:cs typeface="Arial" pitchFamily="34" charset="0"/>
                </a:rPr>
                <a:t>Testing control algorithms against requirements is done by simulating the model.</a:t>
              </a:r>
            </a:p>
          </p:txBody>
        </p:sp>
      </p:grpSp>
      <p:sp>
        <p:nvSpPr>
          <p:cNvPr id="81" name="Rounded Rectangle 80"/>
          <p:cNvSpPr/>
          <p:nvPr/>
        </p:nvSpPr>
        <p:spPr bwMode="auto">
          <a:xfrm>
            <a:off x="571851" y="1905000"/>
            <a:ext cx="3218688" cy="2083813"/>
          </a:xfrm>
          <a:prstGeom prst="roundRect">
            <a:avLst>
              <a:gd name="adj" fmla="val 4281"/>
            </a:avLst>
          </a:prstGeom>
          <a:noFill/>
          <a:ln w="57150" cap="flat" cmpd="sng" algn="ctr">
            <a:solidFill>
              <a:srgbClr val="F2B404"/>
            </a:solidFill>
            <a:prstDash val="solid"/>
            <a:round/>
            <a:headEnd type="none" w="med" len="med"/>
            <a:tailEnd type="none" w="med" len="med"/>
          </a:ln>
          <a:effectLst>
            <a:innerShdw blurRad="215900">
              <a:prstClr val="black">
                <a:alpha val="45000"/>
              </a:prstClr>
            </a:innerShdw>
          </a:effectLst>
        </p:spPr>
        <p:txBody>
          <a:bodyPr vert="horz" wrap="square" lIns="91440" tIns="18288" rIns="91440" bIns="45720" numCol="1" rtlCol="0" anchor="t" anchorCtr="0" compatLnSpc="1">
            <a:prstTxWarp prst="textNoShape">
              <a:avLst/>
            </a:prstTxWarp>
          </a:bodyPr>
          <a:lstStyle/>
          <a:p>
            <a:pPr marR="0" indent="0" algn="ctr" fontAlgn="base">
              <a:lnSpc>
                <a:spcPct val="100000"/>
              </a:lnSpc>
              <a:spcBef>
                <a:spcPct val="0"/>
              </a:spcBef>
              <a:spcAft>
                <a:spcPct val="0"/>
              </a:spcAft>
              <a:buClrTx/>
              <a:buSzTx/>
              <a:buFontTx/>
              <a:buNone/>
              <a:tabLst/>
            </a:pPr>
            <a:endParaRPr lang="en-US" smtClean="0"/>
          </a:p>
        </p:txBody>
      </p:sp>
      <p:sp>
        <p:nvSpPr>
          <p:cNvPr id="25" name="Left-Right Arrow 24"/>
          <p:cNvSpPr/>
          <p:nvPr/>
        </p:nvSpPr>
        <p:spPr>
          <a:xfrm rot="5400000">
            <a:off x="1006755" y="1485900"/>
            <a:ext cx="685800" cy="304800"/>
          </a:xfrm>
          <a:prstGeom prst="leftRightArrow">
            <a:avLst>
              <a:gd name="adj1" fmla="val 61374"/>
              <a:gd name="adj2" fmla="val 79760"/>
            </a:avLst>
          </a:prstGeom>
          <a:gradFill flip="none" rotWithShape="1">
            <a:gsLst>
              <a:gs pos="82000">
                <a:srgbClr val="609EC8"/>
              </a:gs>
              <a:gs pos="60000">
                <a:srgbClr val="9CBACC"/>
              </a:gs>
            </a:gsLst>
            <a:lin ang="0" scaled="0"/>
            <a:tileRect/>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latin typeface="Arial" pitchFamily="34" charset="0"/>
              <a:cs typeface="Arial" pitchFamily="34" charset="0"/>
            </a:endParaRPr>
          </a:p>
        </p:txBody>
      </p:sp>
      <p:sp>
        <p:nvSpPr>
          <p:cNvPr id="24" name="Left-Right Arrow 23"/>
          <p:cNvSpPr/>
          <p:nvPr/>
        </p:nvSpPr>
        <p:spPr>
          <a:xfrm rot="5400000">
            <a:off x="2628900" y="1485900"/>
            <a:ext cx="685800" cy="304800"/>
          </a:xfrm>
          <a:prstGeom prst="leftRightArrow">
            <a:avLst>
              <a:gd name="adj1" fmla="val 61374"/>
              <a:gd name="adj2" fmla="val 79760"/>
            </a:avLst>
          </a:prstGeom>
          <a:gradFill flip="none" rotWithShape="1">
            <a:gsLst>
              <a:gs pos="82000">
                <a:srgbClr val="609EC8"/>
              </a:gs>
              <a:gs pos="60000">
                <a:srgbClr val="9CBACC"/>
              </a:gs>
            </a:gsLst>
            <a:lin ang="0" scaled="0"/>
            <a:tileRect/>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latin typeface="Arial" pitchFamily="34" charset="0"/>
              <a:cs typeface="Arial" pitchFamily="34" charset="0"/>
            </a:endParaRPr>
          </a:p>
        </p:txBody>
      </p:sp>
      <p:sp>
        <p:nvSpPr>
          <p:cNvPr id="27" name="AutoShape 19"/>
          <p:cNvSpPr>
            <a:spLocks noChangeArrowheads="1"/>
          </p:cNvSpPr>
          <p:nvPr/>
        </p:nvSpPr>
        <p:spPr bwMode="auto">
          <a:xfrm>
            <a:off x="569311" y="1253514"/>
            <a:ext cx="1545336" cy="365760"/>
          </a:xfrm>
          <a:prstGeom prst="roundRect">
            <a:avLst>
              <a:gd name="adj" fmla="val 13489"/>
            </a:avLst>
          </a:prstGeom>
          <a:solidFill>
            <a:srgbClr val="E0DCDA"/>
          </a:solidFill>
          <a:ln w="6350" cap="flat" cmpd="sng" algn="ctr">
            <a:solidFill>
              <a:schemeClr val="bg1">
                <a:lumMod val="50000"/>
              </a:schemeClr>
            </a:solidFill>
            <a:prstDash val="solid"/>
            <a:round/>
            <a:headEnd type="none" w="med" len="med"/>
            <a:tailEnd type="none" w="med" len="med"/>
          </a:ln>
          <a:effectLst>
            <a:innerShdw blurRad="342900">
              <a:schemeClr val="tx1">
                <a:alpha val="37000"/>
              </a:schemeClr>
            </a:innerShdw>
          </a:effectLst>
        </p:spPr>
        <p:txBody>
          <a:bodyPr vert="horz" wrap="square" lIns="91440" tIns="45720" rIns="91440" bIns="45720" numCol="1" rtlCol="0" anchor="ctr" anchorCtr="0" compatLnSpc="1">
            <a:prstTxWarp prst="textNoShape">
              <a:avLst/>
            </a:prstTxWarp>
          </a:bodyPr>
          <a:lstStyle/>
          <a:p>
            <a:pPr algn="ctr"/>
            <a:r>
              <a:rPr lang="en-US" sz="1200" b="1" dirty="0" smtClean="0">
                <a:latin typeface="Arial" pitchFamily="34" charset="0"/>
                <a:cs typeface="Arial" pitchFamily="34" charset="0"/>
              </a:rPr>
              <a:t>RESEARCH</a:t>
            </a:r>
          </a:p>
        </p:txBody>
      </p:sp>
      <p:sp>
        <p:nvSpPr>
          <p:cNvPr id="29" name="AutoShape 19"/>
          <p:cNvSpPr>
            <a:spLocks noChangeArrowheads="1"/>
          </p:cNvSpPr>
          <p:nvPr/>
        </p:nvSpPr>
        <p:spPr bwMode="auto">
          <a:xfrm>
            <a:off x="2209800" y="1253514"/>
            <a:ext cx="1544671" cy="365760"/>
          </a:xfrm>
          <a:prstGeom prst="roundRect">
            <a:avLst>
              <a:gd name="adj" fmla="val 13489"/>
            </a:avLst>
          </a:prstGeom>
          <a:solidFill>
            <a:srgbClr val="E0DCDA"/>
          </a:solidFill>
          <a:ln w="6350" cap="flat" cmpd="sng" algn="ctr">
            <a:solidFill>
              <a:schemeClr val="bg1">
                <a:lumMod val="50000"/>
              </a:schemeClr>
            </a:solidFill>
            <a:prstDash val="solid"/>
            <a:round/>
            <a:headEnd type="none" w="med" len="med"/>
            <a:tailEnd type="none" w="med" len="med"/>
          </a:ln>
          <a:effectLst>
            <a:innerShdw blurRad="342900">
              <a:schemeClr val="tx1">
                <a:alpha val="37000"/>
              </a:schemeClr>
            </a:innerShdw>
          </a:effectLst>
        </p:spPr>
        <p:txBody>
          <a:bodyPr vert="horz" wrap="square" lIns="91440" tIns="45720" rIns="91440" bIns="45720" numCol="1" rtlCol="0" anchor="ctr" anchorCtr="0" compatLnSpc="1">
            <a:prstTxWarp prst="textNoShape">
              <a:avLst/>
            </a:prstTxWarp>
          </a:bodyPr>
          <a:lstStyle/>
          <a:p>
            <a:pPr algn="ctr"/>
            <a:r>
              <a:rPr lang="en-US" sz="1200" b="1" dirty="0" smtClean="0">
                <a:latin typeface="Arial" pitchFamily="34" charset="0"/>
                <a:cs typeface="Arial" pitchFamily="34" charset="0"/>
              </a:rPr>
              <a:t>REQUIREMENTS</a:t>
            </a:r>
          </a:p>
        </p:txBody>
      </p:sp>
      <p:sp>
        <p:nvSpPr>
          <p:cNvPr id="82" name="Freeform 81"/>
          <p:cNvSpPr/>
          <p:nvPr/>
        </p:nvSpPr>
        <p:spPr bwMode="auto">
          <a:xfrm rot="10800000">
            <a:off x="3685032" y="2198033"/>
            <a:ext cx="230909" cy="199059"/>
          </a:xfrm>
          <a:custGeom>
            <a:avLst/>
            <a:gdLst>
              <a:gd name="connsiteX0" fmla="*/ 0 w 167250"/>
              <a:gd name="connsiteY0" fmla="*/ 144181 h 144181"/>
              <a:gd name="connsiteX1" fmla="*/ 83625 w 167250"/>
              <a:gd name="connsiteY1" fmla="*/ 0 h 144181"/>
              <a:gd name="connsiteX2" fmla="*/ 167250 w 167250"/>
              <a:gd name="connsiteY2" fmla="*/ 144181 h 144181"/>
              <a:gd name="connsiteX3" fmla="*/ 0 w 167250"/>
              <a:gd name="connsiteY3" fmla="*/ 144181 h 144181"/>
              <a:gd name="connsiteX0" fmla="*/ 0 w 167250"/>
              <a:gd name="connsiteY0" fmla="*/ 144181 h 235621"/>
              <a:gd name="connsiteX1" fmla="*/ 83625 w 167250"/>
              <a:gd name="connsiteY1" fmla="*/ 0 h 235621"/>
              <a:gd name="connsiteX2" fmla="*/ 167250 w 167250"/>
              <a:gd name="connsiteY2" fmla="*/ 144181 h 235621"/>
              <a:gd name="connsiteX3" fmla="*/ 91440 w 167250"/>
              <a:gd name="connsiteY3" fmla="*/ 235621 h 235621"/>
              <a:gd name="connsiteX0" fmla="*/ 0 w 167250"/>
              <a:gd name="connsiteY0" fmla="*/ 144181 h 144181"/>
              <a:gd name="connsiteX1" fmla="*/ 83625 w 167250"/>
              <a:gd name="connsiteY1" fmla="*/ 0 h 144181"/>
              <a:gd name="connsiteX2" fmla="*/ 167250 w 167250"/>
              <a:gd name="connsiteY2" fmla="*/ 144181 h 144181"/>
            </a:gdLst>
            <a:ahLst/>
            <a:cxnLst>
              <a:cxn ang="0">
                <a:pos x="connsiteX0" y="connsiteY0"/>
              </a:cxn>
              <a:cxn ang="0">
                <a:pos x="connsiteX1" y="connsiteY1"/>
              </a:cxn>
              <a:cxn ang="0">
                <a:pos x="connsiteX2" y="connsiteY2"/>
              </a:cxn>
            </a:cxnLst>
            <a:rect l="l" t="t" r="r" b="b"/>
            <a:pathLst>
              <a:path w="167250" h="144181">
                <a:moveTo>
                  <a:pt x="0" y="144181"/>
                </a:moveTo>
                <a:lnTo>
                  <a:pt x="83625" y="0"/>
                </a:lnTo>
                <a:lnTo>
                  <a:pt x="167250" y="144181"/>
                </a:lnTo>
              </a:path>
            </a:pathLst>
          </a:custGeom>
          <a:solidFill>
            <a:srgbClr val="F2B404"/>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smtClean="0">
              <a:ln>
                <a:noFill/>
              </a:ln>
              <a:solidFill>
                <a:schemeClr val="tx1"/>
              </a:solidFill>
              <a:effectLst/>
              <a:latin typeface="Times New Roman" pitchFamily="18" charset="0"/>
            </a:endParaRPr>
          </a:p>
        </p:txBody>
      </p:sp>
      <p:sp>
        <p:nvSpPr>
          <p:cNvPr id="83" name="Freeform 82"/>
          <p:cNvSpPr/>
          <p:nvPr/>
        </p:nvSpPr>
        <p:spPr bwMode="auto">
          <a:xfrm rot="10800000" flipV="1">
            <a:off x="448056" y="3462291"/>
            <a:ext cx="230909" cy="199059"/>
          </a:xfrm>
          <a:custGeom>
            <a:avLst/>
            <a:gdLst>
              <a:gd name="connsiteX0" fmla="*/ 0 w 167250"/>
              <a:gd name="connsiteY0" fmla="*/ 144181 h 144181"/>
              <a:gd name="connsiteX1" fmla="*/ 83625 w 167250"/>
              <a:gd name="connsiteY1" fmla="*/ 0 h 144181"/>
              <a:gd name="connsiteX2" fmla="*/ 167250 w 167250"/>
              <a:gd name="connsiteY2" fmla="*/ 144181 h 144181"/>
              <a:gd name="connsiteX3" fmla="*/ 0 w 167250"/>
              <a:gd name="connsiteY3" fmla="*/ 144181 h 144181"/>
              <a:gd name="connsiteX0" fmla="*/ 0 w 167250"/>
              <a:gd name="connsiteY0" fmla="*/ 144181 h 235621"/>
              <a:gd name="connsiteX1" fmla="*/ 83625 w 167250"/>
              <a:gd name="connsiteY1" fmla="*/ 0 h 235621"/>
              <a:gd name="connsiteX2" fmla="*/ 167250 w 167250"/>
              <a:gd name="connsiteY2" fmla="*/ 144181 h 235621"/>
              <a:gd name="connsiteX3" fmla="*/ 91440 w 167250"/>
              <a:gd name="connsiteY3" fmla="*/ 235621 h 235621"/>
              <a:gd name="connsiteX0" fmla="*/ 0 w 167250"/>
              <a:gd name="connsiteY0" fmla="*/ 144181 h 144181"/>
              <a:gd name="connsiteX1" fmla="*/ 83625 w 167250"/>
              <a:gd name="connsiteY1" fmla="*/ 0 h 144181"/>
              <a:gd name="connsiteX2" fmla="*/ 167250 w 167250"/>
              <a:gd name="connsiteY2" fmla="*/ 144181 h 144181"/>
            </a:gdLst>
            <a:ahLst/>
            <a:cxnLst>
              <a:cxn ang="0">
                <a:pos x="connsiteX0" y="connsiteY0"/>
              </a:cxn>
              <a:cxn ang="0">
                <a:pos x="connsiteX1" y="connsiteY1"/>
              </a:cxn>
              <a:cxn ang="0">
                <a:pos x="connsiteX2" y="connsiteY2"/>
              </a:cxn>
            </a:cxnLst>
            <a:rect l="l" t="t" r="r" b="b"/>
            <a:pathLst>
              <a:path w="167250" h="144181">
                <a:moveTo>
                  <a:pt x="0" y="144181"/>
                </a:moveTo>
                <a:lnTo>
                  <a:pt x="83625" y="0"/>
                </a:lnTo>
                <a:lnTo>
                  <a:pt x="167250" y="144181"/>
                </a:lnTo>
              </a:path>
            </a:pathLst>
          </a:custGeom>
          <a:solidFill>
            <a:srgbClr val="F2B404"/>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smtClean="0">
              <a:ln>
                <a:noFill/>
              </a:ln>
              <a:solidFill>
                <a:schemeClr val="tx1"/>
              </a:solidFill>
              <a:effectLst/>
              <a:latin typeface="Times New Roman" pitchFamily="18" charset="0"/>
            </a:endParaRPr>
          </a:p>
        </p:txBody>
      </p:sp>
      <p:sp>
        <p:nvSpPr>
          <p:cNvPr id="85" name="Freeform 84"/>
          <p:cNvSpPr/>
          <p:nvPr/>
        </p:nvSpPr>
        <p:spPr bwMode="auto">
          <a:xfrm rot="5400000" flipH="1" flipV="1">
            <a:off x="2883584" y="3886200"/>
            <a:ext cx="230909" cy="199059"/>
          </a:xfrm>
          <a:custGeom>
            <a:avLst/>
            <a:gdLst>
              <a:gd name="connsiteX0" fmla="*/ 0 w 167250"/>
              <a:gd name="connsiteY0" fmla="*/ 144181 h 144181"/>
              <a:gd name="connsiteX1" fmla="*/ 83625 w 167250"/>
              <a:gd name="connsiteY1" fmla="*/ 0 h 144181"/>
              <a:gd name="connsiteX2" fmla="*/ 167250 w 167250"/>
              <a:gd name="connsiteY2" fmla="*/ 144181 h 144181"/>
              <a:gd name="connsiteX3" fmla="*/ 0 w 167250"/>
              <a:gd name="connsiteY3" fmla="*/ 144181 h 144181"/>
              <a:gd name="connsiteX0" fmla="*/ 0 w 167250"/>
              <a:gd name="connsiteY0" fmla="*/ 144181 h 235621"/>
              <a:gd name="connsiteX1" fmla="*/ 83625 w 167250"/>
              <a:gd name="connsiteY1" fmla="*/ 0 h 235621"/>
              <a:gd name="connsiteX2" fmla="*/ 167250 w 167250"/>
              <a:gd name="connsiteY2" fmla="*/ 144181 h 235621"/>
              <a:gd name="connsiteX3" fmla="*/ 91440 w 167250"/>
              <a:gd name="connsiteY3" fmla="*/ 235621 h 235621"/>
              <a:gd name="connsiteX0" fmla="*/ 0 w 167250"/>
              <a:gd name="connsiteY0" fmla="*/ 144181 h 144181"/>
              <a:gd name="connsiteX1" fmla="*/ 83625 w 167250"/>
              <a:gd name="connsiteY1" fmla="*/ 0 h 144181"/>
              <a:gd name="connsiteX2" fmla="*/ 167250 w 167250"/>
              <a:gd name="connsiteY2" fmla="*/ 144181 h 144181"/>
            </a:gdLst>
            <a:ahLst/>
            <a:cxnLst>
              <a:cxn ang="0">
                <a:pos x="connsiteX0" y="connsiteY0"/>
              </a:cxn>
              <a:cxn ang="0">
                <a:pos x="connsiteX1" y="connsiteY1"/>
              </a:cxn>
              <a:cxn ang="0">
                <a:pos x="connsiteX2" y="connsiteY2"/>
              </a:cxn>
            </a:cxnLst>
            <a:rect l="l" t="t" r="r" b="b"/>
            <a:pathLst>
              <a:path w="167250" h="144181">
                <a:moveTo>
                  <a:pt x="0" y="144181"/>
                </a:moveTo>
                <a:lnTo>
                  <a:pt x="83625" y="0"/>
                </a:lnTo>
                <a:lnTo>
                  <a:pt x="167250" y="144181"/>
                </a:lnTo>
              </a:path>
            </a:pathLst>
          </a:custGeom>
          <a:solidFill>
            <a:srgbClr val="F2B404"/>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smtClean="0">
              <a:ln>
                <a:noFill/>
              </a:ln>
              <a:solidFill>
                <a:schemeClr val="tx1"/>
              </a:solidFill>
              <a:effectLst/>
              <a:latin typeface="Times New Roman" pitchFamily="18" charset="0"/>
            </a:endParaRPr>
          </a:p>
        </p:txBody>
      </p:sp>
      <p:sp>
        <p:nvSpPr>
          <p:cNvPr id="84" name="Freeform 83"/>
          <p:cNvSpPr/>
          <p:nvPr/>
        </p:nvSpPr>
        <p:spPr bwMode="auto">
          <a:xfrm rot="16200000" flipV="1">
            <a:off x="1698817" y="1810512"/>
            <a:ext cx="230909" cy="199059"/>
          </a:xfrm>
          <a:custGeom>
            <a:avLst/>
            <a:gdLst>
              <a:gd name="connsiteX0" fmla="*/ 0 w 167250"/>
              <a:gd name="connsiteY0" fmla="*/ 144181 h 144181"/>
              <a:gd name="connsiteX1" fmla="*/ 83625 w 167250"/>
              <a:gd name="connsiteY1" fmla="*/ 0 h 144181"/>
              <a:gd name="connsiteX2" fmla="*/ 167250 w 167250"/>
              <a:gd name="connsiteY2" fmla="*/ 144181 h 144181"/>
              <a:gd name="connsiteX3" fmla="*/ 0 w 167250"/>
              <a:gd name="connsiteY3" fmla="*/ 144181 h 144181"/>
              <a:gd name="connsiteX0" fmla="*/ 0 w 167250"/>
              <a:gd name="connsiteY0" fmla="*/ 144181 h 235621"/>
              <a:gd name="connsiteX1" fmla="*/ 83625 w 167250"/>
              <a:gd name="connsiteY1" fmla="*/ 0 h 235621"/>
              <a:gd name="connsiteX2" fmla="*/ 167250 w 167250"/>
              <a:gd name="connsiteY2" fmla="*/ 144181 h 235621"/>
              <a:gd name="connsiteX3" fmla="*/ 91440 w 167250"/>
              <a:gd name="connsiteY3" fmla="*/ 235621 h 235621"/>
              <a:gd name="connsiteX0" fmla="*/ 0 w 167250"/>
              <a:gd name="connsiteY0" fmla="*/ 144181 h 144181"/>
              <a:gd name="connsiteX1" fmla="*/ 83625 w 167250"/>
              <a:gd name="connsiteY1" fmla="*/ 0 h 144181"/>
              <a:gd name="connsiteX2" fmla="*/ 167250 w 167250"/>
              <a:gd name="connsiteY2" fmla="*/ 144181 h 144181"/>
            </a:gdLst>
            <a:ahLst/>
            <a:cxnLst>
              <a:cxn ang="0">
                <a:pos x="connsiteX0" y="connsiteY0"/>
              </a:cxn>
              <a:cxn ang="0">
                <a:pos x="connsiteX1" y="connsiteY1"/>
              </a:cxn>
              <a:cxn ang="0">
                <a:pos x="connsiteX2" y="connsiteY2"/>
              </a:cxn>
            </a:cxnLst>
            <a:rect l="l" t="t" r="r" b="b"/>
            <a:pathLst>
              <a:path w="167250" h="144181">
                <a:moveTo>
                  <a:pt x="0" y="144181"/>
                </a:moveTo>
                <a:lnTo>
                  <a:pt x="83625" y="0"/>
                </a:lnTo>
                <a:lnTo>
                  <a:pt x="167250" y="144181"/>
                </a:lnTo>
              </a:path>
            </a:pathLst>
          </a:custGeom>
          <a:solidFill>
            <a:srgbClr val="F2B404"/>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smtClean="0">
              <a:ln>
                <a:noFill/>
              </a:ln>
              <a:solidFill>
                <a:schemeClr val="tx1"/>
              </a:solidFill>
              <a:effectLst/>
              <a:latin typeface="Times New Roman" pitchFamily="18" charset="0"/>
            </a:endParaRPr>
          </a:p>
        </p:txBody>
      </p:sp>
      <p:sp>
        <p:nvSpPr>
          <p:cNvPr id="41" name="Left-Right Arrow 40"/>
          <p:cNvSpPr/>
          <p:nvPr/>
        </p:nvSpPr>
        <p:spPr>
          <a:xfrm rot="16200000">
            <a:off x="2628900" y="4076700"/>
            <a:ext cx="685800" cy="304800"/>
          </a:xfrm>
          <a:prstGeom prst="leftRightArrow">
            <a:avLst>
              <a:gd name="adj1" fmla="val 61374"/>
              <a:gd name="adj2" fmla="val 79760"/>
            </a:avLst>
          </a:prstGeom>
          <a:gradFill flip="none" rotWithShape="1">
            <a:gsLst>
              <a:gs pos="82000">
                <a:srgbClr val="609EC8"/>
              </a:gs>
              <a:gs pos="60000">
                <a:srgbClr val="9CBACC"/>
              </a:gs>
            </a:gsLst>
            <a:lin ang="0" scaled="0"/>
            <a:tileRect/>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latin typeface="Arial" pitchFamily="34" charset="0"/>
              <a:cs typeface="Arial" pitchFamily="34" charset="0"/>
            </a:endParaRPr>
          </a:p>
        </p:txBody>
      </p:sp>
      <p:grpSp>
        <p:nvGrpSpPr>
          <p:cNvPr id="3" name="Group 29"/>
          <p:cNvGrpSpPr/>
          <p:nvPr/>
        </p:nvGrpSpPr>
        <p:grpSpPr>
          <a:xfrm>
            <a:off x="1805705" y="4253549"/>
            <a:ext cx="1964006" cy="1690051"/>
            <a:chOff x="2256970" y="4297403"/>
            <a:chExt cx="1964006" cy="1690051"/>
          </a:xfrm>
        </p:grpSpPr>
        <p:pic>
          <p:nvPicPr>
            <p:cNvPr id="57" name="Picture 4"/>
            <p:cNvPicPr>
              <a:picLocks noChangeAspect="1" noChangeArrowheads="1"/>
            </p:cNvPicPr>
            <p:nvPr/>
          </p:nvPicPr>
          <p:blipFill>
            <a:blip r:embed="rId3" cstate="print"/>
            <a:srcRect/>
            <a:stretch>
              <a:fillRect/>
            </a:stretch>
          </p:blipFill>
          <p:spPr bwMode="auto">
            <a:xfrm>
              <a:off x="2971864" y="4297403"/>
              <a:ext cx="1249112" cy="1076839"/>
            </a:xfrm>
            <a:prstGeom prst="rect">
              <a:avLst/>
            </a:prstGeom>
            <a:solidFill>
              <a:srgbClr val="E0DCDA"/>
            </a:solidFill>
            <a:ln w="6350" cap="flat" cmpd="sng" algn="ctr">
              <a:solidFill>
                <a:schemeClr val="bg1">
                  <a:lumMod val="50000"/>
                </a:schemeClr>
              </a:solidFill>
              <a:prstDash val="solid"/>
              <a:round/>
              <a:headEnd type="none" w="med" len="med"/>
              <a:tailEnd type="none" w="med" len="med"/>
            </a:ln>
            <a:effectLst>
              <a:innerShdw blurRad="342900">
                <a:schemeClr val="tx1">
                  <a:alpha val="37000"/>
                </a:schemeClr>
              </a:innerShdw>
            </a:effectLst>
          </p:spPr>
          <p:style>
            <a:lnRef idx="2">
              <a:schemeClr val="dk1"/>
            </a:lnRef>
            <a:fillRef idx="1">
              <a:schemeClr val="lt1"/>
            </a:fillRef>
            <a:effectRef idx="0">
              <a:schemeClr val="dk1"/>
            </a:effectRef>
            <a:fontRef idx="minor">
              <a:schemeClr val="dk1"/>
            </a:fontRef>
          </p:style>
        </p:pic>
        <p:pic>
          <p:nvPicPr>
            <p:cNvPr id="58" name="Picture 2"/>
            <p:cNvPicPr>
              <a:picLocks noChangeAspect="1" noChangeArrowheads="1"/>
            </p:cNvPicPr>
            <p:nvPr/>
          </p:nvPicPr>
          <p:blipFill>
            <a:blip r:embed="rId4" cstate="print"/>
            <a:srcRect/>
            <a:stretch>
              <a:fillRect/>
            </a:stretch>
          </p:blipFill>
          <p:spPr bwMode="auto">
            <a:xfrm>
              <a:off x="2256970" y="5099240"/>
              <a:ext cx="1850994" cy="888214"/>
            </a:xfrm>
            <a:prstGeom prst="rect">
              <a:avLst/>
            </a:prstGeom>
            <a:solidFill>
              <a:srgbClr val="E0DCDA"/>
            </a:solidFill>
            <a:ln w="6350" cap="flat" cmpd="sng" algn="ctr">
              <a:solidFill>
                <a:schemeClr val="bg1">
                  <a:lumMod val="50000"/>
                </a:schemeClr>
              </a:solidFill>
              <a:prstDash val="solid"/>
              <a:round/>
              <a:headEnd type="none" w="med" len="med"/>
              <a:tailEnd type="none" w="med" len="med"/>
            </a:ln>
            <a:effectLst>
              <a:innerShdw blurRad="342900">
                <a:schemeClr val="tx1">
                  <a:alpha val="37000"/>
                </a:schemeClr>
              </a:innerShdw>
            </a:effectLst>
          </p:spPr>
        </p:pic>
        <p:pic>
          <p:nvPicPr>
            <p:cNvPr id="59" name="Picture 58" descr="cad_robot.JPG"/>
            <p:cNvPicPr>
              <a:picLocks noChangeAspect="1"/>
            </p:cNvPicPr>
            <p:nvPr/>
          </p:nvPicPr>
          <p:blipFill>
            <a:blip r:embed="rId5" cstate="print"/>
            <a:stretch>
              <a:fillRect/>
            </a:stretch>
          </p:blipFill>
          <p:spPr>
            <a:xfrm>
              <a:off x="2459031" y="4396172"/>
              <a:ext cx="1169454" cy="717934"/>
            </a:xfrm>
            <a:prstGeom prst="rect">
              <a:avLst/>
            </a:prstGeom>
            <a:solidFill>
              <a:srgbClr val="E0DCDA"/>
            </a:solidFill>
            <a:ln w="6350" cap="flat" cmpd="sng" algn="ctr">
              <a:solidFill>
                <a:schemeClr val="bg1">
                  <a:lumMod val="50000"/>
                </a:schemeClr>
              </a:solidFill>
              <a:prstDash val="solid"/>
              <a:round/>
              <a:headEnd type="none" w="med" len="med"/>
              <a:tailEnd type="none" w="med" len="med"/>
            </a:ln>
            <a:effectLst>
              <a:innerShdw blurRad="342900">
                <a:schemeClr val="tx1">
                  <a:alpha val="37000"/>
                </a:schemeClr>
              </a:innerShdw>
            </a:effectLst>
          </p:spPr>
        </p:pic>
      </p:grpSp>
    </p:spTree>
    <p:extLst>
      <p:ext uri="{BB962C8B-B14F-4D97-AF65-F5344CB8AC3E}">
        <p14:creationId xmlns:p14="http://schemas.microsoft.com/office/powerpoint/2010/main" val="5828329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1000"/>
                                        <p:tgtEl>
                                          <p:spTgt spid="2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fade">
                                      <p:cBhvr>
                                        <p:cTn id="10" dur="1000"/>
                                        <p:tgtEl>
                                          <p:spTgt spid="29"/>
                                        </p:tgtEl>
                                      </p:cBhvr>
                                    </p:animEffect>
                                  </p:childTnLst>
                                </p:cTn>
                              </p:par>
                            </p:childTnLst>
                          </p:cTn>
                        </p:par>
                        <p:par>
                          <p:cTn id="11" fill="hold">
                            <p:stCondLst>
                              <p:cond delay="1000"/>
                            </p:stCondLst>
                            <p:childTnLst>
                              <p:par>
                                <p:cTn id="12" presetID="22" presetClass="entr" presetSubtype="1" fill="hold" grpId="0" nodeType="afterEffect">
                                  <p:stCondLst>
                                    <p:cond delay="0"/>
                                  </p:stCondLst>
                                  <p:childTnLst>
                                    <p:set>
                                      <p:cBhvr>
                                        <p:cTn id="13" dur="1" fill="hold">
                                          <p:stCondLst>
                                            <p:cond delay="0"/>
                                          </p:stCondLst>
                                        </p:cTn>
                                        <p:tgtEl>
                                          <p:spTgt spid="25"/>
                                        </p:tgtEl>
                                        <p:attrNameLst>
                                          <p:attrName>style.visibility</p:attrName>
                                        </p:attrNameLst>
                                      </p:cBhvr>
                                      <p:to>
                                        <p:strVal val="visible"/>
                                      </p:to>
                                    </p:set>
                                    <p:animEffect transition="in" filter="wipe(up)">
                                      <p:cBhvr>
                                        <p:cTn id="14" dur="1000"/>
                                        <p:tgtEl>
                                          <p:spTgt spid="25"/>
                                        </p:tgtEl>
                                      </p:cBhvr>
                                    </p:animEffect>
                                  </p:childTnLst>
                                </p:cTn>
                              </p:par>
                              <p:par>
                                <p:cTn id="15" presetID="22" presetClass="entr" presetSubtype="1" fill="hold" grpId="0" nodeType="with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wipe(up)">
                                      <p:cBhvr>
                                        <p:cTn id="17" dur="1000"/>
                                        <p:tgtEl>
                                          <p:spTgt spid="2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wipe(up)">
                                      <p:cBhvr>
                                        <p:cTn id="22" dur="1000"/>
                                        <p:tgtEl>
                                          <p:spTgt spid="2"/>
                                        </p:tgtEl>
                                      </p:cBhvr>
                                    </p:animEffect>
                                  </p:childTnLst>
                                </p:cTn>
                              </p:par>
                            </p:childTnLst>
                          </p:cTn>
                        </p:par>
                        <p:par>
                          <p:cTn id="23" fill="hold">
                            <p:stCondLst>
                              <p:cond delay="1000"/>
                            </p:stCondLst>
                            <p:childTnLst>
                              <p:par>
                                <p:cTn id="24" presetID="1" presetClass="entr" presetSubtype="0" fill="hold" nodeType="afterEffect">
                                  <p:stCondLst>
                                    <p:cond delay="0"/>
                                  </p:stCondLst>
                                  <p:childTnLst>
                                    <p:set>
                                      <p:cBhvr>
                                        <p:cTn id="25" dur="1" fill="hold">
                                          <p:stCondLst>
                                            <p:cond delay="0"/>
                                          </p:stCondLst>
                                        </p:cTn>
                                        <p:tgtEl>
                                          <p:spTgt spid="5"/>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6"/>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nodeType="clickEffect">
                                  <p:stCondLst>
                                    <p:cond delay="0"/>
                                  </p:stCondLst>
                                  <p:childTnLst>
                                    <p:set>
                                      <p:cBhvr>
                                        <p:cTn id="33" dur="1" fill="hold">
                                          <p:stCondLst>
                                            <p:cond delay="0"/>
                                          </p:stCondLst>
                                        </p:cTn>
                                        <p:tgtEl>
                                          <p:spTgt spid="3"/>
                                        </p:tgtEl>
                                        <p:attrNameLst>
                                          <p:attrName>style.visibility</p:attrName>
                                        </p:attrNameLst>
                                      </p:cBhvr>
                                      <p:to>
                                        <p:strVal val="visible"/>
                                      </p:to>
                                    </p:set>
                                    <p:animEffect transition="in" filter="wipe(down)">
                                      <p:cBhvr>
                                        <p:cTn id="34" dur="2000"/>
                                        <p:tgtEl>
                                          <p:spTgt spid="3"/>
                                        </p:tgtEl>
                                      </p:cBhvr>
                                    </p:animEffect>
                                  </p:childTnLst>
                                </p:cTn>
                              </p:par>
                            </p:childTnLst>
                          </p:cTn>
                        </p:par>
                        <p:par>
                          <p:cTn id="35" fill="hold">
                            <p:stCondLst>
                              <p:cond delay="2000"/>
                            </p:stCondLst>
                            <p:childTnLst>
                              <p:par>
                                <p:cTn id="36" presetID="22" presetClass="entr" presetSubtype="4" fill="hold" grpId="0" nodeType="afterEffect">
                                  <p:stCondLst>
                                    <p:cond delay="0"/>
                                  </p:stCondLst>
                                  <p:childTnLst>
                                    <p:set>
                                      <p:cBhvr>
                                        <p:cTn id="37" dur="1" fill="hold">
                                          <p:stCondLst>
                                            <p:cond delay="0"/>
                                          </p:stCondLst>
                                        </p:cTn>
                                        <p:tgtEl>
                                          <p:spTgt spid="41"/>
                                        </p:tgtEl>
                                        <p:attrNameLst>
                                          <p:attrName>style.visibility</p:attrName>
                                        </p:attrNameLst>
                                      </p:cBhvr>
                                      <p:to>
                                        <p:strVal val="visible"/>
                                      </p:to>
                                    </p:set>
                                    <p:animEffect transition="in" filter="wipe(down)">
                                      <p:cBhvr>
                                        <p:cTn id="38" dur="1000"/>
                                        <p:tgtEl>
                                          <p:spTgt spid="41"/>
                                        </p:tgtEl>
                                      </p:cBhvr>
                                    </p:animEffect>
                                  </p:childTnLst>
                                </p:cTn>
                              </p:par>
                              <p:par>
                                <p:cTn id="39" presetID="1" presetClass="entr" presetSubtype="0" fill="hold" nodeType="withEffect">
                                  <p:stCondLst>
                                    <p:cond delay="0"/>
                                  </p:stCondLst>
                                  <p:childTnLst>
                                    <p:set>
                                      <p:cBhvr>
                                        <p:cTn id="40" dur="1" fill="hold">
                                          <p:stCondLst>
                                            <p:cond delay="0"/>
                                          </p:stCondLst>
                                        </p:cTn>
                                        <p:tgtEl>
                                          <p:spTgt spid="7"/>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8"/>
                                        </p:tgtEl>
                                        <p:attrNameLst>
                                          <p:attrName>style.visibility</p:attrName>
                                        </p:attrNameLst>
                                      </p:cBhvr>
                                      <p:to>
                                        <p:strVal val="visible"/>
                                      </p:to>
                                    </p:set>
                                  </p:childTnLst>
                                </p:cTn>
                              </p:par>
                            </p:childTnLst>
                          </p:cTn>
                        </p:par>
                        <p:par>
                          <p:cTn id="45" fill="hold">
                            <p:stCondLst>
                              <p:cond delay="0"/>
                            </p:stCondLst>
                            <p:childTnLst>
                              <p:par>
                                <p:cTn id="46" presetID="10" presetClass="entr" presetSubtype="0" fill="hold" grpId="0" nodeType="afterEffect">
                                  <p:stCondLst>
                                    <p:cond delay="0"/>
                                  </p:stCondLst>
                                  <p:childTnLst>
                                    <p:set>
                                      <p:cBhvr>
                                        <p:cTn id="47" dur="1" fill="hold">
                                          <p:stCondLst>
                                            <p:cond delay="0"/>
                                          </p:stCondLst>
                                        </p:cTn>
                                        <p:tgtEl>
                                          <p:spTgt spid="81"/>
                                        </p:tgtEl>
                                        <p:attrNameLst>
                                          <p:attrName>style.visibility</p:attrName>
                                        </p:attrNameLst>
                                      </p:cBhvr>
                                      <p:to>
                                        <p:strVal val="visible"/>
                                      </p:to>
                                    </p:set>
                                    <p:animEffect transition="in" filter="fade">
                                      <p:cBhvr>
                                        <p:cTn id="48" dur="1000"/>
                                        <p:tgtEl>
                                          <p:spTgt spid="81"/>
                                        </p:tgtEl>
                                      </p:cBhvr>
                                    </p:animEffect>
                                  </p:childTnLst>
                                </p:cTn>
                              </p:par>
                            </p:childTnLst>
                          </p:cTn>
                        </p:par>
                        <p:par>
                          <p:cTn id="49" fill="hold">
                            <p:stCondLst>
                              <p:cond delay="1000"/>
                            </p:stCondLst>
                            <p:childTnLst>
                              <p:par>
                                <p:cTn id="50" presetID="10" presetClass="entr" presetSubtype="0" fill="hold" grpId="0" nodeType="afterEffect">
                                  <p:stCondLst>
                                    <p:cond delay="0"/>
                                  </p:stCondLst>
                                  <p:childTnLst>
                                    <p:set>
                                      <p:cBhvr>
                                        <p:cTn id="51" dur="1" fill="hold">
                                          <p:stCondLst>
                                            <p:cond delay="0"/>
                                          </p:stCondLst>
                                        </p:cTn>
                                        <p:tgtEl>
                                          <p:spTgt spid="83"/>
                                        </p:tgtEl>
                                        <p:attrNameLst>
                                          <p:attrName>style.visibility</p:attrName>
                                        </p:attrNameLst>
                                      </p:cBhvr>
                                      <p:to>
                                        <p:strVal val="visible"/>
                                      </p:to>
                                    </p:set>
                                    <p:animEffect transition="in" filter="fade">
                                      <p:cBhvr>
                                        <p:cTn id="52" dur="2000"/>
                                        <p:tgtEl>
                                          <p:spTgt spid="83"/>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84"/>
                                        </p:tgtEl>
                                        <p:attrNameLst>
                                          <p:attrName>style.visibility</p:attrName>
                                        </p:attrNameLst>
                                      </p:cBhvr>
                                      <p:to>
                                        <p:strVal val="visible"/>
                                      </p:to>
                                    </p:set>
                                    <p:animEffect transition="in" filter="fade">
                                      <p:cBhvr>
                                        <p:cTn id="55" dur="2000"/>
                                        <p:tgtEl>
                                          <p:spTgt spid="84"/>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82"/>
                                        </p:tgtEl>
                                        <p:attrNameLst>
                                          <p:attrName>style.visibility</p:attrName>
                                        </p:attrNameLst>
                                      </p:cBhvr>
                                      <p:to>
                                        <p:strVal val="visible"/>
                                      </p:to>
                                    </p:set>
                                    <p:animEffect transition="in" filter="fade">
                                      <p:cBhvr>
                                        <p:cTn id="58" dur="2000"/>
                                        <p:tgtEl>
                                          <p:spTgt spid="82"/>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85"/>
                                        </p:tgtEl>
                                        <p:attrNameLst>
                                          <p:attrName>style.visibility</p:attrName>
                                        </p:attrNameLst>
                                      </p:cBhvr>
                                      <p:to>
                                        <p:strVal val="visible"/>
                                      </p:to>
                                    </p:set>
                                    <p:animEffect transition="in" filter="fade">
                                      <p:cBhvr>
                                        <p:cTn id="61" dur="2000"/>
                                        <p:tgtEl>
                                          <p:spTgt spid="85"/>
                                        </p:tgtEl>
                                      </p:cBhvr>
                                    </p:animEffect>
                                  </p:childTnLst>
                                </p:cTn>
                              </p:par>
                            </p:childTnLst>
                          </p:cTn>
                        </p:par>
                        <p:par>
                          <p:cTn id="62" fill="hold">
                            <p:stCondLst>
                              <p:cond delay="3000"/>
                            </p:stCondLst>
                            <p:childTnLst>
                              <p:par>
                                <p:cTn id="63" presetID="0" presetClass="path" presetSubtype="0" repeatCount="2000" accel="50000" decel="50000" fill="hold" grpId="1" nodeType="afterEffect">
                                  <p:stCondLst>
                                    <p:cond delay="2000"/>
                                  </p:stCondLst>
                                  <p:childTnLst>
                                    <p:animMotion origin="layout" path="M 0 0 L 0 -0.19991 " pathEditMode="relative" ptsTypes="AA">
                                      <p:cBhvr>
                                        <p:cTn id="64" dur="2000" fill="hold"/>
                                        <p:tgtEl>
                                          <p:spTgt spid="83"/>
                                        </p:tgtEl>
                                        <p:attrNameLst>
                                          <p:attrName>ppt_x</p:attrName>
                                          <p:attrName>ppt_y</p:attrName>
                                        </p:attrNameLst>
                                      </p:cBhvr>
                                    </p:animMotion>
                                  </p:childTnLst>
                                </p:cTn>
                              </p:par>
                              <p:par>
                                <p:cTn id="65" presetID="0" presetClass="path" presetSubtype="0" repeatCount="2000" accel="50000" decel="50000" fill="hold" grpId="1" nodeType="withEffect">
                                  <p:stCondLst>
                                    <p:cond delay="2000"/>
                                  </p:stCondLst>
                                  <p:childTnLst>
                                    <p:animMotion origin="layout" path="M 0 0 L 0.15 0 " pathEditMode="relative" ptsTypes="AA">
                                      <p:cBhvr>
                                        <p:cTn id="66" dur="2000" fill="hold"/>
                                        <p:tgtEl>
                                          <p:spTgt spid="84"/>
                                        </p:tgtEl>
                                        <p:attrNameLst>
                                          <p:attrName>ppt_x</p:attrName>
                                          <p:attrName>ppt_y</p:attrName>
                                        </p:attrNameLst>
                                      </p:cBhvr>
                                    </p:animMotion>
                                  </p:childTnLst>
                                </p:cTn>
                              </p:par>
                              <p:par>
                                <p:cTn id="67" presetID="0" presetClass="path" presetSubtype="0" repeatCount="2000" accel="50000" decel="50000" fill="hold" grpId="1" nodeType="withEffect">
                                  <p:stCondLst>
                                    <p:cond delay="2000"/>
                                  </p:stCondLst>
                                  <p:childTnLst>
                                    <p:animMotion origin="layout" path="M 0 0 L 0 0.19991 " pathEditMode="relative" ptsTypes="AA">
                                      <p:cBhvr>
                                        <p:cTn id="68" dur="2000" fill="hold"/>
                                        <p:tgtEl>
                                          <p:spTgt spid="82"/>
                                        </p:tgtEl>
                                        <p:attrNameLst>
                                          <p:attrName>ppt_x</p:attrName>
                                          <p:attrName>ppt_y</p:attrName>
                                        </p:attrNameLst>
                                      </p:cBhvr>
                                    </p:animMotion>
                                  </p:childTnLst>
                                </p:cTn>
                              </p:par>
                              <p:par>
                                <p:cTn id="69" presetID="0" presetClass="path" presetSubtype="0" repeatCount="2000" accel="50000" decel="50000" fill="hold" grpId="1" nodeType="withEffect">
                                  <p:stCondLst>
                                    <p:cond delay="2000"/>
                                  </p:stCondLst>
                                  <p:childTnLst>
                                    <p:animMotion origin="layout" path="M 0 0 L -0.20833 0 " pathEditMode="relative" ptsTypes="AA">
                                      <p:cBhvr>
                                        <p:cTn id="70" dur="2000" fill="hold"/>
                                        <p:tgtEl>
                                          <p:spTgt spid="85"/>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animBg="1"/>
      <p:bldP spid="25" grpId="0" animBg="1"/>
      <p:bldP spid="24" grpId="0" animBg="1"/>
      <p:bldP spid="27" grpId="0" animBg="1"/>
      <p:bldP spid="29" grpId="0" animBg="1"/>
      <p:bldP spid="82" grpId="0" animBg="1"/>
      <p:bldP spid="82" grpId="1" animBg="1"/>
      <p:bldP spid="83" grpId="0" animBg="1"/>
      <p:bldP spid="83" grpId="1" animBg="1"/>
      <p:bldP spid="85" grpId="0" animBg="1"/>
      <p:bldP spid="85" grpId="1" animBg="1"/>
      <p:bldP spid="84" grpId="0" animBg="1"/>
      <p:bldP spid="84" grpId="1" animBg="1"/>
      <p:bldP spid="41"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68"/>
          <p:cNvGrpSpPr/>
          <p:nvPr/>
        </p:nvGrpSpPr>
        <p:grpSpPr>
          <a:xfrm>
            <a:off x="569311" y="4236720"/>
            <a:ext cx="3200400" cy="1325880"/>
            <a:chOff x="569311" y="4236720"/>
            <a:chExt cx="3200400" cy="1325880"/>
          </a:xfrm>
        </p:grpSpPr>
        <p:sp>
          <p:nvSpPr>
            <p:cNvPr id="42" name="AutoShape 19"/>
            <p:cNvSpPr>
              <a:spLocks noChangeArrowheads="1"/>
            </p:cNvSpPr>
            <p:nvPr/>
          </p:nvSpPr>
          <p:spPr bwMode="auto">
            <a:xfrm>
              <a:off x="569311" y="4236720"/>
              <a:ext cx="3200400" cy="1325880"/>
            </a:xfrm>
            <a:prstGeom prst="roundRect">
              <a:avLst>
                <a:gd name="adj" fmla="val 8662"/>
              </a:avLst>
            </a:prstGeom>
            <a:solidFill>
              <a:srgbClr val="E0DCDA"/>
            </a:solidFill>
            <a:ln w="6350" cap="flat" cmpd="sng" algn="ctr">
              <a:solidFill>
                <a:schemeClr val="bg1">
                  <a:lumMod val="50000"/>
                </a:schemeClr>
              </a:solidFill>
              <a:prstDash val="solid"/>
              <a:round/>
              <a:headEnd type="none" w="med" len="med"/>
              <a:tailEnd type="none" w="med" len="med"/>
            </a:ln>
            <a:effectLst>
              <a:innerShdw blurRad="342900">
                <a:schemeClr val="tx1">
                  <a:alpha val="37000"/>
                </a:schemeClr>
              </a:innerShdw>
            </a:effectLst>
          </p:spPr>
          <p:txBody>
            <a:bodyPr vert="horz" wrap="square" lIns="91440" tIns="45720" rIns="91440" bIns="45720" numCol="1" rtlCol="0" anchor="t" anchorCtr="0" compatLnSpc="1">
              <a:prstTxWarp prst="textNoShape">
                <a:avLst/>
              </a:prstTxWarp>
            </a:bodyPr>
            <a:lstStyle/>
            <a:p>
              <a:pPr algn="ctr"/>
              <a:r>
                <a:rPr lang="en-US" sz="1200" b="1" dirty="0" smtClean="0">
                  <a:latin typeface="Arial" pitchFamily="34" charset="0"/>
                  <a:cs typeface="Arial" pitchFamily="34" charset="0"/>
                </a:rPr>
                <a:t>REAL-TIME TESTING</a:t>
              </a:r>
            </a:p>
          </p:txBody>
        </p:sp>
        <p:sp>
          <p:nvSpPr>
            <p:cNvPr id="43" name="Rounded Rectangle 42"/>
            <p:cNvSpPr/>
            <p:nvPr/>
          </p:nvSpPr>
          <p:spPr bwMode="auto">
            <a:xfrm>
              <a:off x="685162" y="4573830"/>
              <a:ext cx="2971800" cy="912570"/>
            </a:xfrm>
            <a:prstGeom prst="roundRect">
              <a:avLst>
                <a:gd name="adj" fmla="val 8571"/>
              </a:avLst>
            </a:prstGeom>
            <a:solidFill>
              <a:schemeClr val="bg1"/>
            </a:solidFill>
            <a:ln w="2857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18288" rIns="91440" bIns="45720" numCol="1" rtlCol="0" anchor="t" anchorCtr="0" compatLnSpc="1">
              <a:prstTxWarp prst="textNoShape">
                <a:avLst/>
              </a:prstTxWarp>
            </a:bodyPr>
            <a:lstStyle/>
            <a:p>
              <a:pPr marR="0" indent="0" algn="ctr">
                <a:lnSpc>
                  <a:spcPct val="100000"/>
                </a:lnSpc>
                <a:buClrTx/>
                <a:buSzTx/>
                <a:buFontTx/>
                <a:buNone/>
                <a:tabLst/>
              </a:pPr>
              <a:endParaRPr lang="en-US" sz="1400" b="1" dirty="0" smtClean="0">
                <a:latin typeface="Arial" pitchFamily="34" charset="0"/>
                <a:cs typeface="Arial" pitchFamily="34" charset="0"/>
              </a:endParaRPr>
            </a:p>
          </p:txBody>
        </p:sp>
      </p:grpSp>
      <p:sp>
        <p:nvSpPr>
          <p:cNvPr id="68" name="Left-Right Arrow 67"/>
          <p:cNvSpPr/>
          <p:nvPr/>
        </p:nvSpPr>
        <p:spPr>
          <a:xfrm rot="5400000">
            <a:off x="1790700" y="3813048"/>
            <a:ext cx="685800" cy="304800"/>
          </a:xfrm>
          <a:prstGeom prst="leftRightArrow">
            <a:avLst>
              <a:gd name="adj1" fmla="val 61374"/>
              <a:gd name="adj2" fmla="val 79760"/>
            </a:avLst>
          </a:prstGeom>
          <a:gradFill flip="none" rotWithShape="1">
            <a:gsLst>
              <a:gs pos="82000">
                <a:srgbClr val="609EC8"/>
              </a:gs>
              <a:gs pos="60000">
                <a:srgbClr val="9CBACC"/>
              </a:gs>
            </a:gsLst>
            <a:lin ang="0" scaled="0"/>
            <a:tileRect/>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latin typeface="Arial" pitchFamily="34" charset="0"/>
              <a:cs typeface="Arial" pitchFamily="34" charset="0"/>
            </a:endParaRPr>
          </a:p>
        </p:txBody>
      </p:sp>
      <p:sp>
        <p:nvSpPr>
          <p:cNvPr id="22" name="Rectangle 2"/>
          <p:cNvSpPr>
            <a:spLocks noGrp="1" noChangeArrowheads="1"/>
          </p:cNvSpPr>
          <p:nvPr>
            <p:ph type="title"/>
          </p:nvPr>
        </p:nvSpPr>
        <p:spPr>
          <a:xfrm>
            <a:off x="261258" y="612809"/>
            <a:ext cx="8882742" cy="601662"/>
          </a:xfrm>
        </p:spPr>
        <p:txBody>
          <a:bodyPr/>
          <a:lstStyle/>
          <a:p>
            <a:r>
              <a:rPr lang="en-US" sz="2800" dirty="0" smtClean="0"/>
              <a:t>Model-Based Design- </a:t>
            </a:r>
            <a:r>
              <a:rPr lang="en-US" sz="2000" dirty="0" smtClean="0"/>
              <a:t>Test and validate in real-time</a:t>
            </a:r>
            <a:endParaRPr lang="en-US" sz="2800" dirty="0"/>
          </a:p>
        </p:txBody>
      </p:sp>
      <p:sp>
        <p:nvSpPr>
          <p:cNvPr id="30" name="Rounded Rectangle 29"/>
          <p:cNvSpPr/>
          <p:nvPr/>
        </p:nvSpPr>
        <p:spPr bwMode="auto">
          <a:xfrm>
            <a:off x="569311" y="1929384"/>
            <a:ext cx="3200400" cy="2066402"/>
          </a:xfrm>
          <a:prstGeom prst="roundRect">
            <a:avLst>
              <a:gd name="adj" fmla="val 4281"/>
            </a:avLst>
          </a:prstGeom>
          <a:solidFill>
            <a:srgbClr val="E0DCDA"/>
          </a:solidFill>
          <a:ln w="6350" cap="flat" cmpd="sng" algn="ctr">
            <a:solidFill>
              <a:schemeClr val="bg1">
                <a:lumMod val="50000"/>
              </a:schemeClr>
            </a:solidFill>
            <a:prstDash val="solid"/>
            <a:round/>
            <a:headEnd type="none" w="med" len="med"/>
            <a:tailEnd type="none" w="med" len="med"/>
          </a:ln>
          <a:effectLst>
            <a:innerShdw blurRad="342900">
              <a:schemeClr val="tx1">
                <a:alpha val="37000"/>
              </a:schemeClr>
            </a:innerShdw>
          </a:effectLst>
        </p:spPr>
        <p:txBody>
          <a:bodyPr vert="horz" wrap="square" lIns="91440" tIns="45720" rIns="91440" bIns="45720" numCol="1" rtlCol="0" anchor="t" anchorCtr="0" compatLnSpc="1">
            <a:prstTxWarp prst="textNoShape">
              <a:avLst/>
            </a:prstTxWarp>
          </a:bodyPr>
          <a:lstStyle/>
          <a:p>
            <a:pPr algn="ctr"/>
            <a:r>
              <a:rPr lang="en-US" sz="1200" b="1" dirty="0" smtClean="0">
                <a:latin typeface="Arial" pitchFamily="34" charset="0"/>
                <a:cs typeface="Arial" pitchFamily="34" charset="0"/>
              </a:rPr>
              <a:t>DESIGN</a:t>
            </a:r>
          </a:p>
          <a:p>
            <a:pPr marR="0" indent="0" algn="ctr" fontAlgn="base">
              <a:lnSpc>
                <a:spcPct val="100000"/>
              </a:lnSpc>
              <a:spcBef>
                <a:spcPct val="0"/>
              </a:spcBef>
              <a:spcAft>
                <a:spcPct val="0"/>
              </a:spcAft>
              <a:buClrTx/>
              <a:buSzTx/>
              <a:buFontTx/>
              <a:buNone/>
              <a:tabLst/>
            </a:pPr>
            <a:endParaRPr lang="en-US" sz="1200" b="1" dirty="0" smtClean="0">
              <a:latin typeface="Arial" pitchFamily="34" charset="0"/>
              <a:cs typeface="Arial" pitchFamily="34" charset="0"/>
            </a:endParaRPr>
          </a:p>
        </p:txBody>
      </p:sp>
      <p:sp>
        <p:nvSpPr>
          <p:cNvPr id="35" name="Rounded Rectangle 34"/>
          <p:cNvSpPr/>
          <p:nvPr/>
        </p:nvSpPr>
        <p:spPr bwMode="auto">
          <a:xfrm>
            <a:off x="683722" y="2225504"/>
            <a:ext cx="2971800" cy="1645920"/>
          </a:xfrm>
          <a:prstGeom prst="roundRect">
            <a:avLst>
              <a:gd name="adj" fmla="val 5468"/>
            </a:avLst>
          </a:prstGeom>
          <a:solidFill>
            <a:schemeClr val="bg1"/>
          </a:solidFill>
          <a:ln w="2857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18288" rIns="91440" bIns="45720" numCol="1" rtlCol="0" anchor="t" anchorCtr="0" compatLnSpc="1">
            <a:prstTxWarp prst="textNoShape">
              <a:avLst/>
            </a:prstTxWarp>
          </a:bodyPr>
          <a:lstStyle/>
          <a:p>
            <a:pPr marR="0" indent="0" algn="ctr">
              <a:lnSpc>
                <a:spcPct val="100000"/>
              </a:lnSpc>
              <a:buClrTx/>
              <a:buSzTx/>
              <a:buFontTx/>
              <a:buNone/>
              <a:tabLst/>
            </a:pPr>
            <a:endParaRPr lang="en-US" sz="1400" b="1" dirty="0" smtClean="0">
              <a:latin typeface="Arial" pitchFamily="34" charset="0"/>
              <a:cs typeface="Arial" pitchFamily="34" charset="0"/>
            </a:endParaRPr>
          </a:p>
        </p:txBody>
      </p:sp>
      <p:sp>
        <p:nvSpPr>
          <p:cNvPr id="36" name="AutoShape 32"/>
          <p:cNvSpPr>
            <a:spLocks noChangeArrowheads="1"/>
          </p:cNvSpPr>
          <p:nvPr/>
        </p:nvSpPr>
        <p:spPr bwMode="auto">
          <a:xfrm>
            <a:off x="914400" y="2294403"/>
            <a:ext cx="2534689" cy="347472"/>
          </a:xfrm>
          <a:prstGeom prst="roundRect">
            <a:avLst>
              <a:gd name="adj" fmla="val 10162"/>
            </a:avLst>
          </a:prstGeom>
          <a:gradFill flip="none" rotWithShape="1">
            <a:gsLst>
              <a:gs pos="7000">
                <a:srgbClr val="F2B404"/>
              </a:gs>
              <a:gs pos="95000">
                <a:srgbClr val="EEEACA"/>
              </a:gs>
            </a:gsLst>
            <a:lin ang="16200000" scaled="1"/>
            <a:tileRect/>
          </a:gradFill>
          <a:ln w="19050" algn="ctr">
            <a:solidFill>
              <a:srgbClr val="E9C27B"/>
            </a:solidFill>
            <a:miter lim="800000"/>
            <a:headEnd/>
            <a:tailEnd/>
          </a:ln>
          <a:effectLst>
            <a:innerShdw dist="165100" dir="16200000">
              <a:schemeClr val="bg1">
                <a:alpha val="30000"/>
              </a:schemeClr>
            </a:innerShdw>
          </a:effectLst>
        </p:spPr>
        <p:txBody>
          <a:bodyPr lIns="9144" tIns="9144" rIns="9144" bIns="9144" anchor="ctr"/>
          <a:lstStyle/>
          <a:p>
            <a:pPr marL="60325" indent="-60325" algn="ctr" fontAlgn="base">
              <a:spcBef>
                <a:spcPct val="0"/>
              </a:spcBef>
              <a:spcAft>
                <a:spcPct val="0"/>
              </a:spcAft>
            </a:pPr>
            <a:r>
              <a:rPr lang="en-US" sz="1000" b="1" dirty="0" smtClean="0">
                <a:latin typeface="Arial" pitchFamily="34" charset="0"/>
                <a:cs typeface="Arial" pitchFamily="34" charset="0"/>
              </a:rPr>
              <a:t>Environmental Models</a:t>
            </a:r>
          </a:p>
        </p:txBody>
      </p:sp>
      <p:sp>
        <p:nvSpPr>
          <p:cNvPr id="37" name="AutoShape 32"/>
          <p:cNvSpPr>
            <a:spLocks noChangeArrowheads="1"/>
          </p:cNvSpPr>
          <p:nvPr/>
        </p:nvSpPr>
        <p:spPr bwMode="auto">
          <a:xfrm>
            <a:off x="914400" y="3072384"/>
            <a:ext cx="2534689" cy="347472"/>
          </a:xfrm>
          <a:prstGeom prst="roundRect">
            <a:avLst>
              <a:gd name="adj" fmla="val 10162"/>
            </a:avLst>
          </a:prstGeom>
          <a:gradFill flip="none" rotWithShape="1">
            <a:gsLst>
              <a:gs pos="7000">
                <a:srgbClr val="F2B404"/>
              </a:gs>
              <a:gs pos="95000">
                <a:srgbClr val="EEEACA"/>
              </a:gs>
            </a:gsLst>
            <a:lin ang="16200000" scaled="1"/>
            <a:tileRect/>
          </a:gradFill>
          <a:ln w="19050" algn="ctr">
            <a:solidFill>
              <a:srgbClr val="E9C27B"/>
            </a:solidFill>
            <a:miter lim="800000"/>
            <a:headEnd/>
            <a:tailEnd/>
          </a:ln>
          <a:effectLst>
            <a:innerShdw dist="165100" dir="16200000">
              <a:schemeClr val="bg1">
                <a:alpha val="30000"/>
              </a:schemeClr>
            </a:innerShdw>
          </a:effectLst>
        </p:spPr>
        <p:txBody>
          <a:bodyPr lIns="9144" tIns="9144" rIns="9144" bIns="9144" anchor="ctr"/>
          <a:lstStyle/>
          <a:p>
            <a:pPr marL="60325" indent="-60325" algn="ctr" fontAlgn="base">
              <a:spcBef>
                <a:spcPct val="0"/>
              </a:spcBef>
              <a:spcAft>
                <a:spcPct val="0"/>
              </a:spcAft>
            </a:pPr>
            <a:r>
              <a:rPr lang="en-US" sz="1000" b="1" dirty="0" smtClean="0">
                <a:latin typeface="Arial" pitchFamily="34" charset="0"/>
                <a:cs typeface="Arial" pitchFamily="34" charset="0"/>
              </a:rPr>
              <a:t>Control Algorithms</a:t>
            </a:r>
            <a:endParaRPr lang="en-US" sz="1000" b="1" dirty="0">
              <a:latin typeface="Arial" pitchFamily="34" charset="0"/>
              <a:cs typeface="Arial" pitchFamily="34" charset="0"/>
            </a:endParaRPr>
          </a:p>
        </p:txBody>
      </p:sp>
      <p:sp>
        <p:nvSpPr>
          <p:cNvPr id="38" name="AutoShape 32"/>
          <p:cNvSpPr>
            <a:spLocks noChangeArrowheads="1"/>
          </p:cNvSpPr>
          <p:nvPr/>
        </p:nvSpPr>
        <p:spPr bwMode="auto">
          <a:xfrm>
            <a:off x="914400" y="2688336"/>
            <a:ext cx="1246184" cy="347472"/>
          </a:xfrm>
          <a:prstGeom prst="roundRect">
            <a:avLst>
              <a:gd name="adj" fmla="val 10162"/>
            </a:avLst>
          </a:prstGeom>
          <a:gradFill flip="none" rotWithShape="1">
            <a:gsLst>
              <a:gs pos="7000">
                <a:srgbClr val="F2B404"/>
              </a:gs>
              <a:gs pos="95000">
                <a:srgbClr val="EEEACA"/>
              </a:gs>
            </a:gsLst>
            <a:lin ang="16200000" scaled="1"/>
            <a:tileRect/>
          </a:gradFill>
          <a:ln w="19050" algn="ctr">
            <a:solidFill>
              <a:srgbClr val="E9C27B"/>
            </a:solidFill>
            <a:miter lim="800000"/>
            <a:headEnd/>
            <a:tailEnd/>
          </a:ln>
          <a:effectLst>
            <a:innerShdw dist="165100" dir="16200000">
              <a:schemeClr val="bg1">
                <a:alpha val="30000"/>
              </a:schemeClr>
            </a:innerShdw>
          </a:effectLst>
        </p:spPr>
        <p:txBody>
          <a:bodyPr lIns="9144" tIns="9144" rIns="9144" bIns="9144" anchor="ctr"/>
          <a:lstStyle/>
          <a:p>
            <a:pPr marL="60325" indent="-60325" algn="ctr" fontAlgn="base">
              <a:spcBef>
                <a:spcPct val="0"/>
              </a:spcBef>
              <a:spcAft>
                <a:spcPct val="0"/>
              </a:spcAft>
            </a:pPr>
            <a:r>
              <a:rPr lang="en-US" sz="1000" b="1" dirty="0" smtClean="0">
                <a:latin typeface="Arial" pitchFamily="34" charset="0"/>
                <a:cs typeface="Arial" pitchFamily="34" charset="0"/>
              </a:rPr>
              <a:t>Mechanical</a:t>
            </a:r>
          </a:p>
        </p:txBody>
      </p:sp>
      <p:sp>
        <p:nvSpPr>
          <p:cNvPr id="39" name="AutoShape 32"/>
          <p:cNvSpPr>
            <a:spLocks noChangeArrowheads="1"/>
          </p:cNvSpPr>
          <p:nvPr/>
        </p:nvSpPr>
        <p:spPr bwMode="auto">
          <a:xfrm>
            <a:off x="2202905" y="2688336"/>
            <a:ext cx="1246184" cy="347472"/>
          </a:xfrm>
          <a:prstGeom prst="roundRect">
            <a:avLst>
              <a:gd name="adj" fmla="val 10162"/>
            </a:avLst>
          </a:prstGeom>
          <a:gradFill flip="none" rotWithShape="1">
            <a:gsLst>
              <a:gs pos="7000">
                <a:srgbClr val="F2B404"/>
              </a:gs>
              <a:gs pos="95000">
                <a:srgbClr val="EEEACA"/>
              </a:gs>
            </a:gsLst>
            <a:lin ang="16200000" scaled="1"/>
            <a:tileRect/>
          </a:gradFill>
          <a:ln w="19050" algn="ctr">
            <a:solidFill>
              <a:srgbClr val="E9C27B"/>
            </a:solidFill>
            <a:miter lim="800000"/>
            <a:headEnd/>
            <a:tailEnd/>
          </a:ln>
          <a:effectLst>
            <a:innerShdw dist="165100" dir="16200000">
              <a:schemeClr val="bg1">
                <a:alpha val="30000"/>
              </a:schemeClr>
            </a:innerShdw>
          </a:effectLst>
        </p:spPr>
        <p:txBody>
          <a:bodyPr lIns="9144" tIns="9144" rIns="9144" bIns="9144" anchor="ctr"/>
          <a:lstStyle/>
          <a:p>
            <a:pPr marL="60325" indent="-60325" algn="ctr" fontAlgn="base">
              <a:spcBef>
                <a:spcPct val="0"/>
              </a:spcBef>
              <a:spcAft>
                <a:spcPct val="0"/>
              </a:spcAft>
            </a:pPr>
            <a:r>
              <a:rPr lang="en-US" sz="1000" b="1" dirty="0" smtClean="0">
                <a:latin typeface="Arial" pitchFamily="34" charset="0"/>
                <a:cs typeface="Arial" pitchFamily="34" charset="0"/>
              </a:rPr>
              <a:t>Electrical</a:t>
            </a:r>
          </a:p>
        </p:txBody>
      </p:sp>
      <p:sp>
        <p:nvSpPr>
          <p:cNvPr id="40" name="AutoShape 32"/>
          <p:cNvSpPr>
            <a:spLocks noChangeArrowheads="1"/>
          </p:cNvSpPr>
          <p:nvPr/>
        </p:nvSpPr>
        <p:spPr bwMode="auto">
          <a:xfrm>
            <a:off x="914400" y="3462069"/>
            <a:ext cx="2534689" cy="347472"/>
          </a:xfrm>
          <a:prstGeom prst="roundRect">
            <a:avLst>
              <a:gd name="adj" fmla="val 10162"/>
            </a:avLst>
          </a:prstGeom>
          <a:gradFill flip="none" rotWithShape="1">
            <a:gsLst>
              <a:gs pos="7000">
                <a:srgbClr val="F2B404"/>
              </a:gs>
              <a:gs pos="95000">
                <a:srgbClr val="EEEACA"/>
              </a:gs>
            </a:gsLst>
            <a:lin ang="16200000" scaled="1"/>
            <a:tileRect/>
          </a:gradFill>
          <a:ln w="19050" algn="ctr">
            <a:solidFill>
              <a:srgbClr val="E9C27B"/>
            </a:solidFill>
            <a:miter lim="800000"/>
            <a:headEnd/>
            <a:tailEnd/>
          </a:ln>
          <a:effectLst>
            <a:innerShdw dist="165100" dir="16200000">
              <a:schemeClr val="bg1">
                <a:alpha val="30000"/>
              </a:schemeClr>
            </a:innerShdw>
          </a:effectLst>
        </p:spPr>
        <p:txBody>
          <a:bodyPr lIns="9144" tIns="9144" rIns="9144" bIns="9144" anchor="ctr"/>
          <a:lstStyle/>
          <a:p>
            <a:pPr marL="60325" indent="-60325" algn="ctr" fontAlgn="base">
              <a:spcBef>
                <a:spcPct val="0"/>
              </a:spcBef>
              <a:spcAft>
                <a:spcPct val="0"/>
              </a:spcAft>
            </a:pPr>
            <a:r>
              <a:rPr lang="en-US" sz="1000" b="1" dirty="0" smtClean="0">
                <a:latin typeface="Arial" pitchFamily="34" charset="0"/>
                <a:cs typeface="Arial" pitchFamily="34" charset="0"/>
              </a:rPr>
              <a:t>Supervisory Logic</a:t>
            </a:r>
          </a:p>
        </p:txBody>
      </p:sp>
      <p:grpSp>
        <p:nvGrpSpPr>
          <p:cNvPr id="5" name="Group 150"/>
          <p:cNvGrpSpPr/>
          <p:nvPr/>
        </p:nvGrpSpPr>
        <p:grpSpPr>
          <a:xfrm>
            <a:off x="6528816" y="1295400"/>
            <a:ext cx="2438400" cy="914400"/>
            <a:chOff x="5334000" y="4356890"/>
            <a:chExt cx="2438400" cy="880869"/>
          </a:xfrm>
        </p:grpSpPr>
        <p:sp>
          <p:nvSpPr>
            <p:cNvPr id="70" name="AutoShape 32"/>
            <p:cNvSpPr>
              <a:spLocks noChangeArrowheads="1"/>
            </p:cNvSpPr>
            <p:nvPr/>
          </p:nvSpPr>
          <p:spPr bwMode="auto">
            <a:xfrm>
              <a:off x="5334000" y="4356890"/>
              <a:ext cx="2438400" cy="880869"/>
            </a:xfrm>
            <a:prstGeom prst="roundRect">
              <a:avLst>
                <a:gd name="adj" fmla="val 10162"/>
              </a:avLst>
            </a:prstGeom>
            <a:gradFill flip="none" rotWithShape="1">
              <a:gsLst>
                <a:gs pos="0">
                  <a:schemeClr val="accent1">
                    <a:lumMod val="60000"/>
                    <a:lumOff val="40000"/>
                  </a:schemeClr>
                </a:gs>
                <a:gs pos="100000">
                  <a:schemeClr val="accent1">
                    <a:lumMod val="20000"/>
                    <a:lumOff val="80000"/>
                  </a:schemeClr>
                </a:gs>
              </a:gsLst>
              <a:lin ang="16200000" scaled="1"/>
              <a:tileRect/>
            </a:gradFill>
            <a:ln w="12700" algn="ctr">
              <a:noFill/>
              <a:miter lim="800000"/>
              <a:headEnd/>
              <a:tailEnd/>
            </a:ln>
          </p:spPr>
          <p:txBody>
            <a:bodyPr lIns="9144" tIns="9144" rIns="9144" bIns="9144" anchor="ctr"/>
            <a:lstStyle/>
            <a:p>
              <a:pPr marL="60325" indent="-60325" algn="ctr" fontAlgn="base">
                <a:spcBef>
                  <a:spcPct val="0"/>
                </a:spcBef>
                <a:spcAft>
                  <a:spcPct val="0"/>
                </a:spcAft>
              </a:pPr>
              <a:endParaRPr lang="en-US" sz="1000" b="1" dirty="0">
                <a:latin typeface="Arial" pitchFamily="34" charset="0"/>
                <a:cs typeface="Arial" pitchFamily="34" charset="0"/>
              </a:endParaRPr>
            </a:p>
          </p:txBody>
        </p:sp>
        <p:sp>
          <p:nvSpPr>
            <p:cNvPr id="71" name="TextBox 70"/>
            <p:cNvSpPr txBox="1"/>
            <p:nvPr/>
          </p:nvSpPr>
          <p:spPr>
            <a:xfrm>
              <a:off x="5432145" y="4390342"/>
              <a:ext cx="2286000" cy="800525"/>
            </a:xfrm>
            <a:prstGeom prst="rect">
              <a:avLst/>
            </a:prstGeom>
            <a:noFill/>
          </p:spPr>
          <p:txBody>
            <a:bodyPr wrap="square" rtlCol="0">
              <a:spAutoFit/>
            </a:bodyPr>
            <a:lstStyle/>
            <a:p>
              <a:r>
                <a:rPr lang="en-US" sz="1200" dirty="0" smtClean="0">
                  <a:latin typeface="Arial" pitchFamily="34" charset="0"/>
                  <a:cs typeface="Arial" pitchFamily="34" charset="0"/>
                </a:rPr>
                <a:t>Automatically generate code from the simulation model for real-time testing of the control algorithms.</a:t>
              </a:r>
            </a:p>
          </p:txBody>
        </p:sp>
      </p:grpSp>
      <p:sp>
        <p:nvSpPr>
          <p:cNvPr id="25" name="Left-Right Arrow 24"/>
          <p:cNvSpPr/>
          <p:nvPr/>
        </p:nvSpPr>
        <p:spPr>
          <a:xfrm rot="5400000">
            <a:off x="1006755" y="1485900"/>
            <a:ext cx="685800" cy="304800"/>
          </a:xfrm>
          <a:prstGeom prst="leftRightArrow">
            <a:avLst>
              <a:gd name="adj1" fmla="val 61374"/>
              <a:gd name="adj2" fmla="val 79760"/>
            </a:avLst>
          </a:prstGeom>
          <a:gradFill flip="none" rotWithShape="1">
            <a:gsLst>
              <a:gs pos="82000">
                <a:srgbClr val="609EC8"/>
              </a:gs>
              <a:gs pos="60000">
                <a:srgbClr val="9CBACC"/>
              </a:gs>
            </a:gsLst>
            <a:lin ang="0" scaled="0"/>
            <a:tileRect/>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latin typeface="Arial" pitchFamily="34" charset="0"/>
              <a:cs typeface="Arial" pitchFamily="34" charset="0"/>
            </a:endParaRPr>
          </a:p>
        </p:txBody>
      </p:sp>
      <p:sp>
        <p:nvSpPr>
          <p:cNvPr id="24" name="Left-Right Arrow 23"/>
          <p:cNvSpPr/>
          <p:nvPr/>
        </p:nvSpPr>
        <p:spPr>
          <a:xfrm rot="5400000">
            <a:off x="2628900" y="1485900"/>
            <a:ext cx="685800" cy="304800"/>
          </a:xfrm>
          <a:prstGeom prst="leftRightArrow">
            <a:avLst>
              <a:gd name="adj1" fmla="val 61374"/>
              <a:gd name="adj2" fmla="val 79760"/>
            </a:avLst>
          </a:prstGeom>
          <a:gradFill flip="none" rotWithShape="1">
            <a:gsLst>
              <a:gs pos="82000">
                <a:srgbClr val="609EC8"/>
              </a:gs>
              <a:gs pos="60000">
                <a:srgbClr val="9CBACC"/>
              </a:gs>
            </a:gsLst>
            <a:lin ang="0" scaled="0"/>
            <a:tileRect/>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latin typeface="Arial" pitchFamily="34" charset="0"/>
              <a:cs typeface="Arial" pitchFamily="34" charset="0"/>
            </a:endParaRPr>
          </a:p>
        </p:txBody>
      </p:sp>
      <p:sp>
        <p:nvSpPr>
          <p:cNvPr id="27" name="AutoShape 19"/>
          <p:cNvSpPr>
            <a:spLocks noChangeArrowheads="1"/>
          </p:cNvSpPr>
          <p:nvPr/>
        </p:nvSpPr>
        <p:spPr bwMode="auto">
          <a:xfrm>
            <a:off x="569311" y="1253514"/>
            <a:ext cx="1545336" cy="365760"/>
          </a:xfrm>
          <a:prstGeom prst="roundRect">
            <a:avLst>
              <a:gd name="adj" fmla="val 13489"/>
            </a:avLst>
          </a:prstGeom>
          <a:solidFill>
            <a:srgbClr val="E0DCDA"/>
          </a:solidFill>
          <a:ln w="6350" cap="flat" cmpd="sng" algn="ctr">
            <a:solidFill>
              <a:schemeClr val="bg1">
                <a:lumMod val="50000"/>
              </a:schemeClr>
            </a:solidFill>
            <a:prstDash val="solid"/>
            <a:round/>
            <a:headEnd type="none" w="med" len="med"/>
            <a:tailEnd type="none" w="med" len="med"/>
          </a:ln>
          <a:effectLst>
            <a:innerShdw blurRad="342900">
              <a:schemeClr val="tx1">
                <a:alpha val="37000"/>
              </a:schemeClr>
            </a:innerShdw>
          </a:effectLst>
        </p:spPr>
        <p:txBody>
          <a:bodyPr vert="horz" wrap="square" lIns="91440" tIns="45720" rIns="91440" bIns="45720" numCol="1" rtlCol="0" anchor="ctr" anchorCtr="0" compatLnSpc="1">
            <a:prstTxWarp prst="textNoShape">
              <a:avLst/>
            </a:prstTxWarp>
          </a:bodyPr>
          <a:lstStyle/>
          <a:p>
            <a:pPr algn="ctr"/>
            <a:r>
              <a:rPr lang="en-US" sz="1200" b="1" dirty="0" smtClean="0">
                <a:latin typeface="Arial" pitchFamily="34" charset="0"/>
                <a:cs typeface="Arial" pitchFamily="34" charset="0"/>
              </a:rPr>
              <a:t>RESEARCH</a:t>
            </a:r>
          </a:p>
        </p:txBody>
      </p:sp>
      <p:sp>
        <p:nvSpPr>
          <p:cNvPr id="29" name="AutoShape 19"/>
          <p:cNvSpPr>
            <a:spLocks noChangeArrowheads="1"/>
          </p:cNvSpPr>
          <p:nvPr/>
        </p:nvSpPr>
        <p:spPr bwMode="auto">
          <a:xfrm>
            <a:off x="2209800" y="1253514"/>
            <a:ext cx="1544671" cy="365760"/>
          </a:xfrm>
          <a:prstGeom prst="roundRect">
            <a:avLst>
              <a:gd name="adj" fmla="val 13489"/>
            </a:avLst>
          </a:prstGeom>
          <a:solidFill>
            <a:srgbClr val="E0DCDA"/>
          </a:solidFill>
          <a:ln w="6350" cap="flat" cmpd="sng" algn="ctr">
            <a:solidFill>
              <a:schemeClr val="bg1">
                <a:lumMod val="50000"/>
              </a:schemeClr>
            </a:solidFill>
            <a:prstDash val="solid"/>
            <a:round/>
            <a:headEnd type="none" w="med" len="med"/>
            <a:tailEnd type="none" w="med" len="med"/>
          </a:ln>
          <a:effectLst>
            <a:innerShdw blurRad="342900">
              <a:schemeClr val="tx1">
                <a:alpha val="37000"/>
              </a:schemeClr>
            </a:innerShdw>
          </a:effectLst>
        </p:spPr>
        <p:txBody>
          <a:bodyPr vert="horz" wrap="square" lIns="91440" tIns="45720" rIns="91440" bIns="45720" numCol="1" rtlCol="0" anchor="ctr" anchorCtr="0" compatLnSpc="1">
            <a:prstTxWarp prst="textNoShape">
              <a:avLst/>
            </a:prstTxWarp>
          </a:bodyPr>
          <a:lstStyle/>
          <a:p>
            <a:pPr algn="ctr"/>
            <a:r>
              <a:rPr lang="en-US" sz="1200" b="1" dirty="0" smtClean="0">
                <a:latin typeface="Arial" pitchFamily="34" charset="0"/>
                <a:cs typeface="Arial" pitchFamily="34" charset="0"/>
              </a:rPr>
              <a:t>REQUIREMENTS</a:t>
            </a:r>
          </a:p>
        </p:txBody>
      </p:sp>
      <p:grpSp>
        <p:nvGrpSpPr>
          <p:cNvPr id="41" name="Group 37"/>
          <p:cNvGrpSpPr/>
          <p:nvPr/>
        </p:nvGrpSpPr>
        <p:grpSpPr>
          <a:xfrm>
            <a:off x="730530" y="5054455"/>
            <a:ext cx="879082" cy="395369"/>
            <a:chOff x="764257" y="5252788"/>
            <a:chExt cx="914400" cy="365760"/>
          </a:xfrm>
        </p:grpSpPr>
        <p:sp>
          <p:nvSpPr>
            <p:cNvPr id="44" name="AutoShape 33"/>
            <p:cNvSpPr>
              <a:spLocks noChangeArrowheads="1"/>
            </p:cNvSpPr>
            <p:nvPr/>
          </p:nvSpPr>
          <p:spPr bwMode="auto">
            <a:xfrm>
              <a:off x="764257" y="5252788"/>
              <a:ext cx="434514" cy="365760"/>
            </a:xfrm>
            <a:prstGeom prst="roundRect">
              <a:avLst>
                <a:gd name="adj" fmla="val 10162"/>
              </a:avLst>
            </a:prstGeom>
            <a:solidFill>
              <a:schemeClr val="bg1"/>
            </a:solidFill>
            <a:ln w="12700" algn="ctr">
              <a:solidFill>
                <a:schemeClr val="bg1">
                  <a:lumMod val="75000"/>
                </a:schemeClr>
              </a:solidFill>
              <a:round/>
              <a:headEnd/>
              <a:tailEnd/>
            </a:ln>
          </p:spPr>
          <p:txBody>
            <a:bodyPr lIns="0" tIns="0" rIns="0" bIns="0" anchor="ctr"/>
            <a:lstStyle/>
            <a:p>
              <a:pPr algn="ctr"/>
              <a:r>
                <a:rPr lang="en-US" sz="1000" dirty="0" smtClean="0">
                  <a:latin typeface="Arial" pitchFamily="34" charset="0"/>
                  <a:cs typeface="Arial" pitchFamily="34" charset="0"/>
                </a:rPr>
                <a:t>MCU</a:t>
              </a:r>
            </a:p>
          </p:txBody>
        </p:sp>
        <p:sp>
          <p:nvSpPr>
            <p:cNvPr id="45" name="AutoShape 33"/>
            <p:cNvSpPr>
              <a:spLocks noChangeArrowheads="1"/>
            </p:cNvSpPr>
            <p:nvPr/>
          </p:nvSpPr>
          <p:spPr bwMode="auto">
            <a:xfrm>
              <a:off x="1244143" y="5252788"/>
              <a:ext cx="434514" cy="365760"/>
            </a:xfrm>
            <a:prstGeom prst="roundRect">
              <a:avLst>
                <a:gd name="adj" fmla="val 10162"/>
              </a:avLst>
            </a:prstGeom>
            <a:solidFill>
              <a:schemeClr val="bg1"/>
            </a:solidFill>
            <a:ln w="12700" algn="ctr">
              <a:solidFill>
                <a:schemeClr val="bg1">
                  <a:lumMod val="75000"/>
                </a:schemeClr>
              </a:solidFill>
              <a:round/>
              <a:headEnd/>
              <a:tailEnd/>
            </a:ln>
          </p:spPr>
          <p:txBody>
            <a:bodyPr lIns="0" tIns="0" rIns="0" bIns="0" anchor="ctr"/>
            <a:lstStyle/>
            <a:p>
              <a:pPr algn="ctr"/>
              <a:r>
                <a:rPr lang="en-US" sz="1000" dirty="0" smtClean="0">
                  <a:latin typeface="Arial" pitchFamily="34" charset="0"/>
                  <a:cs typeface="Arial" pitchFamily="34" charset="0"/>
                </a:rPr>
                <a:t>DSP</a:t>
              </a:r>
            </a:p>
          </p:txBody>
        </p:sp>
      </p:grpSp>
      <p:grpSp>
        <p:nvGrpSpPr>
          <p:cNvPr id="46" name="Group 36"/>
          <p:cNvGrpSpPr/>
          <p:nvPr/>
        </p:nvGrpSpPr>
        <p:grpSpPr>
          <a:xfrm>
            <a:off x="1716424" y="5054455"/>
            <a:ext cx="879082" cy="395369"/>
            <a:chOff x="1788171" y="5252788"/>
            <a:chExt cx="914400" cy="365760"/>
          </a:xfrm>
        </p:grpSpPr>
        <p:sp>
          <p:nvSpPr>
            <p:cNvPr id="49" name="AutoShape 33"/>
            <p:cNvSpPr>
              <a:spLocks noChangeArrowheads="1"/>
            </p:cNvSpPr>
            <p:nvPr/>
          </p:nvSpPr>
          <p:spPr bwMode="auto">
            <a:xfrm>
              <a:off x="1788171" y="5252788"/>
              <a:ext cx="434514" cy="365760"/>
            </a:xfrm>
            <a:prstGeom prst="roundRect">
              <a:avLst>
                <a:gd name="adj" fmla="val 10162"/>
              </a:avLst>
            </a:prstGeom>
            <a:solidFill>
              <a:schemeClr val="bg1"/>
            </a:solidFill>
            <a:ln w="12700" algn="ctr">
              <a:solidFill>
                <a:schemeClr val="bg1">
                  <a:lumMod val="75000"/>
                </a:schemeClr>
              </a:solidFill>
              <a:round/>
              <a:headEnd/>
              <a:tailEnd/>
            </a:ln>
          </p:spPr>
          <p:txBody>
            <a:bodyPr lIns="0" tIns="0" rIns="0" bIns="0" anchor="ctr"/>
            <a:lstStyle/>
            <a:p>
              <a:pPr algn="ctr"/>
              <a:r>
                <a:rPr lang="en-US" sz="1000" dirty="0" smtClean="0">
                  <a:latin typeface="Arial" pitchFamily="34" charset="0"/>
                  <a:cs typeface="Arial" pitchFamily="34" charset="0"/>
                </a:rPr>
                <a:t>FPGA</a:t>
              </a:r>
            </a:p>
          </p:txBody>
        </p:sp>
        <p:sp>
          <p:nvSpPr>
            <p:cNvPr id="50" name="AutoShape 33"/>
            <p:cNvSpPr>
              <a:spLocks noChangeArrowheads="1"/>
            </p:cNvSpPr>
            <p:nvPr/>
          </p:nvSpPr>
          <p:spPr bwMode="auto">
            <a:xfrm>
              <a:off x="2268057" y="5252788"/>
              <a:ext cx="434514" cy="365760"/>
            </a:xfrm>
            <a:prstGeom prst="roundRect">
              <a:avLst>
                <a:gd name="adj" fmla="val 10162"/>
              </a:avLst>
            </a:prstGeom>
            <a:solidFill>
              <a:schemeClr val="bg1"/>
            </a:solidFill>
            <a:ln w="12700" algn="ctr">
              <a:solidFill>
                <a:schemeClr val="bg1">
                  <a:lumMod val="75000"/>
                </a:schemeClr>
              </a:solidFill>
              <a:round/>
              <a:headEnd/>
              <a:tailEnd/>
            </a:ln>
          </p:spPr>
          <p:txBody>
            <a:bodyPr lIns="0" tIns="0" rIns="0" bIns="0" anchor="ctr"/>
            <a:lstStyle/>
            <a:p>
              <a:pPr algn="ctr"/>
              <a:r>
                <a:rPr lang="en-US" sz="1000" dirty="0" smtClean="0">
                  <a:latin typeface="Arial" pitchFamily="34" charset="0"/>
                  <a:cs typeface="Arial" pitchFamily="34" charset="0"/>
                </a:rPr>
                <a:t>ASIC</a:t>
              </a:r>
            </a:p>
          </p:txBody>
        </p:sp>
      </p:grpSp>
      <p:sp>
        <p:nvSpPr>
          <p:cNvPr id="51" name="AutoShape 32"/>
          <p:cNvSpPr>
            <a:spLocks noChangeArrowheads="1"/>
          </p:cNvSpPr>
          <p:nvPr/>
        </p:nvSpPr>
        <p:spPr bwMode="auto">
          <a:xfrm>
            <a:off x="2699263" y="4608576"/>
            <a:ext cx="879082" cy="395369"/>
          </a:xfrm>
          <a:prstGeom prst="roundRect">
            <a:avLst>
              <a:gd name="adj" fmla="val 10162"/>
            </a:avLst>
          </a:prstGeom>
          <a:gradFill flip="none" rotWithShape="1">
            <a:gsLst>
              <a:gs pos="7000">
                <a:srgbClr val="F2B404"/>
              </a:gs>
              <a:gs pos="95000">
                <a:srgbClr val="EEEACA"/>
              </a:gs>
            </a:gsLst>
            <a:lin ang="16200000" scaled="1"/>
            <a:tileRect/>
          </a:gradFill>
          <a:ln w="19050" algn="ctr">
            <a:solidFill>
              <a:srgbClr val="E9C27B"/>
            </a:solidFill>
            <a:miter lim="800000"/>
            <a:headEnd/>
            <a:tailEnd/>
          </a:ln>
          <a:effectLst>
            <a:innerShdw dist="165100" dir="16200000">
              <a:schemeClr val="bg1">
                <a:alpha val="30000"/>
              </a:schemeClr>
            </a:innerShdw>
          </a:effectLst>
        </p:spPr>
        <p:txBody>
          <a:bodyPr lIns="9144" tIns="9144" rIns="9144" bIns="9144" anchor="ctr"/>
          <a:lstStyle/>
          <a:p>
            <a:pPr marL="60325" indent="-60325" algn="ctr" fontAlgn="base">
              <a:spcBef>
                <a:spcPct val="0"/>
              </a:spcBef>
              <a:spcAft>
                <a:spcPct val="0"/>
              </a:spcAft>
            </a:pPr>
            <a:r>
              <a:rPr lang="en-US" sz="1000" b="1" dirty="0" smtClean="0">
                <a:latin typeface="Arial" pitchFamily="34" charset="0"/>
                <a:cs typeface="Arial" pitchFamily="34" charset="0"/>
              </a:rPr>
              <a:t>Structured Text</a:t>
            </a:r>
          </a:p>
        </p:txBody>
      </p:sp>
      <p:sp>
        <p:nvSpPr>
          <p:cNvPr id="54" name="AutoShape 32"/>
          <p:cNvSpPr>
            <a:spLocks noChangeArrowheads="1"/>
          </p:cNvSpPr>
          <p:nvPr/>
        </p:nvSpPr>
        <p:spPr bwMode="auto">
          <a:xfrm>
            <a:off x="1714897" y="4608576"/>
            <a:ext cx="879082" cy="395369"/>
          </a:xfrm>
          <a:prstGeom prst="roundRect">
            <a:avLst>
              <a:gd name="adj" fmla="val 10162"/>
            </a:avLst>
          </a:prstGeom>
          <a:gradFill flip="none" rotWithShape="1">
            <a:gsLst>
              <a:gs pos="7000">
                <a:srgbClr val="F2B404"/>
              </a:gs>
              <a:gs pos="95000">
                <a:srgbClr val="EEEACA"/>
              </a:gs>
            </a:gsLst>
            <a:lin ang="16200000" scaled="1"/>
            <a:tileRect/>
          </a:gradFill>
          <a:ln w="19050" algn="ctr">
            <a:solidFill>
              <a:srgbClr val="E9C27B"/>
            </a:solidFill>
            <a:miter lim="800000"/>
            <a:headEnd/>
            <a:tailEnd/>
          </a:ln>
          <a:effectLst>
            <a:innerShdw dist="165100" dir="16200000">
              <a:schemeClr val="bg1">
                <a:alpha val="30000"/>
              </a:schemeClr>
            </a:innerShdw>
          </a:effectLst>
        </p:spPr>
        <p:txBody>
          <a:bodyPr lIns="9144" tIns="9144" rIns="9144" bIns="9144" anchor="ctr"/>
          <a:lstStyle/>
          <a:p>
            <a:pPr marL="60325" indent="-60325" algn="ctr" fontAlgn="base">
              <a:spcBef>
                <a:spcPct val="0"/>
              </a:spcBef>
              <a:spcAft>
                <a:spcPct val="0"/>
              </a:spcAft>
            </a:pPr>
            <a:r>
              <a:rPr lang="en-US" sz="1000" b="1" dirty="0" smtClean="0">
                <a:latin typeface="Arial" pitchFamily="34" charset="0"/>
                <a:cs typeface="Arial" pitchFamily="34" charset="0"/>
              </a:rPr>
              <a:t>VHDL, </a:t>
            </a:r>
            <a:r>
              <a:rPr lang="en-US" sz="1000" b="1" dirty="0" err="1" smtClean="0">
                <a:latin typeface="Arial" pitchFamily="34" charset="0"/>
                <a:cs typeface="Arial" pitchFamily="34" charset="0"/>
              </a:rPr>
              <a:t>Verilog</a:t>
            </a:r>
            <a:endParaRPr lang="en-US" sz="1000" b="1" dirty="0" smtClean="0">
              <a:latin typeface="Arial" pitchFamily="34" charset="0"/>
              <a:cs typeface="Arial" pitchFamily="34" charset="0"/>
            </a:endParaRPr>
          </a:p>
        </p:txBody>
      </p:sp>
      <p:sp>
        <p:nvSpPr>
          <p:cNvPr id="55" name="AutoShape 32"/>
          <p:cNvSpPr>
            <a:spLocks noChangeArrowheads="1"/>
          </p:cNvSpPr>
          <p:nvPr/>
        </p:nvSpPr>
        <p:spPr bwMode="auto">
          <a:xfrm>
            <a:off x="730530" y="4608576"/>
            <a:ext cx="879082" cy="395369"/>
          </a:xfrm>
          <a:prstGeom prst="roundRect">
            <a:avLst>
              <a:gd name="adj" fmla="val 10162"/>
            </a:avLst>
          </a:prstGeom>
          <a:gradFill flip="none" rotWithShape="1">
            <a:gsLst>
              <a:gs pos="7000">
                <a:srgbClr val="F2B404"/>
              </a:gs>
              <a:gs pos="95000">
                <a:srgbClr val="EEEACA"/>
              </a:gs>
            </a:gsLst>
            <a:lin ang="16200000" scaled="1"/>
            <a:tileRect/>
          </a:gradFill>
          <a:ln w="19050" algn="ctr">
            <a:solidFill>
              <a:srgbClr val="E9C27B"/>
            </a:solidFill>
            <a:miter lim="800000"/>
            <a:headEnd/>
            <a:tailEnd/>
          </a:ln>
          <a:effectLst>
            <a:innerShdw dist="165100" dir="16200000">
              <a:schemeClr val="bg1">
                <a:alpha val="30000"/>
              </a:schemeClr>
            </a:innerShdw>
          </a:effectLst>
        </p:spPr>
        <p:txBody>
          <a:bodyPr lIns="9144" tIns="9144" rIns="9144" bIns="9144" anchor="ctr"/>
          <a:lstStyle/>
          <a:p>
            <a:pPr marL="60325" indent="-60325" algn="ctr" fontAlgn="base">
              <a:spcBef>
                <a:spcPct val="0"/>
              </a:spcBef>
              <a:spcAft>
                <a:spcPct val="0"/>
              </a:spcAft>
            </a:pPr>
            <a:r>
              <a:rPr lang="en-US" sz="1000" b="1" dirty="0" smtClean="0">
                <a:latin typeface="Arial" pitchFamily="34" charset="0"/>
                <a:cs typeface="Arial" pitchFamily="34" charset="0"/>
              </a:rPr>
              <a:t>C, C++</a:t>
            </a:r>
          </a:p>
        </p:txBody>
      </p:sp>
      <p:sp>
        <p:nvSpPr>
          <p:cNvPr id="56" name="AutoShape 33"/>
          <p:cNvSpPr>
            <a:spLocks noChangeArrowheads="1"/>
          </p:cNvSpPr>
          <p:nvPr/>
        </p:nvSpPr>
        <p:spPr bwMode="auto">
          <a:xfrm>
            <a:off x="2702318" y="5054455"/>
            <a:ext cx="879082" cy="395369"/>
          </a:xfrm>
          <a:prstGeom prst="roundRect">
            <a:avLst>
              <a:gd name="adj" fmla="val 10162"/>
            </a:avLst>
          </a:prstGeom>
          <a:solidFill>
            <a:schemeClr val="bg1"/>
          </a:solidFill>
          <a:ln w="12700" algn="ctr">
            <a:solidFill>
              <a:schemeClr val="bg1">
                <a:lumMod val="75000"/>
              </a:schemeClr>
            </a:solidFill>
            <a:round/>
            <a:headEnd/>
            <a:tailEnd/>
          </a:ln>
        </p:spPr>
        <p:txBody>
          <a:bodyPr lIns="9144" tIns="0" rIns="9144" bIns="9144" anchor="ctr"/>
          <a:lstStyle/>
          <a:p>
            <a:pPr algn="ctr"/>
            <a:r>
              <a:rPr lang="en-US" sz="1000" dirty="0" smtClean="0">
                <a:latin typeface="Arial" pitchFamily="34" charset="0"/>
                <a:cs typeface="Arial" pitchFamily="34" charset="0"/>
              </a:rPr>
              <a:t>PLC</a:t>
            </a:r>
          </a:p>
        </p:txBody>
      </p:sp>
      <p:grpSp>
        <p:nvGrpSpPr>
          <p:cNvPr id="4" name="Group 29"/>
          <p:cNvGrpSpPr/>
          <p:nvPr/>
        </p:nvGrpSpPr>
        <p:grpSpPr>
          <a:xfrm>
            <a:off x="3810000" y="2667000"/>
            <a:ext cx="1099870" cy="2392380"/>
            <a:chOff x="3820060" y="2369392"/>
            <a:chExt cx="1099870" cy="2392380"/>
          </a:xfrm>
        </p:grpSpPr>
        <p:sp>
          <p:nvSpPr>
            <p:cNvPr id="61" name="Bent Arrow 60"/>
            <p:cNvSpPr/>
            <p:nvPr/>
          </p:nvSpPr>
          <p:spPr bwMode="auto">
            <a:xfrm flipH="1">
              <a:off x="3820060" y="2369392"/>
              <a:ext cx="1099870" cy="1897808"/>
            </a:xfrm>
            <a:prstGeom prst="bentArrow">
              <a:avLst>
                <a:gd name="adj1" fmla="val 18695"/>
                <a:gd name="adj2" fmla="val 15196"/>
                <a:gd name="adj3" fmla="val 21051"/>
                <a:gd name="adj4" fmla="val 28064"/>
              </a:avLst>
            </a:prstGeom>
            <a:gradFill flip="none" rotWithShape="1">
              <a:gsLst>
                <a:gs pos="0">
                  <a:srgbClr val="4E93C2"/>
                </a:gs>
                <a:gs pos="100000">
                  <a:srgbClr val="84B3CA"/>
                </a:gs>
              </a:gsLst>
              <a:lin ang="10800000" scaled="1"/>
              <a:tileRect/>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latin typeface="Arial" pitchFamily="34" charset="0"/>
                <a:cs typeface="Arial" pitchFamily="34" charset="0"/>
              </a:endParaRPr>
            </a:p>
          </p:txBody>
        </p:sp>
        <p:sp>
          <p:nvSpPr>
            <p:cNvPr id="62" name="Freeform 61"/>
            <p:cNvSpPr/>
            <p:nvPr/>
          </p:nvSpPr>
          <p:spPr bwMode="auto">
            <a:xfrm flipH="1" flipV="1">
              <a:off x="3820060" y="3515260"/>
              <a:ext cx="1099870" cy="1246512"/>
            </a:xfrm>
            <a:custGeom>
              <a:avLst/>
              <a:gdLst>
                <a:gd name="connsiteX0" fmla="*/ 0 w 1099870"/>
                <a:gd name="connsiteY0" fmla="*/ 1246512 h 1246512"/>
                <a:gd name="connsiteX1" fmla="*/ 0 w 1099870"/>
                <a:gd name="connsiteY1" fmla="*/ 372993 h 1246512"/>
                <a:gd name="connsiteX2" fmla="*/ 90407 w 1099870"/>
                <a:gd name="connsiteY2" fmla="*/ 154732 h 1246512"/>
                <a:gd name="connsiteX3" fmla="*/ 308668 w 1099870"/>
                <a:gd name="connsiteY3" fmla="*/ 64326 h 1246512"/>
                <a:gd name="connsiteX4" fmla="*/ 868336 w 1099870"/>
                <a:gd name="connsiteY4" fmla="*/ 64326 h 1246512"/>
                <a:gd name="connsiteX5" fmla="*/ 868336 w 1099870"/>
                <a:gd name="connsiteY5" fmla="*/ 0 h 1246512"/>
                <a:gd name="connsiteX6" fmla="*/ 1099870 w 1099870"/>
                <a:gd name="connsiteY6" fmla="*/ 167136 h 1246512"/>
                <a:gd name="connsiteX7" fmla="*/ 868336 w 1099870"/>
                <a:gd name="connsiteY7" fmla="*/ 334272 h 1246512"/>
                <a:gd name="connsiteX8" fmla="*/ 868336 w 1099870"/>
                <a:gd name="connsiteY8" fmla="*/ 269947 h 1246512"/>
                <a:gd name="connsiteX9" fmla="*/ 308668 w 1099870"/>
                <a:gd name="connsiteY9" fmla="*/ 269947 h 1246512"/>
                <a:gd name="connsiteX10" fmla="*/ 205621 w 1099870"/>
                <a:gd name="connsiteY10" fmla="*/ 372994 h 1246512"/>
                <a:gd name="connsiteX11" fmla="*/ 205621 w 1099870"/>
                <a:gd name="connsiteY11" fmla="*/ 1246512 h 1246512"/>
                <a:gd name="connsiteX12" fmla="*/ 0 w 1099870"/>
                <a:gd name="connsiteY12" fmla="*/ 1246512 h 1246512"/>
                <a:gd name="connsiteX0" fmla="*/ 0 w 1099870"/>
                <a:gd name="connsiteY0" fmla="*/ 1246512 h 1337952"/>
                <a:gd name="connsiteX1" fmla="*/ 0 w 1099870"/>
                <a:gd name="connsiteY1" fmla="*/ 372993 h 1337952"/>
                <a:gd name="connsiteX2" fmla="*/ 90407 w 1099870"/>
                <a:gd name="connsiteY2" fmla="*/ 154732 h 1337952"/>
                <a:gd name="connsiteX3" fmla="*/ 308668 w 1099870"/>
                <a:gd name="connsiteY3" fmla="*/ 64326 h 1337952"/>
                <a:gd name="connsiteX4" fmla="*/ 868336 w 1099870"/>
                <a:gd name="connsiteY4" fmla="*/ 64326 h 1337952"/>
                <a:gd name="connsiteX5" fmla="*/ 868336 w 1099870"/>
                <a:gd name="connsiteY5" fmla="*/ 0 h 1337952"/>
                <a:gd name="connsiteX6" fmla="*/ 1099870 w 1099870"/>
                <a:gd name="connsiteY6" fmla="*/ 167136 h 1337952"/>
                <a:gd name="connsiteX7" fmla="*/ 868336 w 1099870"/>
                <a:gd name="connsiteY7" fmla="*/ 334272 h 1337952"/>
                <a:gd name="connsiteX8" fmla="*/ 868336 w 1099870"/>
                <a:gd name="connsiteY8" fmla="*/ 269947 h 1337952"/>
                <a:gd name="connsiteX9" fmla="*/ 308668 w 1099870"/>
                <a:gd name="connsiteY9" fmla="*/ 269947 h 1337952"/>
                <a:gd name="connsiteX10" fmla="*/ 205621 w 1099870"/>
                <a:gd name="connsiteY10" fmla="*/ 372994 h 1337952"/>
                <a:gd name="connsiteX11" fmla="*/ 205621 w 1099870"/>
                <a:gd name="connsiteY11" fmla="*/ 1246512 h 1337952"/>
                <a:gd name="connsiteX12" fmla="*/ 91440 w 1099870"/>
                <a:gd name="connsiteY12" fmla="*/ 1337952 h 1337952"/>
                <a:gd name="connsiteX0" fmla="*/ 0 w 1099870"/>
                <a:gd name="connsiteY0" fmla="*/ 1246512 h 1246512"/>
                <a:gd name="connsiteX1" fmla="*/ 0 w 1099870"/>
                <a:gd name="connsiteY1" fmla="*/ 372993 h 1246512"/>
                <a:gd name="connsiteX2" fmla="*/ 90407 w 1099870"/>
                <a:gd name="connsiteY2" fmla="*/ 154732 h 1246512"/>
                <a:gd name="connsiteX3" fmla="*/ 308668 w 1099870"/>
                <a:gd name="connsiteY3" fmla="*/ 64326 h 1246512"/>
                <a:gd name="connsiteX4" fmla="*/ 868336 w 1099870"/>
                <a:gd name="connsiteY4" fmla="*/ 64326 h 1246512"/>
                <a:gd name="connsiteX5" fmla="*/ 868336 w 1099870"/>
                <a:gd name="connsiteY5" fmla="*/ 0 h 1246512"/>
                <a:gd name="connsiteX6" fmla="*/ 1099870 w 1099870"/>
                <a:gd name="connsiteY6" fmla="*/ 167136 h 1246512"/>
                <a:gd name="connsiteX7" fmla="*/ 868336 w 1099870"/>
                <a:gd name="connsiteY7" fmla="*/ 334272 h 1246512"/>
                <a:gd name="connsiteX8" fmla="*/ 868336 w 1099870"/>
                <a:gd name="connsiteY8" fmla="*/ 269947 h 1246512"/>
                <a:gd name="connsiteX9" fmla="*/ 308668 w 1099870"/>
                <a:gd name="connsiteY9" fmla="*/ 269947 h 1246512"/>
                <a:gd name="connsiteX10" fmla="*/ 205621 w 1099870"/>
                <a:gd name="connsiteY10" fmla="*/ 372994 h 1246512"/>
                <a:gd name="connsiteX11" fmla="*/ 205621 w 1099870"/>
                <a:gd name="connsiteY11" fmla="*/ 1246512 h 1246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99870" h="1246512">
                  <a:moveTo>
                    <a:pt x="0" y="1246512"/>
                  </a:moveTo>
                  <a:lnTo>
                    <a:pt x="0" y="372993"/>
                  </a:lnTo>
                  <a:cubicBezTo>
                    <a:pt x="0" y="291129"/>
                    <a:pt x="32520" y="212618"/>
                    <a:pt x="90407" y="154732"/>
                  </a:cubicBezTo>
                  <a:cubicBezTo>
                    <a:pt x="148294" y="96846"/>
                    <a:pt x="226805" y="64325"/>
                    <a:pt x="308668" y="64326"/>
                  </a:cubicBezTo>
                  <a:lnTo>
                    <a:pt x="868336" y="64326"/>
                  </a:lnTo>
                  <a:lnTo>
                    <a:pt x="868336" y="0"/>
                  </a:lnTo>
                  <a:lnTo>
                    <a:pt x="1099870" y="167136"/>
                  </a:lnTo>
                  <a:lnTo>
                    <a:pt x="868336" y="334272"/>
                  </a:lnTo>
                  <a:lnTo>
                    <a:pt x="868336" y="269947"/>
                  </a:lnTo>
                  <a:lnTo>
                    <a:pt x="308668" y="269947"/>
                  </a:lnTo>
                  <a:cubicBezTo>
                    <a:pt x="251757" y="269947"/>
                    <a:pt x="205621" y="316083"/>
                    <a:pt x="205621" y="372994"/>
                  </a:cubicBezTo>
                  <a:lnTo>
                    <a:pt x="205621" y="1246512"/>
                  </a:lnTo>
                </a:path>
              </a:pathLst>
            </a:custGeom>
            <a:gradFill flip="none" rotWithShape="1">
              <a:gsLst>
                <a:gs pos="0">
                  <a:srgbClr val="4E93C2"/>
                </a:gs>
                <a:gs pos="100000">
                  <a:srgbClr val="84B3CA"/>
                </a:gs>
              </a:gsLst>
              <a:lin ang="10800000" scaled="1"/>
              <a:tileRect/>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latin typeface="Arial" pitchFamily="34" charset="0"/>
                <a:cs typeface="Arial" pitchFamily="34" charset="0"/>
              </a:endParaRPr>
            </a:p>
          </p:txBody>
        </p:sp>
      </p:grpSp>
      <p:grpSp>
        <p:nvGrpSpPr>
          <p:cNvPr id="3" name="Group 29"/>
          <p:cNvGrpSpPr/>
          <p:nvPr/>
        </p:nvGrpSpPr>
        <p:grpSpPr>
          <a:xfrm>
            <a:off x="3820060" y="1295400"/>
            <a:ext cx="1099870" cy="1706580"/>
            <a:chOff x="3820060" y="3055192"/>
            <a:chExt cx="1099870" cy="1706580"/>
          </a:xfrm>
        </p:grpSpPr>
        <p:sp>
          <p:nvSpPr>
            <p:cNvPr id="32" name="Bent Arrow 31"/>
            <p:cNvSpPr/>
            <p:nvPr/>
          </p:nvSpPr>
          <p:spPr bwMode="auto">
            <a:xfrm flipH="1">
              <a:off x="3820060" y="3055192"/>
              <a:ext cx="1099870" cy="1212008"/>
            </a:xfrm>
            <a:prstGeom prst="bentArrow">
              <a:avLst>
                <a:gd name="adj1" fmla="val 18695"/>
                <a:gd name="adj2" fmla="val 15196"/>
                <a:gd name="adj3" fmla="val 21051"/>
                <a:gd name="adj4" fmla="val 28064"/>
              </a:avLst>
            </a:prstGeom>
            <a:gradFill flip="none" rotWithShape="1">
              <a:gsLst>
                <a:gs pos="0">
                  <a:srgbClr val="4E93C2"/>
                </a:gs>
                <a:gs pos="100000">
                  <a:srgbClr val="84B3CA"/>
                </a:gs>
              </a:gsLst>
              <a:lin ang="10800000" scaled="1"/>
              <a:tileRect/>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latin typeface="Arial" pitchFamily="34" charset="0"/>
                <a:cs typeface="Arial" pitchFamily="34" charset="0"/>
              </a:endParaRPr>
            </a:p>
          </p:txBody>
        </p:sp>
        <p:sp>
          <p:nvSpPr>
            <p:cNvPr id="33" name="Freeform 32"/>
            <p:cNvSpPr/>
            <p:nvPr/>
          </p:nvSpPr>
          <p:spPr bwMode="auto">
            <a:xfrm flipH="1" flipV="1">
              <a:off x="3820060" y="3515260"/>
              <a:ext cx="1099870" cy="1246512"/>
            </a:xfrm>
            <a:custGeom>
              <a:avLst/>
              <a:gdLst>
                <a:gd name="connsiteX0" fmla="*/ 0 w 1099870"/>
                <a:gd name="connsiteY0" fmla="*/ 1246512 h 1246512"/>
                <a:gd name="connsiteX1" fmla="*/ 0 w 1099870"/>
                <a:gd name="connsiteY1" fmla="*/ 372993 h 1246512"/>
                <a:gd name="connsiteX2" fmla="*/ 90407 w 1099870"/>
                <a:gd name="connsiteY2" fmla="*/ 154732 h 1246512"/>
                <a:gd name="connsiteX3" fmla="*/ 308668 w 1099870"/>
                <a:gd name="connsiteY3" fmla="*/ 64326 h 1246512"/>
                <a:gd name="connsiteX4" fmla="*/ 868336 w 1099870"/>
                <a:gd name="connsiteY4" fmla="*/ 64326 h 1246512"/>
                <a:gd name="connsiteX5" fmla="*/ 868336 w 1099870"/>
                <a:gd name="connsiteY5" fmla="*/ 0 h 1246512"/>
                <a:gd name="connsiteX6" fmla="*/ 1099870 w 1099870"/>
                <a:gd name="connsiteY6" fmla="*/ 167136 h 1246512"/>
                <a:gd name="connsiteX7" fmla="*/ 868336 w 1099870"/>
                <a:gd name="connsiteY7" fmla="*/ 334272 h 1246512"/>
                <a:gd name="connsiteX8" fmla="*/ 868336 w 1099870"/>
                <a:gd name="connsiteY8" fmla="*/ 269947 h 1246512"/>
                <a:gd name="connsiteX9" fmla="*/ 308668 w 1099870"/>
                <a:gd name="connsiteY9" fmla="*/ 269947 h 1246512"/>
                <a:gd name="connsiteX10" fmla="*/ 205621 w 1099870"/>
                <a:gd name="connsiteY10" fmla="*/ 372994 h 1246512"/>
                <a:gd name="connsiteX11" fmla="*/ 205621 w 1099870"/>
                <a:gd name="connsiteY11" fmla="*/ 1246512 h 1246512"/>
                <a:gd name="connsiteX12" fmla="*/ 0 w 1099870"/>
                <a:gd name="connsiteY12" fmla="*/ 1246512 h 1246512"/>
                <a:gd name="connsiteX0" fmla="*/ 0 w 1099870"/>
                <a:gd name="connsiteY0" fmla="*/ 1246512 h 1337952"/>
                <a:gd name="connsiteX1" fmla="*/ 0 w 1099870"/>
                <a:gd name="connsiteY1" fmla="*/ 372993 h 1337952"/>
                <a:gd name="connsiteX2" fmla="*/ 90407 w 1099870"/>
                <a:gd name="connsiteY2" fmla="*/ 154732 h 1337952"/>
                <a:gd name="connsiteX3" fmla="*/ 308668 w 1099870"/>
                <a:gd name="connsiteY3" fmla="*/ 64326 h 1337952"/>
                <a:gd name="connsiteX4" fmla="*/ 868336 w 1099870"/>
                <a:gd name="connsiteY4" fmla="*/ 64326 h 1337952"/>
                <a:gd name="connsiteX5" fmla="*/ 868336 w 1099870"/>
                <a:gd name="connsiteY5" fmla="*/ 0 h 1337952"/>
                <a:gd name="connsiteX6" fmla="*/ 1099870 w 1099870"/>
                <a:gd name="connsiteY6" fmla="*/ 167136 h 1337952"/>
                <a:gd name="connsiteX7" fmla="*/ 868336 w 1099870"/>
                <a:gd name="connsiteY7" fmla="*/ 334272 h 1337952"/>
                <a:gd name="connsiteX8" fmla="*/ 868336 w 1099870"/>
                <a:gd name="connsiteY8" fmla="*/ 269947 h 1337952"/>
                <a:gd name="connsiteX9" fmla="*/ 308668 w 1099870"/>
                <a:gd name="connsiteY9" fmla="*/ 269947 h 1337952"/>
                <a:gd name="connsiteX10" fmla="*/ 205621 w 1099870"/>
                <a:gd name="connsiteY10" fmla="*/ 372994 h 1337952"/>
                <a:gd name="connsiteX11" fmla="*/ 205621 w 1099870"/>
                <a:gd name="connsiteY11" fmla="*/ 1246512 h 1337952"/>
                <a:gd name="connsiteX12" fmla="*/ 91440 w 1099870"/>
                <a:gd name="connsiteY12" fmla="*/ 1337952 h 1337952"/>
                <a:gd name="connsiteX0" fmla="*/ 0 w 1099870"/>
                <a:gd name="connsiteY0" fmla="*/ 1246512 h 1246512"/>
                <a:gd name="connsiteX1" fmla="*/ 0 w 1099870"/>
                <a:gd name="connsiteY1" fmla="*/ 372993 h 1246512"/>
                <a:gd name="connsiteX2" fmla="*/ 90407 w 1099870"/>
                <a:gd name="connsiteY2" fmla="*/ 154732 h 1246512"/>
                <a:gd name="connsiteX3" fmla="*/ 308668 w 1099870"/>
                <a:gd name="connsiteY3" fmla="*/ 64326 h 1246512"/>
                <a:gd name="connsiteX4" fmla="*/ 868336 w 1099870"/>
                <a:gd name="connsiteY4" fmla="*/ 64326 h 1246512"/>
                <a:gd name="connsiteX5" fmla="*/ 868336 w 1099870"/>
                <a:gd name="connsiteY5" fmla="*/ 0 h 1246512"/>
                <a:gd name="connsiteX6" fmla="*/ 1099870 w 1099870"/>
                <a:gd name="connsiteY6" fmla="*/ 167136 h 1246512"/>
                <a:gd name="connsiteX7" fmla="*/ 868336 w 1099870"/>
                <a:gd name="connsiteY7" fmla="*/ 334272 h 1246512"/>
                <a:gd name="connsiteX8" fmla="*/ 868336 w 1099870"/>
                <a:gd name="connsiteY8" fmla="*/ 269947 h 1246512"/>
                <a:gd name="connsiteX9" fmla="*/ 308668 w 1099870"/>
                <a:gd name="connsiteY9" fmla="*/ 269947 h 1246512"/>
                <a:gd name="connsiteX10" fmla="*/ 205621 w 1099870"/>
                <a:gd name="connsiteY10" fmla="*/ 372994 h 1246512"/>
                <a:gd name="connsiteX11" fmla="*/ 205621 w 1099870"/>
                <a:gd name="connsiteY11" fmla="*/ 1246512 h 1246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99870" h="1246512">
                  <a:moveTo>
                    <a:pt x="0" y="1246512"/>
                  </a:moveTo>
                  <a:lnTo>
                    <a:pt x="0" y="372993"/>
                  </a:lnTo>
                  <a:cubicBezTo>
                    <a:pt x="0" y="291129"/>
                    <a:pt x="32520" y="212618"/>
                    <a:pt x="90407" y="154732"/>
                  </a:cubicBezTo>
                  <a:cubicBezTo>
                    <a:pt x="148294" y="96846"/>
                    <a:pt x="226805" y="64325"/>
                    <a:pt x="308668" y="64326"/>
                  </a:cubicBezTo>
                  <a:lnTo>
                    <a:pt x="868336" y="64326"/>
                  </a:lnTo>
                  <a:lnTo>
                    <a:pt x="868336" y="0"/>
                  </a:lnTo>
                  <a:lnTo>
                    <a:pt x="1099870" y="167136"/>
                  </a:lnTo>
                  <a:lnTo>
                    <a:pt x="868336" y="334272"/>
                  </a:lnTo>
                  <a:lnTo>
                    <a:pt x="868336" y="269947"/>
                  </a:lnTo>
                  <a:lnTo>
                    <a:pt x="308668" y="269947"/>
                  </a:lnTo>
                  <a:cubicBezTo>
                    <a:pt x="251757" y="269947"/>
                    <a:pt x="205621" y="316083"/>
                    <a:pt x="205621" y="372994"/>
                  </a:cubicBezTo>
                  <a:lnTo>
                    <a:pt x="205621" y="1246512"/>
                  </a:lnTo>
                </a:path>
              </a:pathLst>
            </a:custGeom>
            <a:gradFill flip="none" rotWithShape="1">
              <a:gsLst>
                <a:gs pos="0">
                  <a:srgbClr val="4E93C2"/>
                </a:gs>
                <a:gs pos="100000">
                  <a:srgbClr val="84B3CA"/>
                </a:gs>
              </a:gsLst>
              <a:lin ang="10800000" scaled="1"/>
              <a:tileRect/>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latin typeface="Arial" pitchFamily="34" charset="0"/>
                <a:cs typeface="Arial" pitchFamily="34" charset="0"/>
              </a:endParaRPr>
            </a:p>
          </p:txBody>
        </p:sp>
      </p:grpSp>
      <p:grpSp>
        <p:nvGrpSpPr>
          <p:cNvPr id="73" name="Group 150"/>
          <p:cNvGrpSpPr/>
          <p:nvPr/>
        </p:nvGrpSpPr>
        <p:grpSpPr>
          <a:xfrm>
            <a:off x="6528816" y="2438401"/>
            <a:ext cx="2438400" cy="1066800"/>
            <a:chOff x="5334000" y="4356889"/>
            <a:chExt cx="2438400" cy="1027680"/>
          </a:xfrm>
        </p:grpSpPr>
        <p:sp>
          <p:nvSpPr>
            <p:cNvPr id="74" name="AutoShape 32"/>
            <p:cNvSpPr>
              <a:spLocks noChangeArrowheads="1"/>
            </p:cNvSpPr>
            <p:nvPr/>
          </p:nvSpPr>
          <p:spPr bwMode="auto">
            <a:xfrm>
              <a:off x="5334000" y="4356889"/>
              <a:ext cx="2438400" cy="1027680"/>
            </a:xfrm>
            <a:prstGeom prst="roundRect">
              <a:avLst>
                <a:gd name="adj" fmla="val 10162"/>
              </a:avLst>
            </a:prstGeom>
            <a:gradFill flip="none" rotWithShape="1">
              <a:gsLst>
                <a:gs pos="0">
                  <a:schemeClr val="accent1">
                    <a:lumMod val="60000"/>
                    <a:lumOff val="40000"/>
                  </a:schemeClr>
                </a:gs>
                <a:gs pos="100000">
                  <a:schemeClr val="accent1">
                    <a:lumMod val="20000"/>
                    <a:lumOff val="80000"/>
                  </a:schemeClr>
                </a:gs>
              </a:gsLst>
              <a:lin ang="16200000" scaled="1"/>
              <a:tileRect/>
            </a:gradFill>
            <a:ln w="12700" algn="ctr">
              <a:noFill/>
              <a:miter lim="800000"/>
              <a:headEnd/>
              <a:tailEnd/>
            </a:ln>
          </p:spPr>
          <p:txBody>
            <a:bodyPr lIns="9144" tIns="9144" rIns="9144" bIns="9144" anchor="ctr"/>
            <a:lstStyle/>
            <a:p>
              <a:pPr marL="60325" indent="-60325" algn="ctr" fontAlgn="base">
                <a:spcBef>
                  <a:spcPct val="0"/>
                </a:spcBef>
                <a:spcAft>
                  <a:spcPct val="0"/>
                </a:spcAft>
              </a:pPr>
              <a:endParaRPr lang="en-US" sz="1000" b="1" dirty="0">
                <a:latin typeface="Arial" pitchFamily="34" charset="0"/>
                <a:cs typeface="Arial" pitchFamily="34" charset="0"/>
              </a:endParaRPr>
            </a:p>
          </p:txBody>
        </p:sp>
        <p:sp>
          <p:nvSpPr>
            <p:cNvPr id="75" name="TextBox 74"/>
            <p:cNvSpPr txBox="1"/>
            <p:nvPr/>
          </p:nvSpPr>
          <p:spPr>
            <a:xfrm>
              <a:off x="5432145" y="4390342"/>
              <a:ext cx="2286000" cy="978419"/>
            </a:xfrm>
            <a:prstGeom prst="rect">
              <a:avLst/>
            </a:prstGeom>
            <a:noFill/>
          </p:spPr>
          <p:txBody>
            <a:bodyPr wrap="square" rtlCol="0">
              <a:spAutoFit/>
            </a:bodyPr>
            <a:lstStyle/>
            <a:p>
              <a:r>
                <a:rPr lang="en-US" sz="1200" dirty="0" smtClean="0">
                  <a:latin typeface="Arial" pitchFamily="34" charset="0"/>
                  <a:cs typeface="Arial" pitchFamily="34" charset="0"/>
                </a:rPr>
                <a:t>Automatically generate code from the simulation model for real-time system simulation of hardware for testing the real microcontroller, FPGA, or PLC</a:t>
              </a:r>
            </a:p>
          </p:txBody>
        </p:sp>
      </p:grpSp>
    </p:spTree>
    <p:extLst>
      <p:ext uri="{BB962C8B-B14F-4D97-AF65-F5344CB8AC3E}">
        <p14:creationId xmlns:p14="http://schemas.microsoft.com/office/powerpoint/2010/main" val="6546090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68"/>
                                        </p:tgtEl>
                                        <p:attrNameLst>
                                          <p:attrName>style.visibility</p:attrName>
                                        </p:attrNameLst>
                                      </p:cBhvr>
                                      <p:to>
                                        <p:strVal val="visible"/>
                                      </p:to>
                                    </p:set>
                                    <p:animEffect transition="in" filter="wipe(up)">
                                      <p:cBhvr>
                                        <p:cTn id="7" dur="500"/>
                                        <p:tgtEl>
                                          <p:spTgt spid="68"/>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nodeType="click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wipe(down)">
                                      <p:cBhvr>
                                        <p:cTn id="16" dur="500"/>
                                        <p:tgtEl>
                                          <p:spTgt spid="4"/>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AutoShape 19"/>
          <p:cNvSpPr>
            <a:spLocks noChangeArrowheads="1"/>
          </p:cNvSpPr>
          <p:nvPr/>
        </p:nvSpPr>
        <p:spPr bwMode="auto">
          <a:xfrm>
            <a:off x="566928" y="5867400"/>
            <a:ext cx="3200400" cy="365760"/>
          </a:xfrm>
          <a:prstGeom prst="roundRect">
            <a:avLst>
              <a:gd name="adj" fmla="val 13489"/>
            </a:avLst>
          </a:prstGeom>
          <a:solidFill>
            <a:srgbClr val="E0DCDA"/>
          </a:solidFill>
          <a:ln w="6350" cap="flat" cmpd="sng" algn="ctr">
            <a:solidFill>
              <a:schemeClr val="bg1">
                <a:lumMod val="50000"/>
              </a:schemeClr>
            </a:solidFill>
            <a:prstDash val="solid"/>
            <a:round/>
            <a:headEnd type="none" w="med" len="med"/>
            <a:tailEnd type="none" w="med" len="med"/>
          </a:ln>
          <a:effectLst>
            <a:innerShdw blurRad="342900">
              <a:schemeClr val="tx1">
                <a:alpha val="37000"/>
              </a:schemeClr>
            </a:innerShdw>
          </a:effectLst>
        </p:spPr>
        <p:txBody>
          <a:bodyPr vert="horz" wrap="square" lIns="91440" tIns="45720" rIns="91440" bIns="45720" numCol="1" rtlCol="0" anchor="ctr" anchorCtr="0" compatLnSpc="1">
            <a:prstTxWarp prst="textNoShape">
              <a:avLst/>
            </a:prstTxWarp>
          </a:bodyPr>
          <a:lstStyle/>
          <a:p>
            <a:pPr algn="ctr"/>
            <a:r>
              <a:rPr lang="en-US" sz="1200" b="1" dirty="0" smtClean="0">
                <a:latin typeface="Arial" pitchFamily="34" charset="0"/>
                <a:cs typeface="Arial" pitchFamily="34" charset="0"/>
              </a:rPr>
              <a:t>INTEGRATION</a:t>
            </a:r>
          </a:p>
        </p:txBody>
      </p:sp>
      <p:sp>
        <p:nvSpPr>
          <p:cNvPr id="59" name="Left-Right Arrow 58"/>
          <p:cNvSpPr/>
          <p:nvPr/>
        </p:nvSpPr>
        <p:spPr>
          <a:xfrm rot="5400000">
            <a:off x="1790700" y="5448300"/>
            <a:ext cx="685800" cy="304800"/>
          </a:xfrm>
          <a:prstGeom prst="leftRightArrow">
            <a:avLst>
              <a:gd name="adj1" fmla="val 61374"/>
              <a:gd name="adj2" fmla="val 79760"/>
            </a:avLst>
          </a:prstGeom>
          <a:gradFill flip="none" rotWithShape="1">
            <a:gsLst>
              <a:gs pos="82000">
                <a:srgbClr val="609EC8"/>
              </a:gs>
              <a:gs pos="60000">
                <a:srgbClr val="9CBACC"/>
              </a:gs>
            </a:gsLst>
            <a:lin ang="0" scaled="0"/>
            <a:tileRect/>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latin typeface="Arial" pitchFamily="34" charset="0"/>
              <a:cs typeface="Arial" pitchFamily="34" charset="0"/>
            </a:endParaRPr>
          </a:p>
        </p:txBody>
      </p:sp>
      <p:grpSp>
        <p:nvGrpSpPr>
          <p:cNvPr id="2" name="Group 68"/>
          <p:cNvGrpSpPr/>
          <p:nvPr/>
        </p:nvGrpSpPr>
        <p:grpSpPr>
          <a:xfrm>
            <a:off x="569311" y="4236720"/>
            <a:ext cx="3200400" cy="1325880"/>
            <a:chOff x="569311" y="4236720"/>
            <a:chExt cx="3200400" cy="1325880"/>
          </a:xfrm>
        </p:grpSpPr>
        <p:sp>
          <p:nvSpPr>
            <p:cNvPr id="42" name="AutoShape 19"/>
            <p:cNvSpPr>
              <a:spLocks noChangeArrowheads="1"/>
            </p:cNvSpPr>
            <p:nvPr/>
          </p:nvSpPr>
          <p:spPr bwMode="auto">
            <a:xfrm>
              <a:off x="569311" y="4236720"/>
              <a:ext cx="3200400" cy="1325880"/>
            </a:xfrm>
            <a:prstGeom prst="roundRect">
              <a:avLst>
                <a:gd name="adj" fmla="val 8662"/>
              </a:avLst>
            </a:prstGeom>
            <a:solidFill>
              <a:srgbClr val="E0DCDA"/>
            </a:solidFill>
            <a:ln w="6350" cap="flat" cmpd="sng" algn="ctr">
              <a:solidFill>
                <a:schemeClr val="bg1">
                  <a:lumMod val="50000"/>
                </a:schemeClr>
              </a:solidFill>
              <a:prstDash val="solid"/>
              <a:round/>
              <a:headEnd type="none" w="med" len="med"/>
              <a:tailEnd type="none" w="med" len="med"/>
            </a:ln>
            <a:effectLst>
              <a:innerShdw blurRad="342900">
                <a:schemeClr val="tx1">
                  <a:alpha val="37000"/>
                </a:schemeClr>
              </a:innerShdw>
            </a:effectLst>
          </p:spPr>
          <p:txBody>
            <a:bodyPr vert="horz" wrap="square" lIns="91440" tIns="45720" rIns="91440" bIns="45720" numCol="1" rtlCol="0" anchor="t" anchorCtr="0" compatLnSpc="1">
              <a:prstTxWarp prst="textNoShape">
                <a:avLst/>
              </a:prstTxWarp>
            </a:bodyPr>
            <a:lstStyle/>
            <a:p>
              <a:pPr algn="ctr"/>
              <a:r>
                <a:rPr lang="en-US" sz="1200" b="1" dirty="0">
                  <a:latin typeface="Arial" pitchFamily="34" charset="0"/>
                  <a:cs typeface="Arial" pitchFamily="34" charset="0"/>
                </a:rPr>
                <a:t>IMPLEMENTATION</a:t>
              </a:r>
            </a:p>
          </p:txBody>
        </p:sp>
        <p:sp>
          <p:nvSpPr>
            <p:cNvPr id="43" name="Rounded Rectangle 42"/>
            <p:cNvSpPr/>
            <p:nvPr/>
          </p:nvSpPr>
          <p:spPr bwMode="auto">
            <a:xfrm>
              <a:off x="685162" y="4573830"/>
              <a:ext cx="2971800" cy="912570"/>
            </a:xfrm>
            <a:prstGeom prst="roundRect">
              <a:avLst>
                <a:gd name="adj" fmla="val 8571"/>
              </a:avLst>
            </a:prstGeom>
            <a:solidFill>
              <a:schemeClr val="bg1"/>
            </a:solidFill>
            <a:ln w="2857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18288" rIns="91440" bIns="45720" numCol="1" rtlCol="0" anchor="t" anchorCtr="0" compatLnSpc="1">
              <a:prstTxWarp prst="textNoShape">
                <a:avLst/>
              </a:prstTxWarp>
            </a:bodyPr>
            <a:lstStyle/>
            <a:p>
              <a:pPr marR="0" indent="0" algn="ctr">
                <a:lnSpc>
                  <a:spcPct val="100000"/>
                </a:lnSpc>
                <a:buClrTx/>
                <a:buSzTx/>
                <a:buFontTx/>
                <a:buNone/>
                <a:tabLst/>
              </a:pPr>
              <a:endParaRPr lang="en-US" sz="1400" b="1" dirty="0" smtClean="0">
                <a:latin typeface="Arial" pitchFamily="34" charset="0"/>
                <a:cs typeface="Arial" pitchFamily="34" charset="0"/>
              </a:endParaRPr>
            </a:p>
          </p:txBody>
        </p:sp>
      </p:grpSp>
      <p:sp>
        <p:nvSpPr>
          <p:cNvPr id="68" name="Left-Right Arrow 67"/>
          <p:cNvSpPr/>
          <p:nvPr/>
        </p:nvSpPr>
        <p:spPr>
          <a:xfrm rot="5400000">
            <a:off x="1790700" y="3813048"/>
            <a:ext cx="685800" cy="304800"/>
          </a:xfrm>
          <a:prstGeom prst="leftRightArrow">
            <a:avLst>
              <a:gd name="adj1" fmla="val 61374"/>
              <a:gd name="adj2" fmla="val 79760"/>
            </a:avLst>
          </a:prstGeom>
          <a:gradFill flip="none" rotWithShape="1">
            <a:gsLst>
              <a:gs pos="82000">
                <a:srgbClr val="609EC8"/>
              </a:gs>
              <a:gs pos="60000">
                <a:srgbClr val="9CBACC"/>
              </a:gs>
            </a:gsLst>
            <a:lin ang="0" scaled="0"/>
            <a:tileRect/>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latin typeface="Arial" pitchFamily="34" charset="0"/>
              <a:cs typeface="Arial" pitchFamily="34" charset="0"/>
            </a:endParaRPr>
          </a:p>
        </p:txBody>
      </p:sp>
      <p:sp>
        <p:nvSpPr>
          <p:cNvPr id="30" name="Rounded Rectangle 29"/>
          <p:cNvSpPr/>
          <p:nvPr/>
        </p:nvSpPr>
        <p:spPr bwMode="auto">
          <a:xfrm>
            <a:off x="569311" y="1929384"/>
            <a:ext cx="3200400" cy="2066402"/>
          </a:xfrm>
          <a:prstGeom prst="roundRect">
            <a:avLst>
              <a:gd name="adj" fmla="val 4281"/>
            </a:avLst>
          </a:prstGeom>
          <a:solidFill>
            <a:srgbClr val="E0DCDA"/>
          </a:solidFill>
          <a:ln w="6350" cap="flat" cmpd="sng" algn="ctr">
            <a:solidFill>
              <a:schemeClr val="bg1">
                <a:lumMod val="50000"/>
              </a:schemeClr>
            </a:solidFill>
            <a:prstDash val="solid"/>
            <a:round/>
            <a:headEnd type="none" w="med" len="med"/>
            <a:tailEnd type="none" w="med" len="med"/>
          </a:ln>
          <a:effectLst>
            <a:innerShdw blurRad="342900">
              <a:schemeClr val="tx1">
                <a:alpha val="37000"/>
              </a:schemeClr>
            </a:innerShdw>
          </a:effectLst>
        </p:spPr>
        <p:txBody>
          <a:bodyPr vert="horz" wrap="square" lIns="91440" tIns="45720" rIns="91440" bIns="45720" numCol="1" rtlCol="0" anchor="t" anchorCtr="0" compatLnSpc="1">
            <a:prstTxWarp prst="textNoShape">
              <a:avLst/>
            </a:prstTxWarp>
          </a:bodyPr>
          <a:lstStyle/>
          <a:p>
            <a:pPr algn="ctr"/>
            <a:r>
              <a:rPr lang="en-US" sz="1200" b="1" dirty="0" smtClean="0">
                <a:latin typeface="Arial" pitchFamily="34" charset="0"/>
                <a:cs typeface="Arial" pitchFamily="34" charset="0"/>
              </a:rPr>
              <a:t>DESIGN</a:t>
            </a:r>
          </a:p>
          <a:p>
            <a:pPr marR="0" indent="0" algn="ctr" fontAlgn="base">
              <a:lnSpc>
                <a:spcPct val="100000"/>
              </a:lnSpc>
              <a:spcBef>
                <a:spcPct val="0"/>
              </a:spcBef>
              <a:spcAft>
                <a:spcPct val="0"/>
              </a:spcAft>
              <a:buClrTx/>
              <a:buSzTx/>
              <a:buFontTx/>
              <a:buNone/>
              <a:tabLst/>
            </a:pPr>
            <a:endParaRPr lang="en-US" sz="1200" b="1" dirty="0" smtClean="0">
              <a:latin typeface="Arial" pitchFamily="34" charset="0"/>
              <a:cs typeface="Arial" pitchFamily="34" charset="0"/>
            </a:endParaRPr>
          </a:p>
        </p:txBody>
      </p:sp>
      <p:sp>
        <p:nvSpPr>
          <p:cNvPr id="35" name="Rounded Rectangle 34"/>
          <p:cNvSpPr/>
          <p:nvPr/>
        </p:nvSpPr>
        <p:spPr bwMode="auto">
          <a:xfrm>
            <a:off x="683722" y="2225504"/>
            <a:ext cx="2971800" cy="1645920"/>
          </a:xfrm>
          <a:prstGeom prst="roundRect">
            <a:avLst>
              <a:gd name="adj" fmla="val 5468"/>
            </a:avLst>
          </a:prstGeom>
          <a:solidFill>
            <a:schemeClr val="bg1"/>
          </a:solidFill>
          <a:ln w="2857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18288" rIns="91440" bIns="45720" numCol="1" rtlCol="0" anchor="t" anchorCtr="0" compatLnSpc="1">
            <a:prstTxWarp prst="textNoShape">
              <a:avLst/>
            </a:prstTxWarp>
          </a:bodyPr>
          <a:lstStyle/>
          <a:p>
            <a:pPr marR="0" indent="0" algn="ctr">
              <a:lnSpc>
                <a:spcPct val="100000"/>
              </a:lnSpc>
              <a:buClrTx/>
              <a:buSzTx/>
              <a:buFontTx/>
              <a:buNone/>
              <a:tabLst/>
            </a:pPr>
            <a:endParaRPr lang="en-US" sz="1400" b="1" dirty="0" smtClean="0">
              <a:latin typeface="Arial" pitchFamily="34" charset="0"/>
              <a:cs typeface="Arial" pitchFamily="34" charset="0"/>
            </a:endParaRPr>
          </a:p>
        </p:txBody>
      </p:sp>
      <p:sp>
        <p:nvSpPr>
          <p:cNvPr id="36" name="AutoShape 32"/>
          <p:cNvSpPr>
            <a:spLocks noChangeArrowheads="1"/>
          </p:cNvSpPr>
          <p:nvPr/>
        </p:nvSpPr>
        <p:spPr bwMode="auto">
          <a:xfrm>
            <a:off x="914400" y="2294403"/>
            <a:ext cx="2534689" cy="347472"/>
          </a:xfrm>
          <a:prstGeom prst="roundRect">
            <a:avLst>
              <a:gd name="adj" fmla="val 10162"/>
            </a:avLst>
          </a:prstGeom>
          <a:gradFill flip="none" rotWithShape="1">
            <a:gsLst>
              <a:gs pos="7000">
                <a:srgbClr val="F2B404"/>
              </a:gs>
              <a:gs pos="95000">
                <a:srgbClr val="EEEACA"/>
              </a:gs>
            </a:gsLst>
            <a:lin ang="16200000" scaled="1"/>
            <a:tileRect/>
          </a:gradFill>
          <a:ln w="19050" algn="ctr">
            <a:solidFill>
              <a:srgbClr val="E9C27B"/>
            </a:solidFill>
            <a:miter lim="800000"/>
            <a:headEnd/>
            <a:tailEnd/>
          </a:ln>
          <a:effectLst>
            <a:innerShdw dist="165100" dir="16200000">
              <a:schemeClr val="bg1">
                <a:alpha val="30000"/>
              </a:schemeClr>
            </a:innerShdw>
          </a:effectLst>
        </p:spPr>
        <p:txBody>
          <a:bodyPr lIns="9144" tIns="9144" rIns="9144" bIns="9144" anchor="ctr"/>
          <a:lstStyle/>
          <a:p>
            <a:pPr marL="60325" indent="-60325" algn="ctr" fontAlgn="base">
              <a:spcBef>
                <a:spcPct val="0"/>
              </a:spcBef>
              <a:spcAft>
                <a:spcPct val="0"/>
              </a:spcAft>
            </a:pPr>
            <a:r>
              <a:rPr lang="en-US" sz="1000" b="1" dirty="0" smtClean="0">
                <a:latin typeface="Arial" pitchFamily="34" charset="0"/>
                <a:cs typeface="Arial" pitchFamily="34" charset="0"/>
              </a:rPr>
              <a:t>Environmental Models</a:t>
            </a:r>
          </a:p>
        </p:txBody>
      </p:sp>
      <p:sp>
        <p:nvSpPr>
          <p:cNvPr id="37" name="AutoShape 32"/>
          <p:cNvSpPr>
            <a:spLocks noChangeArrowheads="1"/>
          </p:cNvSpPr>
          <p:nvPr/>
        </p:nvSpPr>
        <p:spPr bwMode="auto">
          <a:xfrm>
            <a:off x="914400" y="3072384"/>
            <a:ext cx="2534689" cy="347472"/>
          </a:xfrm>
          <a:prstGeom prst="roundRect">
            <a:avLst>
              <a:gd name="adj" fmla="val 10162"/>
            </a:avLst>
          </a:prstGeom>
          <a:gradFill flip="none" rotWithShape="1">
            <a:gsLst>
              <a:gs pos="7000">
                <a:srgbClr val="F2B404"/>
              </a:gs>
              <a:gs pos="95000">
                <a:srgbClr val="EEEACA"/>
              </a:gs>
            </a:gsLst>
            <a:lin ang="16200000" scaled="1"/>
            <a:tileRect/>
          </a:gradFill>
          <a:ln w="19050" algn="ctr">
            <a:solidFill>
              <a:srgbClr val="E9C27B"/>
            </a:solidFill>
            <a:miter lim="800000"/>
            <a:headEnd/>
            <a:tailEnd/>
          </a:ln>
          <a:effectLst>
            <a:innerShdw dist="165100" dir="16200000">
              <a:schemeClr val="bg1">
                <a:alpha val="30000"/>
              </a:schemeClr>
            </a:innerShdw>
          </a:effectLst>
        </p:spPr>
        <p:txBody>
          <a:bodyPr lIns="9144" tIns="9144" rIns="9144" bIns="9144" anchor="ctr"/>
          <a:lstStyle/>
          <a:p>
            <a:pPr marL="60325" indent="-60325" algn="ctr" fontAlgn="base">
              <a:spcBef>
                <a:spcPct val="0"/>
              </a:spcBef>
              <a:spcAft>
                <a:spcPct val="0"/>
              </a:spcAft>
            </a:pPr>
            <a:r>
              <a:rPr lang="en-US" sz="1000" b="1" dirty="0" smtClean="0">
                <a:latin typeface="Arial" pitchFamily="34" charset="0"/>
                <a:cs typeface="Arial" pitchFamily="34" charset="0"/>
              </a:rPr>
              <a:t>Control Algorithms</a:t>
            </a:r>
            <a:endParaRPr lang="en-US" sz="1000" b="1" dirty="0">
              <a:latin typeface="Arial" pitchFamily="34" charset="0"/>
              <a:cs typeface="Arial" pitchFamily="34" charset="0"/>
            </a:endParaRPr>
          </a:p>
        </p:txBody>
      </p:sp>
      <p:sp>
        <p:nvSpPr>
          <p:cNvPr id="38" name="AutoShape 32"/>
          <p:cNvSpPr>
            <a:spLocks noChangeArrowheads="1"/>
          </p:cNvSpPr>
          <p:nvPr/>
        </p:nvSpPr>
        <p:spPr bwMode="auto">
          <a:xfrm>
            <a:off x="914400" y="2688336"/>
            <a:ext cx="1246184" cy="347472"/>
          </a:xfrm>
          <a:prstGeom prst="roundRect">
            <a:avLst>
              <a:gd name="adj" fmla="val 10162"/>
            </a:avLst>
          </a:prstGeom>
          <a:gradFill flip="none" rotWithShape="1">
            <a:gsLst>
              <a:gs pos="7000">
                <a:srgbClr val="F2B404"/>
              </a:gs>
              <a:gs pos="95000">
                <a:srgbClr val="EEEACA"/>
              </a:gs>
            </a:gsLst>
            <a:lin ang="16200000" scaled="1"/>
            <a:tileRect/>
          </a:gradFill>
          <a:ln w="19050" algn="ctr">
            <a:solidFill>
              <a:srgbClr val="E9C27B"/>
            </a:solidFill>
            <a:miter lim="800000"/>
            <a:headEnd/>
            <a:tailEnd/>
          </a:ln>
          <a:effectLst>
            <a:innerShdw dist="165100" dir="16200000">
              <a:schemeClr val="bg1">
                <a:alpha val="30000"/>
              </a:schemeClr>
            </a:innerShdw>
          </a:effectLst>
        </p:spPr>
        <p:txBody>
          <a:bodyPr lIns="9144" tIns="9144" rIns="9144" bIns="9144" anchor="ctr"/>
          <a:lstStyle/>
          <a:p>
            <a:pPr marL="60325" indent="-60325" algn="ctr" fontAlgn="base">
              <a:spcBef>
                <a:spcPct val="0"/>
              </a:spcBef>
              <a:spcAft>
                <a:spcPct val="0"/>
              </a:spcAft>
            </a:pPr>
            <a:r>
              <a:rPr lang="en-US" sz="1000" b="1" dirty="0" smtClean="0">
                <a:latin typeface="Arial" pitchFamily="34" charset="0"/>
                <a:cs typeface="Arial" pitchFamily="34" charset="0"/>
              </a:rPr>
              <a:t>Mechanical</a:t>
            </a:r>
          </a:p>
        </p:txBody>
      </p:sp>
      <p:sp>
        <p:nvSpPr>
          <p:cNvPr id="39" name="AutoShape 32"/>
          <p:cNvSpPr>
            <a:spLocks noChangeArrowheads="1"/>
          </p:cNvSpPr>
          <p:nvPr/>
        </p:nvSpPr>
        <p:spPr bwMode="auto">
          <a:xfrm>
            <a:off x="2202905" y="2688336"/>
            <a:ext cx="1246184" cy="347472"/>
          </a:xfrm>
          <a:prstGeom prst="roundRect">
            <a:avLst>
              <a:gd name="adj" fmla="val 10162"/>
            </a:avLst>
          </a:prstGeom>
          <a:gradFill flip="none" rotWithShape="1">
            <a:gsLst>
              <a:gs pos="7000">
                <a:srgbClr val="F2B404"/>
              </a:gs>
              <a:gs pos="95000">
                <a:srgbClr val="EEEACA"/>
              </a:gs>
            </a:gsLst>
            <a:lin ang="16200000" scaled="1"/>
            <a:tileRect/>
          </a:gradFill>
          <a:ln w="19050" algn="ctr">
            <a:solidFill>
              <a:srgbClr val="E9C27B"/>
            </a:solidFill>
            <a:miter lim="800000"/>
            <a:headEnd/>
            <a:tailEnd/>
          </a:ln>
          <a:effectLst>
            <a:innerShdw dist="165100" dir="16200000">
              <a:schemeClr val="bg1">
                <a:alpha val="30000"/>
              </a:schemeClr>
            </a:innerShdw>
          </a:effectLst>
        </p:spPr>
        <p:txBody>
          <a:bodyPr lIns="9144" tIns="9144" rIns="9144" bIns="9144" anchor="ctr"/>
          <a:lstStyle/>
          <a:p>
            <a:pPr marL="60325" indent="-60325" algn="ctr" fontAlgn="base">
              <a:spcBef>
                <a:spcPct val="0"/>
              </a:spcBef>
              <a:spcAft>
                <a:spcPct val="0"/>
              </a:spcAft>
            </a:pPr>
            <a:r>
              <a:rPr lang="en-US" sz="1000" b="1" dirty="0" smtClean="0">
                <a:latin typeface="Arial" pitchFamily="34" charset="0"/>
                <a:cs typeface="Arial" pitchFamily="34" charset="0"/>
              </a:rPr>
              <a:t>Electrical</a:t>
            </a:r>
          </a:p>
        </p:txBody>
      </p:sp>
      <p:sp>
        <p:nvSpPr>
          <p:cNvPr id="40" name="AutoShape 32"/>
          <p:cNvSpPr>
            <a:spLocks noChangeArrowheads="1"/>
          </p:cNvSpPr>
          <p:nvPr/>
        </p:nvSpPr>
        <p:spPr bwMode="auto">
          <a:xfrm>
            <a:off x="914400" y="3462069"/>
            <a:ext cx="2534689" cy="347472"/>
          </a:xfrm>
          <a:prstGeom prst="roundRect">
            <a:avLst>
              <a:gd name="adj" fmla="val 10162"/>
            </a:avLst>
          </a:prstGeom>
          <a:gradFill flip="none" rotWithShape="1">
            <a:gsLst>
              <a:gs pos="7000">
                <a:srgbClr val="F2B404"/>
              </a:gs>
              <a:gs pos="95000">
                <a:srgbClr val="EEEACA"/>
              </a:gs>
            </a:gsLst>
            <a:lin ang="16200000" scaled="1"/>
            <a:tileRect/>
          </a:gradFill>
          <a:ln w="19050" algn="ctr">
            <a:solidFill>
              <a:srgbClr val="E9C27B"/>
            </a:solidFill>
            <a:miter lim="800000"/>
            <a:headEnd/>
            <a:tailEnd/>
          </a:ln>
          <a:effectLst>
            <a:innerShdw dist="165100" dir="16200000">
              <a:schemeClr val="bg1">
                <a:alpha val="30000"/>
              </a:schemeClr>
            </a:innerShdw>
          </a:effectLst>
        </p:spPr>
        <p:txBody>
          <a:bodyPr lIns="9144" tIns="9144" rIns="9144" bIns="9144" anchor="ctr"/>
          <a:lstStyle/>
          <a:p>
            <a:pPr marL="60325" indent="-60325" algn="ctr" fontAlgn="base">
              <a:spcBef>
                <a:spcPct val="0"/>
              </a:spcBef>
              <a:spcAft>
                <a:spcPct val="0"/>
              </a:spcAft>
            </a:pPr>
            <a:r>
              <a:rPr lang="en-US" sz="1000" b="1" dirty="0" smtClean="0">
                <a:latin typeface="Arial" pitchFamily="34" charset="0"/>
                <a:cs typeface="Arial" pitchFamily="34" charset="0"/>
              </a:rPr>
              <a:t>Supervisory Logic</a:t>
            </a:r>
          </a:p>
        </p:txBody>
      </p:sp>
      <p:grpSp>
        <p:nvGrpSpPr>
          <p:cNvPr id="5" name="Group 150"/>
          <p:cNvGrpSpPr/>
          <p:nvPr/>
        </p:nvGrpSpPr>
        <p:grpSpPr>
          <a:xfrm>
            <a:off x="6528816" y="1295400"/>
            <a:ext cx="2438400" cy="914400"/>
            <a:chOff x="5334000" y="4356890"/>
            <a:chExt cx="2438400" cy="880869"/>
          </a:xfrm>
        </p:grpSpPr>
        <p:sp>
          <p:nvSpPr>
            <p:cNvPr id="70" name="AutoShape 32"/>
            <p:cNvSpPr>
              <a:spLocks noChangeArrowheads="1"/>
            </p:cNvSpPr>
            <p:nvPr/>
          </p:nvSpPr>
          <p:spPr bwMode="auto">
            <a:xfrm>
              <a:off x="5334000" y="4356890"/>
              <a:ext cx="2438400" cy="880869"/>
            </a:xfrm>
            <a:prstGeom prst="roundRect">
              <a:avLst>
                <a:gd name="adj" fmla="val 10162"/>
              </a:avLst>
            </a:prstGeom>
            <a:gradFill flip="none" rotWithShape="1">
              <a:gsLst>
                <a:gs pos="0">
                  <a:schemeClr val="accent1">
                    <a:lumMod val="60000"/>
                    <a:lumOff val="40000"/>
                  </a:schemeClr>
                </a:gs>
                <a:gs pos="100000">
                  <a:schemeClr val="accent1">
                    <a:lumMod val="20000"/>
                    <a:lumOff val="80000"/>
                  </a:schemeClr>
                </a:gs>
              </a:gsLst>
              <a:lin ang="16200000" scaled="1"/>
              <a:tileRect/>
            </a:gradFill>
            <a:ln w="12700" algn="ctr">
              <a:noFill/>
              <a:miter lim="800000"/>
              <a:headEnd/>
              <a:tailEnd/>
            </a:ln>
          </p:spPr>
          <p:txBody>
            <a:bodyPr lIns="9144" tIns="9144" rIns="9144" bIns="9144" anchor="ctr"/>
            <a:lstStyle/>
            <a:p>
              <a:pPr marL="60325" indent="-60325" algn="ctr" fontAlgn="base">
                <a:spcBef>
                  <a:spcPct val="0"/>
                </a:spcBef>
                <a:spcAft>
                  <a:spcPct val="0"/>
                </a:spcAft>
              </a:pPr>
              <a:endParaRPr lang="en-US" sz="1000" b="1" dirty="0">
                <a:latin typeface="Arial" pitchFamily="34" charset="0"/>
                <a:cs typeface="Arial" pitchFamily="34" charset="0"/>
              </a:endParaRPr>
            </a:p>
          </p:txBody>
        </p:sp>
        <p:sp>
          <p:nvSpPr>
            <p:cNvPr id="71" name="TextBox 70"/>
            <p:cNvSpPr txBox="1"/>
            <p:nvPr/>
          </p:nvSpPr>
          <p:spPr>
            <a:xfrm>
              <a:off x="5432145" y="4390342"/>
              <a:ext cx="2286000" cy="800525"/>
            </a:xfrm>
            <a:prstGeom prst="rect">
              <a:avLst/>
            </a:prstGeom>
            <a:noFill/>
          </p:spPr>
          <p:txBody>
            <a:bodyPr wrap="square" rtlCol="0">
              <a:spAutoFit/>
            </a:bodyPr>
            <a:lstStyle/>
            <a:p>
              <a:r>
                <a:rPr lang="en-US" sz="1200" dirty="0" smtClean="0">
                  <a:latin typeface="Arial" pitchFamily="34" charset="0"/>
                  <a:cs typeface="Arial" pitchFamily="34" charset="0"/>
                </a:rPr>
                <a:t>Automatically generate code from the simulation model for real-time testing of the control algorithms.</a:t>
              </a:r>
            </a:p>
          </p:txBody>
        </p:sp>
      </p:grpSp>
      <p:sp>
        <p:nvSpPr>
          <p:cNvPr id="25" name="Left-Right Arrow 24"/>
          <p:cNvSpPr/>
          <p:nvPr/>
        </p:nvSpPr>
        <p:spPr>
          <a:xfrm rot="5400000">
            <a:off x="1006755" y="1485900"/>
            <a:ext cx="685800" cy="304800"/>
          </a:xfrm>
          <a:prstGeom prst="leftRightArrow">
            <a:avLst>
              <a:gd name="adj1" fmla="val 61374"/>
              <a:gd name="adj2" fmla="val 79760"/>
            </a:avLst>
          </a:prstGeom>
          <a:gradFill flip="none" rotWithShape="1">
            <a:gsLst>
              <a:gs pos="82000">
                <a:srgbClr val="609EC8"/>
              </a:gs>
              <a:gs pos="60000">
                <a:srgbClr val="9CBACC"/>
              </a:gs>
            </a:gsLst>
            <a:lin ang="0" scaled="0"/>
            <a:tileRect/>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latin typeface="Arial" pitchFamily="34" charset="0"/>
              <a:cs typeface="Arial" pitchFamily="34" charset="0"/>
            </a:endParaRPr>
          </a:p>
        </p:txBody>
      </p:sp>
      <p:sp>
        <p:nvSpPr>
          <p:cNvPr id="24" name="Left-Right Arrow 23"/>
          <p:cNvSpPr/>
          <p:nvPr/>
        </p:nvSpPr>
        <p:spPr>
          <a:xfrm rot="5400000">
            <a:off x="2628900" y="1485900"/>
            <a:ext cx="685800" cy="304800"/>
          </a:xfrm>
          <a:prstGeom prst="leftRightArrow">
            <a:avLst>
              <a:gd name="adj1" fmla="val 61374"/>
              <a:gd name="adj2" fmla="val 79760"/>
            </a:avLst>
          </a:prstGeom>
          <a:gradFill flip="none" rotWithShape="1">
            <a:gsLst>
              <a:gs pos="82000">
                <a:srgbClr val="609EC8"/>
              </a:gs>
              <a:gs pos="60000">
                <a:srgbClr val="9CBACC"/>
              </a:gs>
            </a:gsLst>
            <a:lin ang="0" scaled="0"/>
            <a:tileRect/>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latin typeface="Arial" pitchFamily="34" charset="0"/>
              <a:cs typeface="Arial" pitchFamily="34" charset="0"/>
            </a:endParaRPr>
          </a:p>
        </p:txBody>
      </p:sp>
      <p:sp>
        <p:nvSpPr>
          <p:cNvPr id="27" name="AutoShape 19"/>
          <p:cNvSpPr>
            <a:spLocks noChangeArrowheads="1"/>
          </p:cNvSpPr>
          <p:nvPr/>
        </p:nvSpPr>
        <p:spPr bwMode="auto">
          <a:xfrm>
            <a:off x="569311" y="1253514"/>
            <a:ext cx="1545336" cy="365760"/>
          </a:xfrm>
          <a:prstGeom prst="roundRect">
            <a:avLst>
              <a:gd name="adj" fmla="val 13489"/>
            </a:avLst>
          </a:prstGeom>
          <a:solidFill>
            <a:srgbClr val="E0DCDA"/>
          </a:solidFill>
          <a:ln w="6350" cap="flat" cmpd="sng" algn="ctr">
            <a:solidFill>
              <a:schemeClr val="bg1">
                <a:lumMod val="50000"/>
              </a:schemeClr>
            </a:solidFill>
            <a:prstDash val="solid"/>
            <a:round/>
            <a:headEnd type="none" w="med" len="med"/>
            <a:tailEnd type="none" w="med" len="med"/>
          </a:ln>
          <a:effectLst>
            <a:innerShdw blurRad="342900">
              <a:schemeClr val="tx1">
                <a:alpha val="37000"/>
              </a:schemeClr>
            </a:innerShdw>
          </a:effectLst>
        </p:spPr>
        <p:txBody>
          <a:bodyPr vert="horz" wrap="square" lIns="91440" tIns="45720" rIns="91440" bIns="45720" numCol="1" rtlCol="0" anchor="ctr" anchorCtr="0" compatLnSpc="1">
            <a:prstTxWarp prst="textNoShape">
              <a:avLst/>
            </a:prstTxWarp>
          </a:bodyPr>
          <a:lstStyle/>
          <a:p>
            <a:pPr algn="ctr"/>
            <a:r>
              <a:rPr lang="en-US" sz="1200" b="1" dirty="0" smtClean="0">
                <a:latin typeface="Arial" pitchFamily="34" charset="0"/>
                <a:cs typeface="Arial" pitchFamily="34" charset="0"/>
              </a:rPr>
              <a:t>RESEARCH</a:t>
            </a:r>
          </a:p>
        </p:txBody>
      </p:sp>
      <p:sp>
        <p:nvSpPr>
          <p:cNvPr id="29" name="AutoShape 19"/>
          <p:cNvSpPr>
            <a:spLocks noChangeArrowheads="1"/>
          </p:cNvSpPr>
          <p:nvPr/>
        </p:nvSpPr>
        <p:spPr bwMode="auto">
          <a:xfrm>
            <a:off x="2209800" y="1253514"/>
            <a:ext cx="1544671" cy="365760"/>
          </a:xfrm>
          <a:prstGeom prst="roundRect">
            <a:avLst>
              <a:gd name="adj" fmla="val 13489"/>
            </a:avLst>
          </a:prstGeom>
          <a:solidFill>
            <a:srgbClr val="E0DCDA"/>
          </a:solidFill>
          <a:ln w="6350" cap="flat" cmpd="sng" algn="ctr">
            <a:solidFill>
              <a:schemeClr val="bg1">
                <a:lumMod val="50000"/>
              </a:schemeClr>
            </a:solidFill>
            <a:prstDash val="solid"/>
            <a:round/>
            <a:headEnd type="none" w="med" len="med"/>
            <a:tailEnd type="none" w="med" len="med"/>
          </a:ln>
          <a:effectLst>
            <a:innerShdw blurRad="342900">
              <a:schemeClr val="tx1">
                <a:alpha val="37000"/>
              </a:schemeClr>
            </a:innerShdw>
          </a:effectLst>
        </p:spPr>
        <p:txBody>
          <a:bodyPr vert="horz" wrap="square" lIns="91440" tIns="45720" rIns="91440" bIns="45720" numCol="1" rtlCol="0" anchor="ctr" anchorCtr="0" compatLnSpc="1">
            <a:prstTxWarp prst="textNoShape">
              <a:avLst/>
            </a:prstTxWarp>
          </a:bodyPr>
          <a:lstStyle/>
          <a:p>
            <a:pPr algn="ctr"/>
            <a:r>
              <a:rPr lang="en-US" sz="1200" b="1" dirty="0" smtClean="0">
                <a:latin typeface="Arial" pitchFamily="34" charset="0"/>
                <a:cs typeface="Arial" pitchFamily="34" charset="0"/>
              </a:rPr>
              <a:t>REQUIREMENTS</a:t>
            </a:r>
          </a:p>
        </p:txBody>
      </p:sp>
      <p:grpSp>
        <p:nvGrpSpPr>
          <p:cNvPr id="6" name="Group 150"/>
          <p:cNvGrpSpPr/>
          <p:nvPr/>
        </p:nvGrpSpPr>
        <p:grpSpPr>
          <a:xfrm>
            <a:off x="6528816" y="2438401"/>
            <a:ext cx="2438400" cy="1066800"/>
            <a:chOff x="5334000" y="4356889"/>
            <a:chExt cx="2438400" cy="1027680"/>
          </a:xfrm>
        </p:grpSpPr>
        <p:sp>
          <p:nvSpPr>
            <p:cNvPr id="47" name="AutoShape 32"/>
            <p:cNvSpPr>
              <a:spLocks noChangeArrowheads="1"/>
            </p:cNvSpPr>
            <p:nvPr/>
          </p:nvSpPr>
          <p:spPr bwMode="auto">
            <a:xfrm>
              <a:off x="5334000" y="4356889"/>
              <a:ext cx="2438400" cy="1027680"/>
            </a:xfrm>
            <a:prstGeom prst="roundRect">
              <a:avLst>
                <a:gd name="adj" fmla="val 10162"/>
              </a:avLst>
            </a:prstGeom>
            <a:gradFill flip="none" rotWithShape="1">
              <a:gsLst>
                <a:gs pos="0">
                  <a:schemeClr val="accent1">
                    <a:lumMod val="60000"/>
                    <a:lumOff val="40000"/>
                  </a:schemeClr>
                </a:gs>
                <a:gs pos="100000">
                  <a:schemeClr val="accent1">
                    <a:lumMod val="20000"/>
                    <a:lumOff val="80000"/>
                  </a:schemeClr>
                </a:gs>
              </a:gsLst>
              <a:lin ang="16200000" scaled="1"/>
              <a:tileRect/>
            </a:gradFill>
            <a:ln w="12700" algn="ctr">
              <a:noFill/>
              <a:miter lim="800000"/>
              <a:headEnd/>
              <a:tailEnd/>
            </a:ln>
          </p:spPr>
          <p:txBody>
            <a:bodyPr lIns="9144" tIns="9144" rIns="9144" bIns="9144" anchor="ctr"/>
            <a:lstStyle/>
            <a:p>
              <a:pPr marL="60325" indent="-60325" algn="ctr" fontAlgn="base">
                <a:spcBef>
                  <a:spcPct val="0"/>
                </a:spcBef>
                <a:spcAft>
                  <a:spcPct val="0"/>
                </a:spcAft>
              </a:pPr>
              <a:endParaRPr lang="en-US" sz="1000" b="1" dirty="0">
                <a:latin typeface="Arial" pitchFamily="34" charset="0"/>
                <a:cs typeface="Arial" pitchFamily="34" charset="0"/>
              </a:endParaRPr>
            </a:p>
          </p:txBody>
        </p:sp>
        <p:sp>
          <p:nvSpPr>
            <p:cNvPr id="48" name="TextBox 47"/>
            <p:cNvSpPr txBox="1"/>
            <p:nvPr/>
          </p:nvSpPr>
          <p:spPr>
            <a:xfrm>
              <a:off x="5432145" y="4390342"/>
              <a:ext cx="2286000" cy="978419"/>
            </a:xfrm>
            <a:prstGeom prst="rect">
              <a:avLst/>
            </a:prstGeom>
            <a:noFill/>
          </p:spPr>
          <p:txBody>
            <a:bodyPr wrap="square" rtlCol="0">
              <a:spAutoFit/>
            </a:bodyPr>
            <a:lstStyle/>
            <a:p>
              <a:r>
                <a:rPr lang="en-US" sz="1200" dirty="0" smtClean="0">
                  <a:latin typeface="Arial" pitchFamily="34" charset="0"/>
                  <a:cs typeface="Arial" pitchFamily="34" charset="0"/>
                </a:rPr>
                <a:t>Automatically generate code from the simulation model for real-time system simulation of hardware for testing the real microcontroller, FPGA, or PLC</a:t>
              </a:r>
            </a:p>
          </p:txBody>
        </p:sp>
      </p:grpSp>
      <p:grpSp>
        <p:nvGrpSpPr>
          <p:cNvPr id="41" name="Group 37"/>
          <p:cNvGrpSpPr/>
          <p:nvPr/>
        </p:nvGrpSpPr>
        <p:grpSpPr>
          <a:xfrm>
            <a:off x="730530" y="5054455"/>
            <a:ext cx="879082" cy="395369"/>
            <a:chOff x="764257" y="5252788"/>
            <a:chExt cx="914400" cy="365760"/>
          </a:xfrm>
        </p:grpSpPr>
        <p:sp>
          <p:nvSpPr>
            <p:cNvPr id="44" name="AutoShape 33"/>
            <p:cNvSpPr>
              <a:spLocks noChangeArrowheads="1"/>
            </p:cNvSpPr>
            <p:nvPr/>
          </p:nvSpPr>
          <p:spPr bwMode="auto">
            <a:xfrm>
              <a:off x="764257" y="5252788"/>
              <a:ext cx="434514" cy="365760"/>
            </a:xfrm>
            <a:prstGeom prst="roundRect">
              <a:avLst>
                <a:gd name="adj" fmla="val 10162"/>
              </a:avLst>
            </a:prstGeom>
            <a:solidFill>
              <a:schemeClr val="bg1"/>
            </a:solidFill>
            <a:ln w="12700" algn="ctr">
              <a:solidFill>
                <a:schemeClr val="bg1">
                  <a:lumMod val="75000"/>
                </a:schemeClr>
              </a:solidFill>
              <a:round/>
              <a:headEnd/>
              <a:tailEnd/>
            </a:ln>
          </p:spPr>
          <p:txBody>
            <a:bodyPr lIns="0" tIns="0" rIns="0" bIns="0" anchor="ctr"/>
            <a:lstStyle/>
            <a:p>
              <a:pPr algn="ctr"/>
              <a:r>
                <a:rPr lang="en-US" sz="1000" dirty="0" smtClean="0">
                  <a:latin typeface="Arial" pitchFamily="34" charset="0"/>
                  <a:cs typeface="Arial" pitchFamily="34" charset="0"/>
                </a:rPr>
                <a:t>MCU</a:t>
              </a:r>
            </a:p>
          </p:txBody>
        </p:sp>
        <p:sp>
          <p:nvSpPr>
            <p:cNvPr id="45" name="AutoShape 33"/>
            <p:cNvSpPr>
              <a:spLocks noChangeArrowheads="1"/>
            </p:cNvSpPr>
            <p:nvPr/>
          </p:nvSpPr>
          <p:spPr bwMode="auto">
            <a:xfrm>
              <a:off x="1244143" y="5252788"/>
              <a:ext cx="434514" cy="365760"/>
            </a:xfrm>
            <a:prstGeom prst="roundRect">
              <a:avLst>
                <a:gd name="adj" fmla="val 10162"/>
              </a:avLst>
            </a:prstGeom>
            <a:solidFill>
              <a:schemeClr val="bg1"/>
            </a:solidFill>
            <a:ln w="12700" algn="ctr">
              <a:solidFill>
                <a:schemeClr val="bg1">
                  <a:lumMod val="75000"/>
                </a:schemeClr>
              </a:solidFill>
              <a:round/>
              <a:headEnd/>
              <a:tailEnd/>
            </a:ln>
          </p:spPr>
          <p:txBody>
            <a:bodyPr lIns="0" tIns="0" rIns="0" bIns="0" anchor="ctr"/>
            <a:lstStyle/>
            <a:p>
              <a:pPr algn="ctr"/>
              <a:r>
                <a:rPr lang="en-US" sz="1000" dirty="0" smtClean="0">
                  <a:latin typeface="Arial" pitchFamily="34" charset="0"/>
                  <a:cs typeface="Arial" pitchFamily="34" charset="0"/>
                </a:rPr>
                <a:t>DSP</a:t>
              </a:r>
            </a:p>
          </p:txBody>
        </p:sp>
      </p:grpSp>
      <p:grpSp>
        <p:nvGrpSpPr>
          <p:cNvPr id="46" name="Group 36"/>
          <p:cNvGrpSpPr/>
          <p:nvPr/>
        </p:nvGrpSpPr>
        <p:grpSpPr>
          <a:xfrm>
            <a:off x="1716424" y="5054455"/>
            <a:ext cx="879082" cy="395369"/>
            <a:chOff x="1788171" y="5252788"/>
            <a:chExt cx="914400" cy="365760"/>
          </a:xfrm>
        </p:grpSpPr>
        <p:sp>
          <p:nvSpPr>
            <p:cNvPr id="49" name="AutoShape 33"/>
            <p:cNvSpPr>
              <a:spLocks noChangeArrowheads="1"/>
            </p:cNvSpPr>
            <p:nvPr/>
          </p:nvSpPr>
          <p:spPr bwMode="auto">
            <a:xfrm>
              <a:off x="1788171" y="5252788"/>
              <a:ext cx="434514" cy="365760"/>
            </a:xfrm>
            <a:prstGeom prst="roundRect">
              <a:avLst>
                <a:gd name="adj" fmla="val 10162"/>
              </a:avLst>
            </a:prstGeom>
            <a:solidFill>
              <a:schemeClr val="bg1"/>
            </a:solidFill>
            <a:ln w="12700" algn="ctr">
              <a:solidFill>
                <a:schemeClr val="bg1">
                  <a:lumMod val="75000"/>
                </a:schemeClr>
              </a:solidFill>
              <a:round/>
              <a:headEnd/>
              <a:tailEnd/>
            </a:ln>
          </p:spPr>
          <p:txBody>
            <a:bodyPr lIns="0" tIns="0" rIns="0" bIns="0" anchor="ctr"/>
            <a:lstStyle/>
            <a:p>
              <a:pPr algn="ctr"/>
              <a:r>
                <a:rPr lang="en-US" sz="1000" dirty="0" smtClean="0">
                  <a:latin typeface="Arial" pitchFamily="34" charset="0"/>
                  <a:cs typeface="Arial" pitchFamily="34" charset="0"/>
                </a:rPr>
                <a:t>FPGA</a:t>
              </a:r>
            </a:p>
          </p:txBody>
        </p:sp>
        <p:sp>
          <p:nvSpPr>
            <p:cNvPr id="50" name="AutoShape 33"/>
            <p:cNvSpPr>
              <a:spLocks noChangeArrowheads="1"/>
            </p:cNvSpPr>
            <p:nvPr/>
          </p:nvSpPr>
          <p:spPr bwMode="auto">
            <a:xfrm>
              <a:off x="2268057" y="5252788"/>
              <a:ext cx="434514" cy="365760"/>
            </a:xfrm>
            <a:prstGeom prst="roundRect">
              <a:avLst>
                <a:gd name="adj" fmla="val 10162"/>
              </a:avLst>
            </a:prstGeom>
            <a:solidFill>
              <a:schemeClr val="bg1"/>
            </a:solidFill>
            <a:ln w="12700" algn="ctr">
              <a:solidFill>
                <a:schemeClr val="bg1">
                  <a:lumMod val="75000"/>
                </a:schemeClr>
              </a:solidFill>
              <a:round/>
              <a:headEnd/>
              <a:tailEnd/>
            </a:ln>
          </p:spPr>
          <p:txBody>
            <a:bodyPr lIns="0" tIns="0" rIns="0" bIns="0" anchor="ctr"/>
            <a:lstStyle/>
            <a:p>
              <a:pPr algn="ctr"/>
              <a:r>
                <a:rPr lang="en-US" sz="1000" dirty="0" smtClean="0">
                  <a:latin typeface="Arial" pitchFamily="34" charset="0"/>
                  <a:cs typeface="Arial" pitchFamily="34" charset="0"/>
                </a:rPr>
                <a:t>ASIC</a:t>
              </a:r>
            </a:p>
          </p:txBody>
        </p:sp>
      </p:grpSp>
      <p:sp>
        <p:nvSpPr>
          <p:cNvPr id="51" name="AutoShape 32"/>
          <p:cNvSpPr>
            <a:spLocks noChangeArrowheads="1"/>
          </p:cNvSpPr>
          <p:nvPr/>
        </p:nvSpPr>
        <p:spPr bwMode="auto">
          <a:xfrm>
            <a:off x="2699263" y="4608576"/>
            <a:ext cx="879082" cy="395369"/>
          </a:xfrm>
          <a:prstGeom prst="roundRect">
            <a:avLst>
              <a:gd name="adj" fmla="val 10162"/>
            </a:avLst>
          </a:prstGeom>
          <a:gradFill flip="none" rotWithShape="1">
            <a:gsLst>
              <a:gs pos="7000">
                <a:srgbClr val="F2B404"/>
              </a:gs>
              <a:gs pos="95000">
                <a:srgbClr val="EEEACA"/>
              </a:gs>
            </a:gsLst>
            <a:lin ang="16200000" scaled="1"/>
            <a:tileRect/>
          </a:gradFill>
          <a:ln w="19050" algn="ctr">
            <a:solidFill>
              <a:srgbClr val="E9C27B"/>
            </a:solidFill>
            <a:miter lim="800000"/>
            <a:headEnd/>
            <a:tailEnd/>
          </a:ln>
          <a:effectLst>
            <a:innerShdw dist="165100" dir="16200000">
              <a:schemeClr val="bg1">
                <a:alpha val="30000"/>
              </a:schemeClr>
            </a:innerShdw>
          </a:effectLst>
        </p:spPr>
        <p:txBody>
          <a:bodyPr lIns="9144" tIns="9144" rIns="9144" bIns="9144" anchor="ctr"/>
          <a:lstStyle/>
          <a:p>
            <a:pPr marL="60325" indent="-60325" algn="ctr" fontAlgn="base">
              <a:spcBef>
                <a:spcPct val="0"/>
              </a:spcBef>
              <a:spcAft>
                <a:spcPct val="0"/>
              </a:spcAft>
            </a:pPr>
            <a:r>
              <a:rPr lang="en-US" sz="1000" b="1" dirty="0" smtClean="0">
                <a:latin typeface="Arial" pitchFamily="34" charset="0"/>
                <a:cs typeface="Arial" pitchFamily="34" charset="0"/>
              </a:rPr>
              <a:t>Structured Text</a:t>
            </a:r>
          </a:p>
        </p:txBody>
      </p:sp>
      <p:sp>
        <p:nvSpPr>
          <p:cNvPr id="54" name="AutoShape 32"/>
          <p:cNvSpPr>
            <a:spLocks noChangeArrowheads="1"/>
          </p:cNvSpPr>
          <p:nvPr/>
        </p:nvSpPr>
        <p:spPr bwMode="auto">
          <a:xfrm>
            <a:off x="1714897" y="4608576"/>
            <a:ext cx="879082" cy="395369"/>
          </a:xfrm>
          <a:prstGeom prst="roundRect">
            <a:avLst>
              <a:gd name="adj" fmla="val 10162"/>
            </a:avLst>
          </a:prstGeom>
          <a:gradFill flip="none" rotWithShape="1">
            <a:gsLst>
              <a:gs pos="7000">
                <a:srgbClr val="F2B404"/>
              </a:gs>
              <a:gs pos="95000">
                <a:srgbClr val="EEEACA"/>
              </a:gs>
            </a:gsLst>
            <a:lin ang="16200000" scaled="1"/>
            <a:tileRect/>
          </a:gradFill>
          <a:ln w="19050" algn="ctr">
            <a:solidFill>
              <a:srgbClr val="E9C27B"/>
            </a:solidFill>
            <a:miter lim="800000"/>
            <a:headEnd/>
            <a:tailEnd/>
          </a:ln>
          <a:effectLst>
            <a:innerShdw dist="165100" dir="16200000">
              <a:schemeClr val="bg1">
                <a:alpha val="30000"/>
              </a:schemeClr>
            </a:innerShdw>
          </a:effectLst>
        </p:spPr>
        <p:txBody>
          <a:bodyPr lIns="9144" tIns="9144" rIns="9144" bIns="9144" anchor="ctr"/>
          <a:lstStyle/>
          <a:p>
            <a:pPr marL="60325" indent="-60325" algn="ctr" fontAlgn="base">
              <a:spcBef>
                <a:spcPct val="0"/>
              </a:spcBef>
              <a:spcAft>
                <a:spcPct val="0"/>
              </a:spcAft>
            </a:pPr>
            <a:r>
              <a:rPr lang="en-US" sz="1000" b="1" dirty="0" smtClean="0">
                <a:latin typeface="Arial" pitchFamily="34" charset="0"/>
                <a:cs typeface="Arial" pitchFamily="34" charset="0"/>
              </a:rPr>
              <a:t>VHDL, </a:t>
            </a:r>
            <a:r>
              <a:rPr lang="en-US" sz="1000" b="1" dirty="0" err="1" smtClean="0">
                <a:latin typeface="Arial" pitchFamily="34" charset="0"/>
                <a:cs typeface="Arial" pitchFamily="34" charset="0"/>
              </a:rPr>
              <a:t>Verilog</a:t>
            </a:r>
            <a:endParaRPr lang="en-US" sz="1000" b="1" dirty="0" smtClean="0">
              <a:latin typeface="Arial" pitchFamily="34" charset="0"/>
              <a:cs typeface="Arial" pitchFamily="34" charset="0"/>
            </a:endParaRPr>
          </a:p>
        </p:txBody>
      </p:sp>
      <p:sp>
        <p:nvSpPr>
          <p:cNvPr id="55" name="AutoShape 32"/>
          <p:cNvSpPr>
            <a:spLocks noChangeArrowheads="1"/>
          </p:cNvSpPr>
          <p:nvPr/>
        </p:nvSpPr>
        <p:spPr bwMode="auto">
          <a:xfrm>
            <a:off x="730530" y="4608576"/>
            <a:ext cx="879082" cy="395369"/>
          </a:xfrm>
          <a:prstGeom prst="roundRect">
            <a:avLst>
              <a:gd name="adj" fmla="val 10162"/>
            </a:avLst>
          </a:prstGeom>
          <a:gradFill flip="none" rotWithShape="1">
            <a:gsLst>
              <a:gs pos="7000">
                <a:srgbClr val="F2B404"/>
              </a:gs>
              <a:gs pos="95000">
                <a:srgbClr val="EEEACA"/>
              </a:gs>
            </a:gsLst>
            <a:lin ang="16200000" scaled="1"/>
            <a:tileRect/>
          </a:gradFill>
          <a:ln w="19050" algn="ctr">
            <a:solidFill>
              <a:srgbClr val="E9C27B"/>
            </a:solidFill>
            <a:miter lim="800000"/>
            <a:headEnd/>
            <a:tailEnd/>
          </a:ln>
          <a:effectLst>
            <a:innerShdw dist="165100" dir="16200000">
              <a:schemeClr val="bg1">
                <a:alpha val="30000"/>
              </a:schemeClr>
            </a:innerShdw>
          </a:effectLst>
        </p:spPr>
        <p:txBody>
          <a:bodyPr lIns="9144" tIns="9144" rIns="9144" bIns="9144" anchor="ctr"/>
          <a:lstStyle/>
          <a:p>
            <a:pPr marL="60325" indent="-60325" algn="ctr" fontAlgn="base">
              <a:spcBef>
                <a:spcPct val="0"/>
              </a:spcBef>
              <a:spcAft>
                <a:spcPct val="0"/>
              </a:spcAft>
            </a:pPr>
            <a:r>
              <a:rPr lang="en-US" sz="1000" b="1" dirty="0" smtClean="0">
                <a:latin typeface="Arial" pitchFamily="34" charset="0"/>
                <a:cs typeface="Arial" pitchFamily="34" charset="0"/>
              </a:rPr>
              <a:t>C, C++</a:t>
            </a:r>
          </a:p>
        </p:txBody>
      </p:sp>
      <p:sp>
        <p:nvSpPr>
          <p:cNvPr id="56" name="AutoShape 33"/>
          <p:cNvSpPr>
            <a:spLocks noChangeArrowheads="1"/>
          </p:cNvSpPr>
          <p:nvPr/>
        </p:nvSpPr>
        <p:spPr bwMode="auto">
          <a:xfrm>
            <a:off x="2702318" y="5054455"/>
            <a:ext cx="879082" cy="395369"/>
          </a:xfrm>
          <a:prstGeom prst="roundRect">
            <a:avLst>
              <a:gd name="adj" fmla="val 10162"/>
            </a:avLst>
          </a:prstGeom>
          <a:solidFill>
            <a:schemeClr val="bg1"/>
          </a:solidFill>
          <a:ln w="12700" algn="ctr">
            <a:solidFill>
              <a:schemeClr val="bg1">
                <a:lumMod val="75000"/>
              </a:schemeClr>
            </a:solidFill>
            <a:round/>
            <a:headEnd/>
            <a:tailEnd/>
          </a:ln>
        </p:spPr>
        <p:txBody>
          <a:bodyPr lIns="9144" tIns="0" rIns="9144" bIns="9144" anchor="ctr"/>
          <a:lstStyle/>
          <a:p>
            <a:pPr algn="ctr"/>
            <a:r>
              <a:rPr lang="en-US" sz="1000" dirty="0" smtClean="0">
                <a:latin typeface="Arial" pitchFamily="34" charset="0"/>
                <a:cs typeface="Arial" pitchFamily="34" charset="0"/>
              </a:rPr>
              <a:t>PLC</a:t>
            </a:r>
          </a:p>
        </p:txBody>
      </p:sp>
      <p:grpSp>
        <p:nvGrpSpPr>
          <p:cNvPr id="52" name="Group 150"/>
          <p:cNvGrpSpPr/>
          <p:nvPr/>
        </p:nvGrpSpPr>
        <p:grpSpPr>
          <a:xfrm>
            <a:off x="6531255" y="3733800"/>
            <a:ext cx="2438400" cy="1604387"/>
            <a:chOff x="5334000" y="4356886"/>
            <a:chExt cx="2438400" cy="1545553"/>
          </a:xfrm>
        </p:grpSpPr>
        <p:sp>
          <p:nvSpPr>
            <p:cNvPr id="53" name="AutoShape 32"/>
            <p:cNvSpPr>
              <a:spLocks noChangeArrowheads="1"/>
            </p:cNvSpPr>
            <p:nvPr/>
          </p:nvSpPr>
          <p:spPr bwMode="auto">
            <a:xfrm>
              <a:off x="5334000" y="4356886"/>
              <a:ext cx="2438400" cy="1541519"/>
            </a:xfrm>
            <a:prstGeom prst="roundRect">
              <a:avLst>
                <a:gd name="adj" fmla="val 10162"/>
              </a:avLst>
            </a:prstGeom>
            <a:gradFill flip="none" rotWithShape="1">
              <a:gsLst>
                <a:gs pos="0">
                  <a:schemeClr val="accent1">
                    <a:lumMod val="60000"/>
                    <a:lumOff val="40000"/>
                  </a:schemeClr>
                </a:gs>
                <a:gs pos="100000">
                  <a:schemeClr val="accent1">
                    <a:lumMod val="20000"/>
                    <a:lumOff val="80000"/>
                  </a:schemeClr>
                </a:gs>
              </a:gsLst>
              <a:lin ang="16200000" scaled="1"/>
              <a:tileRect/>
            </a:gradFill>
            <a:ln w="12700" algn="ctr">
              <a:noFill/>
              <a:miter lim="800000"/>
              <a:headEnd/>
              <a:tailEnd/>
            </a:ln>
          </p:spPr>
          <p:txBody>
            <a:bodyPr lIns="9144" tIns="9144" rIns="9144" bIns="9144" anchor="ctr"/>
            <a:lstStyle/>
            <a:p>
              <a:pPr marL="60325" indent="-60325" algn="ctr" fontAlgn="base">
                <a:spcBef>
                  <a:spcPct val="0"/>
                </a:spcBef>
                <a:spcAft>
                  <a:spcPct val="0"/>
                </a:spcAft>
              </a:pPr>
              <a:endParaRPr lang="en-US" sz="1000" b="1" dirty="0">
                <a:latin typeface="Arial" pitchFamily="34" charset="0"/>
                <a:cs typeface="Arial" pitchFamily="34" charset="0"/>
              </a:endParaRPr>
            </a:p>
          </p:txBody>
        </p:sp>
        <p:sp>
          <p:nvSpPr>
            <p:cNvPr id="57" name="TextBox 56"/>
            <p:cNvSpPr txBox="1"/>
            <p:nvPr/>
          </p:nvSpPr>
          <p:spPr>
            <a:xfrm>
              <a:off x="5432145" y="4390339"/>
              <a:ext cx="2286000" cy="1512100"/>
            </a:xfrm>
            <a:prstGeom prst="rect">
              <a:avLst/>
            </a:prstGeom>
            <a:noFill/>
          </p:spPr>
          <p:txBody>
            <a:bodyPr wrap="square" rtlCol="0">
              <a:spAutoFit/>
            </a:bodyPr>
            <a:lstStyle/>
            <a:p>
              <a:r>
                <a:rPr lang="en-US" sz="1200" dirty="0" smtClean="0">
                  <a:latin typeface="Arial" pitchFamily="34" charset="0"/>
                  <a:cs typeface="Arial" pitchFamily="34" charset="0"/>
                </a:rPr>
                <a:t>Automatically generate code from the simulation model for implementing directly on production targets:</a:t>
              </a:r>
            </a:p>
            <a:p>
              <a:endParaRPr lang="en-US" sz="1200" dirty="0" smtClean="0">
                <a:latin typeface="Arial" pitchFamily="34" charset="0"/>
                <a:cs typeface="Arial" pitchFamily="34" charset="0"/>
              </a:endParaRPr>
            </a:p>
            <a:p>
              <a:pPr>
                <a:buFont typeface="Arial" pitchFamily="34" charset="0"/>
                <a:buChar char="•"/>
              </a:pPr>
              <a:r>
                <a:rPr lang="en-US" sz="1200" dirty="0" smtClean="0">
                  <a:latin typeface="Arial" pitchFamily="34" charset="0"/>
                  <a:cs typeface="Arial" pitchFamily="34" charset="0"/>
                </a:rPr>
                <a:t> Microcontrollers</a:t>
              </a:r>
            </a:p>
            <a:p>
              <a:pPr>
                <a:buFont typeface="Arial" pitchFamily="34" charset="0"/>
                <a:buChar char="•"/>
              </a:pPr>
              <a:r>
                <a:rPr lang="en-US" sz="1200" dirty="0" smtClean="0">
                  <a:latin typeface="Arial" pitchFamily="34" charset="0"/>
                  <a:cs typeface="Arial" pitchFamily="34" charset="0"/>
                </a:rPr>
                <a:t> FPGAs</a:t>
              </a:r>
            </a:p>
            <a:p>
              <a:pPr>
                <a:buFont typeface="Arial" pitchFamily="34" charset="0"/>
                <a:buChar char="•"/>
              </a:pPr>
              <a:r>
                <a:rPr lang="en-US" sz="1200" dirty="0" smtClean="0">
                  <a:latin typeface="Arial" pitchFamily="34" charset="0"/>
                  <a:cs typeface="Arial" pitchFamily="34" charset="0"/>
                </a:rPr>
                <a:t> PLC IDEs</a:t>
              </a:r>
            </a:p>
          </p:txBody>
        </p:sp>
      </p:grpSp>
      <p:sp>
        <p:nvSpPr>
          <p:cNvPr id="60" name="Rounded Rectangle 59"/>
          <p:cNvSpPr/>
          <p:nvPr/>
        </p:nvSpPr>
        <p:spPr bwMode="auto">
          <a:xfrm>
            <a:off x="4568642" y="1274064"/>
            <a:ext cx="689158" cy="4974336"/>
          </a:xfrm>
          <a:prstGeom prst="roundRect">
            <a:avLst>
              <a:gd name="adj" fmla="val 12421"/>
            </a:avLst>
          </a:prstGeom>
          <a:solidFill>
            <a:srgbClr val="E0DCDA"/>
          </a:solidFill>
          <a:ln w="6350" cap="flat" cmpd="sng" algn="ctr">
            <a:solidFill>
              <a:schemeClr val="bg1">
                <a:lumMod val="50000"/>
              </a:schemeClr>
            </a:solidFill>
            <a:prstDash val="solid"/>
            <a:round/>
            <a:headEnd type="none" w="med" len="med"/>
            <a:tailEnd type="none" w="med" len="med"/>
          </a:ln>
          <a:effectLst>
            <a:innerShdw blurRad="342900">
              <a:schemeClr val="tx1">
                <a:alpha val="37000"/>
              </a:schemeClr>
            </a:innerShdw>
          </a:effectLst>
        </p:spPr>
        <p:txBody>
          <a:bodyPr vert="horz" wrap="square" lIns="91440" tIns="45720" rIns="91440" bIns="45720" numCol="1" rtlCol="0" anchor="ctr" anchorCtr="0" compatLnSpc="1">
            <a:prstTxWarp prst="textNoShape">
              <a:avLst/>
            </a:prstTxWarp>
          </a:bodyPr>
          <a:lstStyle/>
          <a:p>
            <a:pPr algn="ctr"/>
            <a:endParaRPr lang="en-US" sz="1200" b="1" dirty="0" smtClean="0">
              <a:latin typeface="Arial" pitchFamily="34" charset="0"/>
              <a:cs typeface="Arial" pitchFamily="34" charset="0"/>
            </a:endParaRPr>
          </a:p>
        </p:txBody>
      </p:sp>
      <p:grpSp>
        <p:nvGrpSpPr>
          <p:cNvPr id="63" name="Group 43"/>
          <p:cNvGrpSpPr/>
          <p:nvPr/>
        </p:nvGrpSpPr>
        <p:grpSpPr>
          <a:xfrm>
            <a:off x="3810000" y="4724400"/>
            <a:ext cx="1099870" cy="1519238"/>
            <a:chOff x="3810000" y="4724400"/>
            <a:chExt cx="1099870" cy="1519238"/>
          </a:xfrm>
        </p:grpSpPr>
        <p:sp>
          <p:nvSpPr>
            <p:cNvPr id="64" name="Bent Arrow 63"/>
            <p:cNvSpPr/>
            <p:nvPr/>
          </p:nvSpPr>
          <p:spPr bwMode="auto">
            <a:xfrm flipH="1">
              <a:off x="3810000" y="4724400"/>
              <a:ext cx="1099870" cy="1161288"/>
            </a:xfrm>
            <a:prstGeom prst="bentArrow">
              <a:avLst>
                <a:gd name="adj1" fmla="val 18754"/>
                <a:gd name="adj2" fmla="val 14763"/>
                <a:gd name="adj3" fmla="val 21051"/>
                <a:gd name="adj4" fmla="val 28064"/>
              </a:avLst>
            </a:prstGeom>
            <a:gradFill flip="none" rotWithShape="1">
              <a:gsLst>
                <a:gs pos="0">
                  <a:srgbClr val="4E93C2"/>
                </a:gs>
                <a:gs pos="100000">
                  <a:srgbClr val="84B3CA"/>
                </a:gs>
              </a:gsLst>
              <a:lin ang="10800000" scaled="1"/>
              <a:tileRect/>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latin typeface="Arial" pitchFamily="34" charset="0"/>
                <a:cs typeface="Arial" pitchFamily="34" charset="0"/>
              </a:endParaRPr>
            </a:p>
          </p:txBody>
        </p:sp>
        <p:sp>
          <p:nvSpPr>
            <p:cNvPr id="65" name="Freeform 64"/>
            <p:cNvSpPr/>
            <p:nvPr/>
          </p:nvSpPr>
          <p:spPr bwMode="auto">
            <a:xfrm flipH="1" flipV="1">
              <a:off x="3810000" y="5870644"/>
              <a:ext cx="1099870" cy="372994"/>
            </a:xfrm>
            <a:custGeom>
              <a:avLst/>
              <a:gdLst>
                <a:gd name="connsiteX0" fmla="*/ 0 w 1099870"/>
                <a:gd name="connsiteY0" fmla="*/ 1246512 h 1246512"/>
                <a:gd name="connsiteX1" fmla="*/ 0 w 1099870"/>
                <a:gd name="connsiteY1" fmla="*/ 372993 h 1246512"/>
                <a:gd name="connsiteX2" fmla="*/ 90407 w 1099870"/>
                <a:gd name="connsiteY2" fmla="*/ 154732 h 1246512"/>
                <a:gd name="connsiteX3" fmla="*/ 308668 w 1099870"/>
                <a:gd name="connsiteY3" fmla="*/ 64326 h 1246512"/>
                <a:gd name="connsiteX4" fmla="*/ 868336 w 1099870"/>
                <a:gd name="connsiteY4" fmla="*/ 64326 h 1246512"/>
                <a:gd name="connsiteX5" fmla="*/ 868336 w 1099870"/>
                <a:gd name="connsiteY5" fmla="*/ 0 h 1246512"/>
                <a:gd name="connsiteX6" fmla="*/ 1099870 w 1099870"/>
                <a:gd name="connsiteY6" fmla="*/ 167136 h 1246512"/>
                <a:gd name="connsiteX7" fmla="*/ 868336 w 1099870"/>
                <a:gd name="connsiteY7" fmla="*/ 334272 h 1246512"/>
                <a:gd name="connsiteX8" fmla="*/ 868336 w 1099870"/>
                <a:gd name="connsiteY8" fmla="*/ 269947 h 1246512"/>
                <a:gd name="connsiteX9" fmla="*/ 308668 w 1099870"/>
                <a:gd name="connsiteY9" fmla="*/ 269947 h 1246512"/>
                <a:gd name="connsiteX10" fmla="*/ 205621 w 1099870"/>
                <a:gd name="connsiteY10" fmla="*/ 372994 h 1246512"/>
                <a:gd name="connsiteX11" fmla="*/ 205621 w 1099870"/>
                <a:gd name="connsiteY11" fmla="*/ 1246512 h 1246512"/>
                <a:gd name="connsiteX12" fmla="*/ 0 w 1099870"/>
                <a:gd name="connsiteY12" fmla="*/ 1246512 h 1246512"/>
                <a:gd name="connsiteX0" fmla="*/ 0 w 1099870"/>
                <a:gd name="connsiteY0" fmla="*/ 1246512 h 1337952"/>
                <a:gd name="connsiteX1" fmla="*/ 0 w 1099870"/>
                <a:gd name="connsiteY1" fmla="*/ 372993 h 1337952"/>
                <a:gd name="connsiteX2" fmla="*/ 90407 w 1099870"/>
                <a:gd name="connsiteY2" fmla="*/ 154732 h 1337952"/>
                <a:gd name="connsiteX3" fmla="*/ 308668 w 1099870"/>
                <a:gd name="connsiteY3" fmla="*/ 64326 h 1337952"/>
                <a:gd name="connsiteX4" fmla="*/ 868336 w 1099870"/>
                <a:gd name="connsiteY4" fmla="*/ 64326 h 1337952"/>
                <a:gd name="connsiteX5" fmla="*/ 868336 w 1099870"/>
                <a:gd name="connsiteY5" fmla="*/ 0 h 1337952"/>
                <a:gd name="connsiteX6" fmla="*/ 1099870 w 1099870"/>
                <a:gd name="connsiteY6" fmla="*/ 167136 h 1337952"/>
                <a:gd name="connsiteX7" fmla="*/ 868336 w 1099870"/>
                <a:gd name="connsiteY7" fmla="*/ 334272 h 1337952"/>
                <a:gd name="connsiteX8" fmla="*/ 868336 w 1099870"/>
                <a:gd name="connsiteY8" fmla="*/ 269947 h 1337952"/>
                <a:gd name="connsiteX9" fmla="*/ 308668 w 1099870"/>
                <a:gd name="connsiteY9" fmla="*/ 269947 h 1337952"/>
                <a:gd name="connsiteX10" fmla="*/ 205621 w 1099870"/>
                <a:gd name="connsiteY10" fmla="*/ 372994 h 1337952"/>
                <a:gd name="connsiteX11" fmla="*/ 205621 w 1099870"/>
                <a:gd name="connsiteY11" fmla="*/ 1246512 h 1337952"/>
                <a:gd name="connsiteX12" fmla="*/ 91440 w 1099870"/>
                <a:gd name="connsiteY12" fmla="*/ 1337952 h 1337952"/>
                <a:gd name="connsiteX0" fmla="*/ 0 w 1099870"/>
                <a:gd name="connsiteY0" fmla="*/ 1246512 h 1246512"/>
                <a:gd name="connsiteX1" fmla="*/ 0 w 1099870"/>
                <a:gd name="connsiteY1" fmla="*/ 372993 h 1246512"/>
                <a:gd name="connsiteX2" fmla="*/ 90407 w 1099870"/>
                <a:gd name="connsiteY2" fmla="*/ 154732 h 1246512"/>
                <a:gd name="connsiteX3" fmla="*/ 308668 w 1099870"/>
                <a:gd name="connsiteY3" fmla="*/ 64326 h 1246512"/>
                <a:gd name="connsiteX4" fmla="*/ 868336 w 1099870"/>
                <a:gd name="connsiteY4" fmla="*/ 64326 h 1246512"/>
                <a:gd name="connsiteX5" fmla="*/ 868336 w 1099870"/>
                <a:gd name="connsiteY5" fmla="*/ 0 h 1246512"/>
                <a:gd name="connsiteX6" fmla="*/ 1099870 w 1099870"/>
                <a:gd name="connsiteY6" fmla="*/ 167136 h 1246512"/>
                <a:gd name="connsiteX7" fmla="*/ 868336 w 1099870"/>
                <a:gd name="connsiteY7" fmla="*/ 334272 h 1246512"/>
                <a:gd name="connsiteX8" fmla="*/ 868336 w 1099870"/>
                <a:gd name="connsiteY8" fmla="*/ 269947 h 1246512"/>
                <a:gd name="connsiteX9" fmla="*/ 308668 w 1099870"/>
                <a:gd name="connsiteY9" fmla="*/ 269947 h 1246512"/>
                <a:gd name="connsiteX10" fmla="*/ 205621 w 1099870"/>
                <a:gd name="connsiteY10" fmla="*/ 372994 h 1246512"/>
                <a:gd name="connsiteX11" fmla="*/ 205621 w 1099870"/>
                <a:gd name="connsiteY11" fmla="*/ 1246512 h 1246512"/>
                <a:gd name="connsiteX0" fmla="*/ 0 w 1099870"/>
                <a:gd name="connsiteY0" fmla="*/ 372993 h 1246512"/>
                <a:gd name="connsiteX1" fmla="*/ 90407 w 1099870"/>
                <a:gd name="connsiteY1" fmla="*/ 154732 h 1246512"/>
                <a:gd name="connsiteX2" fmla="*/ 308668 w 1099870"/>
                <a:gd name="connsiteY2" fmla="*/ 64326 h 1246512"/>
                <a:gd name="connsiteX3" fmla="*/ 868336 w 1099870"/>
                <a:gd name="connsiteY3" fmla="*/ 64326 h 1246512"/>
                <a:gd name="connsiteX4" fmla="*/ 868336 w 1099870"/>
                <a:gd name="connsiteY4" fmla="*/ 0 h 1246512"/>
                <a:gd name="connsiteX5" fmla="*/ 1099870 w 1099870"/>
                <a:gd name="connsiteY5" fmla="*/ 167136 h 1246512"/>
                <a:gd name="connsiteX6" fmla="*/ 868336 w 1099870"/>
                <a:gd name="connsiteY6" fmla="*/ 334272 h 1246512"/>
                <a:gd name="connsiteX7" fmla="*/ 868336 w 1099870"/>
                <a:gd name="connsiteY7" fmla="*/ 269947 h 1246512"/>
                <a:gd name="connsiteX8" fmla="*/ 308668 w 1099870"/>
                <a:gd name="connsiteY8" fmla="*/ 269947 h 1246512"/>
                <a:gd name="connsiteX9" fmla="*/ 205621 w 1099870"/>
                <a:gd name="connsiteY9" fmla="*/ 372994 h 1246512"/>
                <a:gd name="connsiteX10" fmla="*/ 205621 w 1099870"/>
                <a:gd name="connsiteY10" fmla="*/ 1246512 h 1246512"/>
                <a:gd name="connsiteX0" fmla="*/ 0 w 1099870"/>
                <a:gd name="connsiteY0" fmla="*/ 372993 h 372994"/>
                <a:gd name="connsiteX1" fmla="*/ 90407 w 1099870"/>
                <a:gd name="connsiteY1" fmla="*/ 154732 h 372994"/>
                <a:gd name="connsiteX2" fmla="*/ 308668 w 1099870"/>
                <a:gd name="connsiteY2" fmla="*/ 64326 h 372994"/>
                <a:gd name="connsiteX3" fmla="*/ 868336 w 1099870"/>
                <a:gd name="connsiteY3" fmla="*/ 64326 h 372994"/>
                <a:gd name="connsiteX4" fmla="*/ 868336 w 1099870"/>
                <a:gd name="connsiteY4" fmla="*/ 0 h 372994"/>
                <a:gd name="connsiteX5" fmla="*/ 1099870 w 1099870"/>
                <a:gd name="connsiteY5" fmla="*/ 167136 h 372994"/>
                <a:gd name="connsiteX6" fmla="*/ 868336 w 1099870"/>
                <a:gd name="connsiteY6" fmla="*/ 334272 h 372994"/>
                <a:gd name="connsiteX7" fmla="*/ 868336 w 1099870"/>
                <a:gd name="connsiteY7" fmla="*/ 269947 h 372994"/>
                <a:gd name="connsiteX8" fmla="*/ 308668 w 1099870"/>
                <a:gd name="connsiteY8" fmla="*/ 269947 h 372994"/>
                <a:gd name="connsiteX9" fmla="*/ 205621 w 1099870"/>
                <a:gd name="connsiteY9" fmla="*/ 372994 h 372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99870" h="372994">
                  <a:moveTo>
                    <a:pt x="0" y="372993"/>
                  </a:moveTo>
                  <a:cubicBezTo>
                    <a:pt x="0" y="291129"/>
                    <a:pt x="32520" y="212618"/>
                    <a:pt x="90407" y="154732"/>
                  </a:cubicBezTo>
                  <a:cubicBezTo>
                    <a:pt x="148294" y="96846"/>
                    <a:pt x="226805" y="64325"/>
                    <a:pt x="308668" y="64326"/>
                  </a:cubicBezTo>
                  <a:lnTo>
                    <a:pt x="868336" y="64326"/>
                  </a:lnTo>
                  <a:lnTo>
                    <a:pt x="868336" y="0"/>
                  </a:lnTo>
                  <a:lnTo>
                    <a:pt x="1099870" y="167136"/>
                  </a:lnTo>
                  <a:lnTo>
                    <a:pt x="868336" y="334272"/>
                  </a:lnTo>
                  <a:lnTo>
                    <a:pt x="868336" y="269947"/>
                  </a:lnTo>
                  <a:lnTo>
                    <a:pt x="308668" y="269947"/>
                  </a:lnTo>
                  <a:cubicBezTo>
                    <a:pt x="251757" y="269947"/>
                    <a:pt x="205621" y="316083"/>
                    <a:pt x="205621" y="372994"/>
                  </a:cubicBezTo>
                </a:path>
              </a:pathLst>
            </a:custGeom>
            <a:gradFill flip="none" rotWithShape="1">
              <a:gsLst>
                <a:gs pos="0">
                  <a:srgbClr val="4E93C2"/>
                </a:gs>
                <a:gs pos="100000">
                  <a:srgbClr val="84B3CA"/>
                </a:gs>
              </a:gsLst>
              <a:lin ang="10800000" scaled="1"/>
              <a:tileRect/>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latin typeface="Arial" pitchFamily="34" charset="0"/>
                <a:cs typeface="Arial" pitchFamily="34" charset="0"/>
              </a:endParaRPr>
            </a:p>
          </p:txBody>
        </p:sp>
      </p:grpSp>
      <p:grpSp>
        <p:nvGrpSpPr>
          <p:cNvPr id="4" name="Group 29"/>
          <p:cNvGrpSpPr/>
          <p:nvPr/>
        </p:nvGrpSpPr>
        <p:grpSpPr>
          <a:xfrm>
            <a:off x="3810000" y="2667000"/>
            <a:ext cx="1099870" cy="2392380"/>
            <a:chOff x="3820060" y="2369392"/>
            <a:chExt cx="1099870" cy="2392380"/>
          </a:xfrm>
        </p:grpSpPr>
        <p:sp>
          <p:nvSpPr>
            <p:cNvPr id="61" name="Bent Arrow 60"/>
            <p:cNvSpPr/>
            <p:nvPr/>
          </p:nvSpPr>
          <p:spPr bwMode="auto">
            <a:xfrm flipH="1">
              <a:off x="3820060" y="2369392"/>
              <a:ext cx="1099870" cy="1897808"/>
            </a:xfrm>
            <a:prstGeom prst="bentArrow">
              <a:avLst>
                <a:gd name="adj1" fmla="val 18695"/>
                <a:gd name="adj2" fmla="val 15196"/>
                <a:gd name="adj3" fmla="val 21051"/>
                <a:gd name="adj4" fmla="val 28064"/>
              </a:avLst>
            </a:prstGeom>
            <a:gradFill flip="none" rotWithShape="1">
              <a:gsLst>
                <a:gs pos="0">
                  <a:srgbClr val="4E93C2"/>
                </a:gs>
                <a:gs pos="100000">
                  <a:srgbClr val="84B3CA"/>
                </a:gs>
              </a:gsLst>
              <a:lin ang="10800000" scaled="1"/>
              <a:tileRect/>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latin typeface="Arial" pitchFamily="34" charset="0"/>
                <a:cs typeface="Arial" pitchFamily="34" charset="0"/>
              </a:endParaRPr>
            </a:p>
          </p:txBody>
        </p:sp>
        <p:sp>
          <p:nvSpPr>
            <p:cNvPr id="62" name="Freeform 61"/>
            <p:cNvSpPr/>
            <p:nvPr/>
          </p:nvSpPr>
          <p:spPr bwMode="auto">
            <a:xfrm flipH="1" flipV="1">
              <a:off x="3820060" y="3515260"/>
              <a:ext cx="1099870" cy="1246512"/>
            </a:xfrm>
            <a:custGeom>
              <a:avLst/>
              <a:gdLst>
                <a:gd name="connsiteX0" fmla="*/ 0 w 1099870"/>
                <a:gd name="connsiteY0" fmla="*/ 1246512 h 1246512"/>
                <a:gd name="connsiteX1" fmla="*/ 0 w 1099870"/>
                <a:gd name="connsiteY1" fmla="*/ 372993 h 1246512"/>
                <a:gd name="connsiteX2" fmla="*/ 90407 w 1099870"/>
                <a:gd name="connsiteY2" fmla="*/ 154732 h 1246512"/>
                <a:gd name="connsiteX3" fmla="*/ 308668 w 1099870"/>
                <a:gd name="connsiteY3" fmla="*/ 64326 h 1246512"/>
                <a:gd name="connsiteX4" fmla="*/ 868336 w 1099870"/>
                <a:gd name="connsiteY4" fmla="*/ 64326 h 1246512"/>
                <a:gd name="connsiteX5" fmla="*/ 868336 w 1099870"/>
                <a:gd name="connsiteY5" fmla="*/ 0 h 1246512"/>
                <a:gd name="connsiteX6" fmla="*/ 1099870 w 1099870"/>
                <a:gd name="connsiteY6" fmla="*/ 167136 h 1246512"/>
                <a:gd name="connsiteX7" fmla="*/ 868336 w 1099870"/>
                <a:gd name="connsiteY7" fmla="*/ 334272 h 1246512"/>
                <a:gd name="connsiteX8" fmla="*/ 868336 w 1099870"/>
                <a:gd name="connsiteY8" fmla="*/ 269947 h 1246512"/>
                <a:gd name="connsiteX9" fmla="*/ 308668 w 1099870"/>
                <a:gd name="connsiteY9" fmla="*/ 269947 h 1246512"/>
                <a:gd name="connsiteX10" fmla="*/ 205621 w 1099870"/>
                <a:gd name="connsiteY10" fmla="*/ 372994 h 1246512"/>
                <a:gd name="connsiteX11" fmla="*/ 205621 w 1099870"/>
                <a:gd name="connsiteY11" fmla="*/ 1246512 h 1246512"/>
                <a:gd name="connsiteX12" fmla="*/ 0 w 1099870"/>
                <a:gd name="connsiteY12" fmla="*/ 1246512 h 1246512"/>
                <a:gd name="connsiteX0" fmla="*/ 0 w 1099870"/>
                <a:gd name="connsiteY0" fmla="*/ 1246512 h 1337952"/>
                <a:gd name="connsiteX1" fmla="*/ 0 w 1099870"/>
                <a:gd name="connsiteY1" fmla="*/ 372993 h 1337952"/>
                <a:gd name="connsiteX2" fmla="*/ 90407 w 1099870"/>
                <a:gd name="connsiteY2" fmla="*/ 154732 h 1337952"/>
                <a:gd name="connsiteX3" fmla="*/ 308668 w 1099870"/>
                <a:gd name="connsiteY3" fmla="*/ 64326 h 1337952"/>
                <a:gd name="connsiteX4" fmla="*/ 868336 w 1099870"/>
                <a:gd name="connsiteY4" fmla="*/ 64326 h 1337952"/>
                <a:gd name="connsiteX5" fmla="*/ 868336 w 1099870"/>
                <a:gd name="connsiteY5" fmla="*/ 0 h 1337952"/>
                <a:gd name="connsiteX6" fmla="*/ 1099870 w 1099870"/>
                <a:gd name="connsiteY6" fmla="*/ 167136 h 1337952"/>
                <a:gd name="connsiteX7" fmla="*/ 868336 w 1099870"/>
                <a:gd name="connsiteY7" fmla="*/ 334272 h 1337952"/>
                <a:gd name="connsiteX8" fmla="*/ 868336 w 1099870"/>
                <a:gd name="connsiteY8" fmla="*/ 269947 h 1337952"/>
                <a:gd name="connsiteX9" fmla="*/ 308668 w 1099870"/>
                <a:gd name="connsiteY9" fmla="*/ 269947 h 1337952"/>
                <a:gd name="connsiteX10" fmla="*/ 205621 w 1099870"/>
                <a:gd name="connsiteY10" fmla="*/ 372994 h 1337952"/>
                <a:gd name="connsiteX11" fmla="*/ 205621 w 1099870"/>
                <a:gd name="connsiteY11" fmla="*/ 1246512 h 1337952"/>
                <a:gd name="connsiteX12" fmla="*/ 91440 w 1099870"/>
                <a:gd name="connsiteY12" fmla="*/ 1337952 h 1337952"/>
                <a:gd name="connsiteX0" fmla="*/ 0 w 1099870"/>
                <a:gd name="connsiteY0" fmla="*/ 1246512 h 1246512"/>
                <a:gd name="connsiteX1" fmla="*/ 0 w 1099870"/>
                <a:gd name="connsiteY1" fmla="*/ 372993 h 1246512"/>
                <a:gd name="connsiteX2" fmla="*/ 90407 w 1099870"/>
                <a:gd name="connsiteY2" fmla="*/ 154732 h 1246512"/>
                <a:gd name="connsiteX3" fmla="*/ 308668 w 1099870"/>
                <a:gd name="connsiteY3" fmla="*/ 64326 h 1246512"/>
                <a:gd name="connsiteX4" fmla="*/ 868336 w 1099870"/>
                <a:gd name="connsiteY4" fmla="*/ 64326 h 1246512"/>
                <a:gd name="connsiteX5" fmla="*/ 868336 w 1099870"/>
                <a:gd name="connsiteY5" fmla="*/ 0 h 1246512"/>
                <a:gd name="connsiteX6" fmla="*/ 1099870 w 1099870"/>
                <a:gd name="connsiteY6" fmla="*/ 167136 h 1246512"/>
                <a:gd name="connsiteX7" fmla="*/ 868336 w 1099870"/>
                <a:gd name="connsiteY7" fmla="*/ 334272 h 1246512"/>
                <a:gd name="connsiteX8" fmla="*/ 868336 w 1099870"/>
                <a:gd name="connsiteY8" fmla="*/ 269947 h 1246512"/>
                <a:gd name="connsiteX9" fmla="*/ 308668 w 1099870"/>
                <a:gd name="connsiteY9" fmla="*/ 269947 h 1246512"/>
                <a:gd name="connsiteX10" fmla="*/ 205621 w 1099870"/>
                <a:gd name="connsiteY10" fmla="*/ 372994 h 1246512"/>
                <a:gd name="connsiteX11" fmla="*/ 205621 w 1099870"/>
                <a:gd name="connsiteY11" fmla="*/ 1246512 h 1246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99870" h="1246512">
                  <a:moveTo>
                    <a:pt x="0" y="1246512"/>
                  </a:moveTo>
                  <a:lnTo>
                    <a:pt x="0" y="372993"/>
                  </a:lnTo>
                  <a:cubicBezTo>
                    <a:pt x="0" y="291129"/>
                    <a:pt x="32520" y="212618"/>
                    <a:pt x="90407" y="154732"/>
                  </a:cubicBezTo>
                  <a:cubicBezTo>
                    <a:pt x="148294" y="96846"/>
                    <a:pt x="226805" y="64325"/>
                    <a:pt x="308668" y="64326"/>
                  </a:cubicBezTo>
                  <a:lnTo>
                    <a:pt x="868336" y="64326"/>
                  </a:lnTo>
                  <a:lnTo>
                    <a:pt x="868336" y="0"/>
                  </a:lnTo>
                  <a:lnTo>
                    <a:pt x="1099870" y="167136"/>
                  </a:lnTo>
                  <a:lnTo>
                    <a:pt x="868336" y="334272"/>
                  </a:lnTo>
                  <a:lnTo>
                    <a:pt x="868336" y="269947"/>
                  </a:lnTo>
                  <a:lnTo>
                    <a:pt x="308668" y="269947"/>
                  </a:lnTo>
                  <a:cubicBezTo>
                    <a:pt x="251757" y="269947"/>
                    <a:pt x="205621" y="316083"/>
                    <a:pt x="205621" y="372994"/>
                  </a:cubicBezTo>
                  <a:lnTo>
                    <a:pt x="205621" y="1246512"/>
                  </a:lnTo>
                </a:path>
              </a:pathLst>
            </a:custGeom>
            <a:gradFill flip="none" rotWithShape="1">
              <a:gsLst>
                <a:gs pos="0">
                  <a:srgbClr val="4E93C2"/>
                </a:gs>
                <a:gs pos="100000">
                  <a:srgbClr val="84B3CA"/>
                </a:gs>
              </a:gsLst>
              <a:lin ang="10800000" scaled="1"/>
              <a:tileRect/>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latin typeface="Arial" pitchFamily="34" charset="0"/>
                <a:cs typeface="Arial" pitchFamily="34" charset="0"/>
              </a:endParaRPr>
            </a:p>
          </p:txBody>
        </p:sp>
      </p:grpSp>
      <p:grpSp>
        <p:nvGrpSpPr>
          <p:cNvPr id="3" name="Group 29"/>
          <p:cNvGrpSpPr/>
          <p:nvPr/>
        </p:nvGrpSpPr>
        <p:grpSpPr>
          <a:xfrm>
            <a:off x="3820060" y="1295400"/>
            <a:ext cx="1099870" cy="1706580"/>
            <a:chOff x="3820060" y="3055192"/>
            <a:chExt cx="1099870" cy="1706580"/>
          </a:xfrm>
        </p:grpSpPr>
        <p:sp>
          <p:nvSpPr>
            <p:cNvPr id="32" name="Bent Arrow 31"/>
            <p:cNvSpPr/>
            <p:nvPr/>
          </p:nvSpPr>
          <p:spPr bwMode="auto">
            <a:xfrm flipH="1">
              <a:off x="3820060" y="3055192"/>
              <a:ext cx="1099870" cy="1212008"/>
            </a:xfrm>
            <a:prstGeom prst="bentArrow">
              <a:avLst>
                <a:gd name="adj1" fmla="val 18695"/>
                <a:gd name="adj2" fmla="val 15196"/>
                <a:gd name="adj3" fmla="val 21051"/>
                <a:gd name="adj4" fmla="val 28064"/>
              </a:avLst>
            </a:prstGeom>
            <a:gradFill flip="none" rotWithShape="1">
              <a:gsLst>
                <a:gs pos="0">
                  <a:srgbClr val="4E93C2"/>
                </a:gs>
                <a:gs pos="100000">
                  <a:srgbClr val="84B3CA"/>
                </a:gs>
              </a:gsLst>
              <a:lin ang="10800000" scaled="1"/>
              <a:tileRect/>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latin typeface="Arial" pitchFamily="34" charset="0"/>
                <a:cs typeface="Arial" pitchFamily="34" charset="0"/>
              </a:endParaRPr>
            </a:p>
          </p:txBody>
        </p:sp>
        <p:sp>
          <p:nvSpPr>
            <p:cNvPr id="33" name="Freeform 32"/>
            <p:cNvSpPr/>
            <p:nvPr/>
          </p:nvSpPr>
          <p:spPr bwMode="auto">
            <a:xfrm flipH="1" flipV="1">
              <a:off x="3820060" y="3515260"/>
              <a:ext cx="1099870" cy="1246512"/>
            </a:xfrm>
            <a:custGeom>
              <a:avLst/>
              <a:gdLst>
                <a:gd name="connsiteX0" fmla="*/ 0 w 1099870"/>
                <a:gd name="connsiteY0" fmla="*/ 1246512 h 1246512"/>
                <a:gd name="connsiteX1" fmla="*/ 0 w 1099870"/>
                <a:gd name="connsiteY1" fmla="*/ 372993 h 1246512"/>
                <a:gd name="connsiteX2" fmla="*/ 90407 w 1099870"/>
                <a:gd name="connsiteY2" fmla="*/ 154732 h 1246512"/>
                <a:gd name="connsiteX3" fmla="*/ 308668 w 1099870"/>
                <a:gd name="connsiteY3" fmla="*/ 64326 h 1246512"/>
                <a:gd name="connsiteX4" fmla="*/ 868336 w 1099870"/>
                <a:gd name="connsiteY4" fmla="*/ 64326 h 1246512"/>
                <a:gd name="connsiteX5" fmla="*/ 868336 w 1099870"/>
                <a:gd name="connsiteY5" fmla="*/ 0 h 1246512"/>
                <a:gd name="connsiteX6" fmla="*/ 1099870 w 1099870"/>
                <a:gd name="connsiteY6" fmla="*/ 167136 h 1246512"/>
                <a:gd name="connsiteX7" fmla="*/ 868336 w 1099870"/>
                <a:gd name="connsiteY7" fmla="*/ 334272 h 1246512"/>
                <a:gd name="connsiteX8" fmla="*/ 868336 w 1099870"/>
                <a:gd name="connsiteY8" fmla="*/ 269947 h 1246512"/>
                <a:gd name="connsiteX9" fmla="*/ 308668 w 1099870"/>
                <a:gd name="connsiteY9" fmla="*/ 269947 h 1246512"/>
                <a:gd name="connsiteX10" fmla="*/ 205621 w 1099870"/>
                <a:gd name="connsiteY10" fmla="*/ 372994 h 1246512"/>
                <a:gd name="connsiteX11" fmla="*/ 205621 w 1099870"/>
                <a:gd name="connsiteY11" fmla="*/ 1246512 h 1246512"/>
                <a:gd name="connsiteX12" fmla="*/ 0 w 1099870"/>
                <a:gd name="connsiteY12" fmla="*/ 1246512 h 1246512"/>
                <a:gd name="connsiteX0" fmla="*/ 0 w 1099870"/>
                <a:gd name="connsiteY0" fmla="*/ 1246512 h 1337952"/>
                <a:gd name="connsiteX1" fmla="*/ 0 w 1099870"/>
                <a:gd name="connsiteY1" fmla="*/ 372993 h 1337952"/>
                <a:gd name="connsiteX2" fmla="*/ 90407 w 1099870"/>
                <a:gd name="connsiteY2" fmla="*/ 154732 h 1337952"/>
                <a:gd name="connsiteX3" fmla="*/ 308668 w 1099870"/>
                <a:gd name="connsiteY3" fmla="*/ 64326 h 1337952"/>
                <a:gd name="connsiteX4" fmla="*/ 868336 w 1099870"/>
                <a:gd name="connsiteY4" fmla="*/ 64326 h 1337952"/>
                <a:gd name="connsiteX5" fmla="*/ 868336 w 1099870"/>
                <a:gd name="connsiteY5" fmla="*/ 0 h 1337952"/>
                <a:gd name="connsiteX6" fmla="*/ 1099870 w 1099870"/>
                <a:gd name="connsiteY6" fmla="*/ 167136 h 1337952"/>
                <a:gd name="connsiteX7" fmla="*/ 868336 w 1099870"/>
                <a:gd name="connsiteY7" fmla="*/ 334272 h 1337952"/>
                <a:gd name="connsiteX8" fmla="*/ 868336 w 1099870"/>
                <a:gd name="connsiteY8" fmla="*/ 269947 h 1337952"/>
                <a:gd name="connsiteX9" fmla="*/ 308668 w 1099870"/>
                <a:gd name="connsiteY9" fmla="*/ 269947 h 1337952"/>
                <a:gd name="connsiteX10" fmla="*/ 205621 w 1099870"/>
                <a:gd name="connsiteY10" fmla="*/ 372994 h 1337952"/>
                <a:gd name="connsiteX11" fmla="*/ 205621 w 1099870"/>
                <a:gd name="connsiteY11" fmla="*/ 1246512 h 1337952"/>
                <a:gd name="connsiteX12" fmla="*/ 91440 w 1099870"/>
                <a:gd name="connsiteY12" fmla="*/ 1337952 h 1337952"/>
                <a:gd name="connsiteX0" fmla="*/ 0 w 1099870"/>
                <a:gd name="connsiteY0" fmla="*/ 1246512 h 1246512"/>
                <a:gd name="connsiteX1" fmla="*/ 0 w 1099870"/>
                <a:gd name="connsiteY1" fmla="*/ 372993 h 1246512"/>
                <a:gd name="connsiteX2" fmla="*/ 90407 w 1099870"/>
                <a:gd name="connsiteY2" fmla="*/ 154732 h 1246512"/>
                <a:gd name="connsiteX3" fmla="*/ 308668 w 1099870"/>
                <a:gd name="connsiteY3" fmla="*/ 64326 h 1246512"/>
                <a:gd name="connsiteX4" fmla="*/ 868336 w 1099870"/>
                <a:gd name="connsiteY4" fmla="*/ 64326 h 1246512"/>
                <a:gd name="connsiteX5" fmla="*/ 868336 w 1099870"/>
                <a:gd name="connsiteY5" fmla="*/ 0 h 1246512"/>
                <a:gd name="connsiteX6" fmla="*/ 1099870 w 1099870"/>
                <a:gd name="connsiteY6" fmla="*/ 167136 h 1246512"/>
                <a:gd name="connsiteX7" fmla="*/ 868336 w 1099870"/>
                <a:gd name="connsiteY7" fmla="*/ 334272 h 1246512"/>
                <a:gd name="connsiteX8" fmla="*/ 868336 w 1099870"/>
                <a:gd name="connsiteY8" fmla="*/ 269947 h 1246512"/>
                <a:gd name="connsiteX9" fmla="*/ 308668 w 1099870"/>
                <a:gd name="connsiteY9" fmla="*/ 269947 h 1246512"/>
                <a:gd name="connsiteX10" fmla="*/ 205621 w 1099870"/>
                <a:gd name="connsiteY10" fmla="*/ 372994 h 1246512"/>
                <a:gd name="connsiteX11" fmla="*/ 205621 w 1099870"/>
                <a:gd name="connsiteY11" fmla="*/ 1246512 h 1246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99870" h="1246512">
                  <a:moveTo>
                    <a:pt x="0" y="1246512"/>
                  </a:moveTo>
                  <a:lnTo>
                    <a:pt x="0" y="372993"/>
                  </a:lnTo>
                  <a:cubicBezTo>
                    <a:pt x="0" y="291129"/>
                    <a:pt x="32520" y="212618"/>
                    <a:pt x="90407" y="154732"/>
                  </a:cubicBezTo>
                  <a:cubicBezTo>
                    <a:pt x="148294" y="96846"/>
                    <a:pt x="226805" y="64325"/>
                    <a:pt x="308668" y="64326"/>
                  </a:cubicBezTo>
                  <a:lnTo>
                    <a:pt x="868336" y="64326"/>
                  </a:lnTo>
                  <a:lnTo>
                    <a:pt x="868336" y="0"/>
                  </a:lnTo>
                  <a:lnTo>
                    <a:pt x="1099870" y="167136"/>
                  </a:lnTo>
                  <a:lnTo>
                    <a:pt x="868336" y="334272"/>
                  </a:lnTo>
                  <a:lnTo>
                    <a:pt x="868336" y="269947"/>
                  </a:lnTo>
                  <a:lnTo>
                    <a:pt x="308668" y="269947"/>
                  </a:lnTo>
                  <a:cubicBezTo>
                    <a:pt x="251757" y="269947"/>
                    <a:pt x="205621" y="316083"/>
                    <a:pt x="205621" y="372994"/>
                  </a:cubicBezTo>
                  <a:lnTo>
                    <a:pt x="205621" y="1246512"/>
                  </a:lnTo>
                </a:path>
              </a:pathLst>
            </a:custGeom>
            <a:gradFill flip="none" rotWithShape="1">
              <a:gsLst>
                <a:gs pos="0">
                  <a:srgbClr val="4E93C2"/>
                </a:gs>
                <a:gs pos="100000">
                  <a:srgbClr val="84B3CA"/>
                </a:gs>
              </a:gsLst>
              <a:lin ang="10800000" scaled="1"/>
              <a:tileRect/>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latin typeface="Arial" pitchFamily="34" charset="0"/>
                <a:cs typeface="Arial" pitchFamily="34" charset="0"/>
              </a:endParaRPr>
            </a:p>
          </p:txBody>
        </p:sp>
      </p:grpSp>
      <p:sp>
        <p:nvSpPr>
          <p:cNvPr id="66" name="TextBox 65"/>
          <p:cNvSpPr txBox="1"/>
          <p:nvPr/>
        </p:nvSpPr>
        <p:spPr>
          <a:xfrm rot="5400000">
            <a:off x="4163018" y="3660102"/>
            <a:ext cx="1851597" cy="276999"/>
          </a:xfrm>
          <a:prstGeom prst="rect">
            <a:avLst/>
          </a:prstGeom>
          <a:noFill/>
        </p:spPr>
        <p:txBody>
          <a:bodyPr wrap="none" rtlCol="0">
            <a:spAutoFit/>
          </a:bodyPr>
          <a:lstStyle/>
          <a:p>
            <a:r>
              <a:rPr lang="en-US" sz="1200" b="1" dirty="0" smtClean="0">
                <a:latin typeface="Arial" pitchFamily="34" charset="0"/>
                <a:cs typeface="Arial" pitchFamily="34" charset="0"/>
              </a:rPr>
              <a:t>TEST &amp; VERIFICATION</a:t>
            </a:r>
            <a:endParaRPr lang="en-US" sz="1200" b="1" dirty="0">
              <a:latin typeface="Arial" pitchFamily="34" charset="0"/>
              <a:cs typeface="Arial" pitchFamily="34" charset="0"/>
            </a:endParaRPr>
          </a:p>
        </p:txBody>
      </p:sp>
      <p:sp>
        <p:nvSpPr>
          <p:cNvPr id="67" name="Rectangle 2"/>
          <p:cNvSpPr txBox="1">
            <a:spLocks noChangeArrowheads="1"/>
          </p:cNvSpPr>
          <p:nvPr/>
        </p:nvSpPr>
        <p:spPr>
          <a:xfrm>
            <a:off x="261258" y="612809"/>
            <a:ext cx="8882742" cy="601662"/>
          </a:xfrm>
          <a:prstGeom prst="rect">
            <a:avLst/>
          </a:prstGeom>
        </p:spPr>
        <p:txBody>
          <a:bodyPr vert="horz" lIns="91440" tIns="45720" rIns="91440" bIns="45720" rtlCol="0" anchor="t" anchorCtr="0">
            <a:noAutofit/>
          </a:bodyPr>
          <a:lstStyle>
            <a:lvl1pPr algn="l" defTabSz="914400" rtl="0" eaLnBrk="1" latinLnBrk="0" hangingPunct="1">
              <a:spcBef>
                <a:spcPct val="0"/>
              </a:spcBef>
              <a:buNone/>
              <a:defRPr sz="2800" b="1" kern="1200" baseline="0">
                <a:solidFill>
                  <a:schemeClr val="tx2"/>
                </a:solidFill>
                <a:latin typeface="Arial" pitchFamily="34" charset="0"/>
                <a:ea typeface="+mj-ea"/>
                <a:cs typeface="Arial" pitchFamily="34" charset="0"/>
              </a:defRPr>
            </a:lvl1pPr>
          </a:lstStyle>
          <a:p>
            <a:r>
              <a:rPr lang="en-US" smtClean="0"/>
              <a:t>Model-Based Design- </a:t>
            </a:r>
            <a:r>
              <a:rPr lang="en-US" sz="2000" smtClean="0"/>
              <a:t>Implement embedded software</a:t>
            </a:r>
            <a:endParaRPr lang="en-US" dirty="0"/>
          </a:p>
        </p:txBody>
      </p:sp>
    </p:spTree>
    <p:extLst>
      <p:ext uri="{BB962C8B-B14F-4D97-AF65-F5344CB8AC3E}">
        <p14:creationId xmlns:p14="http://schemas.microsoft.com/office/powerpoint/2010/main" val="3291556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nodeType="clickEffect">
                                  <p:stCondLst>
                                    <p:cond delay="0"/>
                                  </p:stCondLst>
                                  <p:childTnLst>
                                    <p:set>
                                      <p:cBhvr>
                                        <p:cTn id="12" dur="1" fill="hold">
                                          <p:stCondLst>
                                            <p:cond delay="0"/>
                                          </p:stCondLst>
                                        </p:cTn>
                                        <p:tgtEl>
                                          <p:spTgt spid="63"/>
                                        </p:tgtEl>
                                        <p:attrNameLst>
                                          <p:attrName>style.visibility</p:attrName>
                                        </p:attrNameLst>
                                      </p:cBhvr>
                                      <p:to>
                                        <p:strVal val="visible"/>
                                      </p:to>
                                    </p:set>
                                    <p:animEffect transition="in" filter="wipe(down)">
                                      <p:cBhvr>
                                        <p:cTn id="13" dur="500"/>
                                        <p:tgtEl>
                                          <p:spTgt spid="63"/>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60"/>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animBg="1"/>
      <p:bldP spid="59" grpId="0" animBg="1"/>
      <p:bldP spid="60" grpId="0" animBg="1"/>
      <p:bldP spid="6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 name="Left-Right Arrow 143"/>
          <p:cNvSpPr/>
          <p:nvPr/>
        </p:nvSpPr>
        <p:spPr>
          <a:xfrm rot="2301430">
            <a:off x="3405070" y="2144596"/>
            <a:ext cx="1412396" cy="304800"/>
          </a:xfrm>
          <a:prstGeom prst="leftRightArrow">
            <a:avLst>
              <a:gd name="adj1" fmla="val 61374"/>
              <a:gd name="adj2" fmla="val 79760"/>
            </a:avLst>
          </a:prstGeom>
          <a:gradFill flip="none" rotWithShape="1">
            <a:gsLst>
              <a:gs pos="82000">
                <a:srgbClr val="609EC8"/>
              </a:gs>
              <a:gs pos="60000">
                <a:srgbClr val="9CBACC"/>
              </a:gs>
            </a:gsLst>
            <a:lin ang="0" scaled="0"/>
            <a:tileRect/>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smtClean="0">
              <a:latin typeface="Arial" pitchFamily="34" charset="0"/>
              <a:cs typeface="Arial" pitchFamily="34" charset="0"/>
            </a:endParaRPr>
          </a:p>
        </p:txBody>
      </p:sp>
      <p:sp>
        <p:nvSpPr>
          <p:cNvPr id="110" name="AutoShape 19"/>
          <p:cNvSpPr>
            <a:spLocks noChangeArrowheads="1"/>
          </p:cNvSpPr>
          <p:nvPr/>
        </p:nvSpPr>
        <p:spPr bwMode="auto">
          <a:xfrm>
            <a:off x="957580" y="6103620"/>
            <a:ext cx="3108233" cy="274320"/>
          </a:xfrm>
          <a:prstGeom prst="roundRect">
            <a:avLst>
              <a:gd name="adj" fmla="val 8662"/>
            </a:avLst>
          </a:prstGeom>
          <a:solidFill>
            <a:schemeClr val="bg1">
              <a:lumMod val="75000"/>
            </a:schemeClr>
          </a:solidFill>
          <a:ln w="6350" cap="flat" cmpd="sng" algn="ctr">
            <a:solidFill>
              <a:schemeClr val="bg1">
                <a:lumMod val="50000"/>
              </a:schemeClr>
            </a:solidFill>
            <a:prstDash val="solid"/>
            <a:round/>
            <a:headEnd type="none" w="med" len="med"/>
            <a:tailEnd type="none" w="med" len="med"/>
          </a:ln>
          <a:effectLst/>
        </p:spPr>
        <p:txBody>
          <a:bodyPr vert="horz" wrap="square" lIns="91440" tIns="91440" rIns="91440" bIns="45720" numCol="1" rtlCol="0" anchor="ctr" anchorCtr="0" compatLnSpc="1">
            <a:prstTxWarp prst="textNoShape">
              <a:avLst/>
            </a:prstTxWarp>
          </a:bodyPr>
          <a:lstStyle/>
          <a:p>
            <a:pPr algn="ctr"/>
            <a:r>
              <a:rPr lang="en-US" sz="1600" b="1" smtClean="0">
                <a:latin typeface="Arial" pitchFamily="34" charset="0"/>
                <a:cs typeface="Arial" pitchFamily="34" charset="0"/>
              </a:rPr>
              <a:t>INTEGRATION AND TEST</a:t>
            </a:r>
          </a:p>
        </p:txBody>
      </p:sp>
      <p:sp>
        <p:nvSpPr>
          <p:cNvPr id="111" name="Left-Right Arrow 143"/>
          <p:cNvSpPr/>
          <p:nvPr/>
        </p:nvSpPr>
        <p:spPr>
          <a:xfrm rot="5400000">
            <a:off x="2066798" y="5574904"/>
            <a:ext cx="889797" cy="304800"/>
          </a:xfrm>
          <a:prstGeom prst="leftRightArrow">
            <a:avLst>
              <a:gd name="adj1" fmla="val 66732"/>
              <a:gd name="adj2" fmla="val 58331"/>
            </a:avLst>
          </a:prstGeom>
          <a:gradFill flip="none" rotWithShape="1">
            <a:gsLst>
              <a:gs pos="82000">
                <a:srgbClr val="609EC8"/>
              </a:gs>
              <a:gs pos="60000">
                <a:srgbClr val="9CBACC"/>
              </a:gs>
            </a:gsLst>
            <a:lin ang="0" scaled="0"/>
            <a:tileRect/>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smtClean="0">
              <a:latin typeface="Arial" pitchFamily="34" charset="0"/>
              <a:cs typeface="Arial" pitchFamily="34" charset="0"/>
            </a:endParaRPr>
          </a:p>
        </p:txBody>
      </p:sp>
      <p:grpSp>
        <p:nvGrpSpPr>
          <p:cNvPr id="112" name="Gruppieren 111"/>
          <p:cNvGrpSpPr/>
          <p:nvPr/>
        </p:nvGrpSpPr>
        <p:grpSpPr>
          <a:xfrm>
            <a:off x="957581" y="4570718"/>
            <a:ext cx="3108232" cy="1373532"/>
            <a:chOff x="957581" y="4570718"/>
            <a:chExt cx="3108232" cy="1373532"/>
          </a:xfrm>
        </p:grpSpPr>
        <p:sp>
          <p:nvSpPr>
            <p:cNvPr id="113" name="Rounded Rectangle 66"/>
            <p:cNvSpPr/>
            <p:nvPr/>
          </p:nvSpPr>
          <p:spPr bwMode="auto">
            <a:xfrm>
              <a:off x="957581" y="4572650"/>
              <a:ext cx="3108232" cy="1371600"/>
            </a:xfrm>
            <a:prstGeom prst="roundRect">
              <a:avLst>
                <a:gd name="adj" fmla="val 8311"/>
              </a:avLst>
            </a:prstGeom>
            <a:solidFill>
              <a:srgbClr val="E0DCDA"/>
            </a:solidFill>
            <a:ln w="6350" cap="flat" cmpd="sng" algn="ctr">
              <a:solidFill>
                <a:schemeClr val="bg1">
                  <a:lumMod val="50000"/>
                </a:schemeClr>
              </a:solidFill>
              <a:prstDash val="solid"/>
              <a:round/>
              <a:headEnd type="none" w="med" len="med"/>
              <a:tailEnd type="none" w="med" len="med"/>
            </a:ln>
            <a:effectLst>
              <a:innerShdw blurRad="342900">
                <a:schemeClr val="tx1">
                  <a:alpha val="37000"/>
                </a:schemeClr>
              </a:innerShdw>
            </a:effectLst>
          </p:spPr>
          <p:txBody>
            <a:bodyPr vert="horz" wrap="square" lIns="91440" tIns="45720" rIns="91440" bIns="45720" numCol="1" rtlCol="0" anchor="t" anchorCtr="0" compatLnSpc="1">
              <a:prstTxWarp prst="textNoShape">
                <a:avLst/>
              </a:prstTxWarp>
            </a:bodyPr>
            <a:lstStyle/>
            <a:p>
              <a:pPr marR="0" indent="0" algn="ctr" fontAlgn="base">
                <a:lnSpc>
                  <a:spcPct val="100000"/>
                </a:lnSpc>
                <a:spcBef>
                  <a:spcPct val="0"/>
                </a:spcBef>
                <a:spcAft>
                  <a:spcPct val="0"/>
                </a:spcAft>
                <a:buClrTx/>
                <a:buSzTx/>
                <a:buFontTx/>
                <a:buNone/>
                <a:tabLst/>
              </a:pPr>
              <a:endParaRPr lang="en-US" sz="1200" b="1" smtClean="0">
                <a:latin typeface="Arial" pitchFamily="34" charset="0"/>
                <a:cs typeface="Arial" pitchFamily="34" charset="0"/>
              </a:endParaRPr>
            </a:p>
          </p:txBody>
        </p:sp>
        <p:sp>
          <p:nvSpPr>
            <p:cNvPr id="114" name="Rounded Rectangle 80"/>
            <p:cNvSpPr/>
            <p:nvPr/>
          </p:nvSpPr>
          <p:spPr bwMode="auto">
            <a:xfrm>
              <a:off x="1014926" y="4833888"/>
              <a:ext cx="2978152" cy="1038017"/>
            </a:xfrm>
            <a:prstGeom prst="roundRect">
              <a:avLst>
                <a:gd name="adj" fmla="val 5468"/>
              </a:avLst>
            </a:prstGeom>
            <a:solidFill>
              <a:schemeClr val="bg1"/>
            </a:solidFill>
            <a:ln w="2857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18288" rIns="91440" bIns="45720" numCol="1" rtlCol="0" anchor="t" anchorCtr="0" compatLnSpc="1">
              <a:prstTxWarp prst="textNoShape">
                <a:avLst/>
              </a:prstTxWarp>
            </a:bodyPr>
            <a:lstStyle/>
            <a:p>
              <a:pPr marR="0" indent="0" algn="ctr">
                <a:lnSpc>
                  <a:spcPct val="100000"/>
                </a:lnSpc>
                <a:buClrTx/>
                <a:buSzTx/>
                <a:buFontTx/>
                <a:buNone/>
                <a:tabLst/>
              </a:pPr>
              <a:endParaRPr lang="en-US" sz="1400" b="1" smtClean="0">
                <a:latin typeface="Arial" pitchFamily="34" charset="0"/>
                <a:cs typeface="Arial" pitchFamily="34" charset="0"/>
              </a:endParaRPr>
            </a:p>
          </p:txBody>
        </p:sp>
        <p:sp>
          <p:nvSpPr>
            <p:cNvPr id="115" name="TextBox 47"/>
            <p:cNvSpPr txBox="1"/>
            <p:nvPr/>
          </p:nvSpPr>
          <p:spPr>
            <a:xfrm>
              <a:off x="957581" y="4570718"/>
              <a:ext cx="3108232" cy="338554"/>
            </a:xfrm>
            <a:prstGeom prst="rect">
              <a:avLst/>
            </a:prstGeom>
            <a:noFill/>
          </p:spPr>
          <p:txBody>
            <a:bodyPr wrap="square" rtlCol="0" anchor="ctr">
              <a:spAutoFit/>
            </a:bodyPr>
            <a:lstStyle/>
            <a:p>
              <a:pPr algn="ctr"/>
              <a:r>
                <a:rPr lang="en-US" sz="1600" b="1" dirty="0" smtClean="0">
                  <a:latin typeface="Arial" pitchFamily="34" charset="0"/>
                  <a:cs typeface="Arial" pitchFamily="34" charset="0"/>
                </a:rPr>
                <a:t>IMPLEMENTATION</a:t>
              </a:r>
            </a:p>
          </p:txBody>
        </p:sp>
      </p:grpSp>
      <p:grpSp>
        <p:nvGrpSpPr>
          <p:cNvPr id="16" name="Gruppieren 15"/>
          <p:cNvGrpSpPr/>
          <p:nvPr/>
        </p:nvGrpSpPr>
        <p:grpSpPr>
          <a:xfrm>
            <a:off x="1067195" y="4893362"/>
            <a:ext cx="925200" cy="896400"/>
            <a:chOff x="978258" y="4826670"/>
            <a:chExt cx="925200" cy="896400"/>
          </a:xfrm>
        </p:grpSpPr>
        <p:sp>
          <p:nvSpPr>
            <p:cNvPr id="109" name="Rectangle 66"/>
            <p:cNvSpPr/>
            <p:nvPr/>
          </p:nvSpPr>
          <p:spPr bwMode="auto">
            <a:xfrm>
              <a:off x="978258" y="4826670"/>
              <a:ext cx="925200" cy="896400"/>
            </a:xfrm>
            <a:prstGeom prst="rect">
              <a:avLst/>
            </a:prstGeom>
            <a:solidFill>
              <a:srgbClr val="B2B2B2"/>
            </a:solidFill>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0" tIns="45720" rIns="0" bIns="45720" numCol="1" rtlCol="0" anchor="b"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smtClean="0">
                  <a:ln>
                    <a:noFill/>
                  </a:ln>
                  <a:solidFill>
                    <a:schemeClr val="tx1"/>
                  </a:solidFill>
                  <a:effectLst/>
                  <a:latin typeface="+mj-lt"/>
                </a:rPr>
                <a:t>Embedded</a:t>
              </a:r>
              <a:br>
                <a:rPr kumimoji="0" lang="en-US" sz="1200" b="1" i="0" u="none" strike="noStrike" cap="none" normalizeH="0" baseline="0" smtClean="0">
                  <a:ln>
                    <a:noFill/>
                  </a:ln>
                  <a:solidFill>
                    <a:schemeClr val="tx1"/>
                  </a:solidFill>
                  <a:effectLst/>
                  <a:latin typeface="+mj-lt"/>
                </a:rPr>
              </a:br>
              <a:r>
                <a:rPr kumimoji="0" lang="en-US" sz="1200" b="1" i="0" u="none" strike="noStrike" cap="none" normalizeH="0" baseline="0" smtClean="0">
                  <a:ln>
                    <a:noFill/>
                  </a:ln>
                  <a:solidFill>
                    <a:schemeClr val="tx1"/>
                  </a:solidFill>
                  <a:effectLst/>
                  <a:latin typeface="+mj-lt"/>
                </a:rPr>
                <a:t>Software</a:t>
              </a:r>
            </a:p>
          </p:txBody>
        </p:sp>
        <p:pic>
          <p:nvPicPr>
            <p:cNvPr id="1028" name="Picture 4" descr="29303.JPG"/>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l="11478" t="13342" r="12251" b="13027"/>
            <a:stretch/>
          </p:blipFill>
          <p:spPr bwMode="auto">
            <a:xfrm>
              <a:off x="1115161" y="4887784"/>
              <a:ext cx="654234" cy="41744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34" name="Gruppieren 133"/>
          <p:cNvGrpSpPr/>
          <p:nvPr/>
        </p:nvGrpSpPr>
        <p:grpSpPr>
          <a:xfrm>
            <a:off x="2625385" y="4907441"/>
            <a:ext cx="925200" cy="896400"/>
            <a:chOff x="2434453" y="4977182"/>
            <a:chExt cx="925200" cy="896400"/>
          </a:xfrm>
        </p:grpSpPr>
        <p:sp>
          <p:nvSpPr>
            <p:cNvPr id="137" name="Rectangle 66"/>
            <p:cNvSpPr/>
            <p:nvPr/>
          </p:nvSpPr>
          <p:spPr bwMode="auto">
            <a:xfrm>
              <a:off x="2434453" y="4977182"/>
              <a:ext cx="925200" cy="896400"/>
            </a:xfrm>
            <a:prstGeom prst="rect">
              <a:avLst/>
            </a:prstGeom>
            <a:solidFill>
              <a:srgbClr val="B2B2B2"/>
            </a:solidFill>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0" tIns="45720" rIns="0" bIns="45720" numCol="1" rtlCol="0" anchor="b"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smtClean="0">
                  <a:ln>
                    <a:noFill/>
                  </a:ln>
                  <a:solidFill>
                    <a:schemeClr val="tx1"/>
                  </a:solidFill>
                  <a:effectLst/>
                  <a:latin typeface="+mj-lt"/>
                </a:rPr>
                <a:t>HIL System</a:t>
              </a:r>
            </a:p>
          </p:txBody>
        </p:sp>
        <p:pic>
          <p:nvPicPr>
            <p:cNvPr id="139" name="Picture 30"/>
            <p:cNvPicPr>
              <a:picLocks noChangeAspect="1" noChangeArrowheads="1"/>
            </p:cNvPicPr>
            <p:nvPr/>
          </p:nvPicPr>
          <p:blipFill>
            <a:blip r:embed="rId5" cstate="print">
              <a:clrChange>
                <a:clrFrom>
                  <a:srgbClr val="FFFFFF"/>
                </a:clrFrom>
                <a:clrTo>
                  <a:srgbClr val="FFFFFF">
                    <a:alpha val="0"/>
                  </a:srgbClr>
                </a:clrTo>
              </a:clrChange>
              <a:extLst>
                <a:ext uri="{BEBA8EAE-BF5A-486C-A8C5-ECC9F3942E4B}">
                  <a14:imgProps xmlns:a14="http://schemas.microsoft.com/office/drawing/2010/main">
                    <a14:imgLayer r:embed="rId6">
                      <a14:imgEffect>
                        <a14:saturation sat="0"/>
                      </a14:imgEffect>
                    </a14:imgLayer>
                  </a14:imgProps>
                </a:ext>
              </a:extLst>
            </a:blip>
            <a:srcRect/>
            <a:stretch>
              <a:fillRect/>
            </a:stretch>
          </p:blipFill>
          <p:spPr bwMode="auto">
            <a:xfrm>
              <a:off x="2496951" y="5075905"/>
              <a:ext cx="800204" cy="493390"/>
            </a:xfrm>
            <a:prstGeom prst="rect">
              <a:avLst/>
            </a:prstGeom>
            <a:noFill/>
            <a:ln w="9525">
              <a:noFill/>
              <a:miter lim="800000"/>
              <a:headEnd/>
              <a:tailEnd/>
            </a:ln>
          </p:spPr>
        </p:pic>
      </p:grpSp>
      <p:sp>
        <p:nvSpPr>
          <p:cNvPr id="145" name="Left-Right Arrow 143"/>
          <p:cNvSpPr/>
          <p:nvPr/>
        </p:nvSpPr>
        <p:spPr>
          <a:xfrm rot="5400000">
            <a:off x="2643087" y="4041228"/>
            <a:ext cx="889797" cy="304800"/>
          </a:xfrm>
          <a:prstGeom prst="leftRightArrow">
            <a:avLst>
              <a:gd name="adj1" fmla="val 61374"/>
              <a:gd name="adj2" fmla="val 79760"/>
            </a:avLst>
          </a:prstGeom>
          <a:gradFill flip="none" rotWithShape="1">
            <a:gsLst>
              <a:gs pos="82000">
                <a:srgbClr val="609EC8"/>
              </a:gs>
              <a:gs pos="60000">
                <a:srgbClr val="9CBACC"/>
              </a:gs>
            </a:gsLst>
            <a:lin ang="0" scaled="0"/>
            <a:tileRect/>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smtClean="0">
              <a:latin typeface="Arial" pitchFamily="34" charset="0"/>
              <a:cs typeface="Arial" pitchFamily="34" charset="0"/>
            </a:endParaRPr>
          </a:p>
        </p:txBody>
      </p:sp>
      <p:cxnSp>
        <p:nvCxnSpPr>
          <p:cNvPr id="122" name="Straight Arrow Connector 57"/>
          <p:cNvCxnSpPr/>
          <p:nvPr/>
        </p:nvCxnSpPr>
        <p:spPr>
          <a:xfrm flipH="1">
            <a:off x="1529795" y="3875487"/>
            <a:ext cx="0" cy="766904"/>
          </a:xfrm>
          <a:prstGeom prst="straightConnector1">
            <a:avLst/>
          </a:prstGeom>
          <a:ln w="50800" cap="rnd" cmpd="sng">
            <a:solidFill>
              <a:schemeClr val="accent5">
                <a:lumMod val="75000"/>
              </a:schemeClr>
            </a:solidFill>
            <a:prstDash val="solid"/>
            <a:round/>
            <a:headEnd type="none"/>
            <a:tailEnd type="triangle" w="med" len="med"/>
          </a:ln>
        </p:spPr>
        <p:style>
          <a:lnRef idx="1">
            <a:schemeClr val="accent1"/>
          </a:lnRef>
          <a:fillRef idx="0">
            <a:schemeClr val="accent1"/>
          </a:fillRef>
          <a:effectRef idx="0">
            <a:schemeClr val="accent1"/>
          </a:effectRef>
          <a:fontRef idx="minor">
            <a:schemeClr val="tx1"/>
          </a:fontRef>
        </p:style>
      </p:cxnSp>
      <p:sp>
        <p:nvSpPr>
          <p:cNvPr id="116" name="Left-Right Arrow 143"/>
          <p:cNvSpPr/>
          <p:nvPr/>
        </p:nvSpPr>
        <p:spPr>
          <a:xfrm rot="5400000">
            <a:off x="1084896" y="4041227"/>
            <a:ext cx="889797" cy="304800"/>
          </a:xfrm>
          <a:prstGeom prst="leftRightArrow">
            <a:avLst>
              <a:gd name="adj1" fmla="val 61374"/>
              <a:gd name="adj2" fmla="val 79760"/>
            </a:avLst>
          </a:prstGeom>
          <a:gradFill flip="none" rotWithShape="1">
            <a:gsLst>
              <a:gs pos="82000">
                <a:srgbClr val="609EC8"/>
              </a:gs>
              <a:gs pos="60000">
                <a:srgbClr val="9CBACC"/>
              </a:gs>
            </a:gsLst>
            <a:lin ang="0" scaled="0"/>
            <a:tileRect/>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smtClean="0">
              <a:latin typeface="Arial" pitchFamily="34" charset="0"/>
              <a:cs typeface="Arial" pitchFamily="34" charset="0"/>
            </a:endParaRPr>
          </a:p>
        </p:txBody>
      </p:sp>
      <p:sp>
        <p:nvSpPr>
          <p:cNvPr id="76" name="AutoShape 19"/>
          <p:cNvSpPr>
            <a:spLocks noChangeArrowheads="1"/>
          </p:cNvSpPr>
          <p:nvPr/>
        </p:nvSpPr>
        <p:spPr bwMode="auto">
          <a:xfrm>
            <a:off x="957580" y="1458392"/>
            <a:ext cx="3108233" cy="752108"/>
          </a:xfrm>
          <a:prstGeom prst="roundRect">
            <a:avLst>
              <a:gd name="adj" fmla="val 13489"/>
            </a:avLst>
          </a:prstGeom>
          <a:solidFill>
            <a:srgbClr val="E0DCDA"/>
          </a:solidFill>
          <a:ln w="6350" cap="flat" cmpd="sng" algn="ctr">
            <a:solidFill>
              <a:schemeClr val="bg1">
                <a:lumMod val="50000"/>
              </a:schemeClr>
            </a:solidFill>
            <a:prstDash val="solid"/>
            <a:round/>
            <a:headEnd type="none" w="med" len="med"/>
            <a:tailEnd type="none" w="med" len="med"/>
          </a:ln>
          <a:effectLst>
            <a:innerShdw blurRad="342900">
              <a:schemeClr val="tx1">
                <a:alpha val="37000"/>
              </a:schemeClr>
            </a:innerShdw>
          </a:effectLst>
        </p:spPr>
        <p:txBody>
          <a:bodyPr vert="horz" wrap="square" lIns="91440" tIns="45720" rIns="91440" bIns="45720" numCol="1" rtlCol="0" anchor="t" anchorCtr="0" compatLnSpc="1">
            <a:prstTxWarp prst="textNoShape">
              <a:avLst/>
            </a:prstTxWarp>
          </a:bodyPr>
          <a:lstStyle/>
          <a:p>
            <a:pPr algn="ctr"/>
            <a:endParaRPr lang="en-US" sz="1200" b="1">
              <a:latin typeface="Arial" pitchFamily="34" charset="0"/>
              <a:cs typeface="Arial" pitchFamily="34" charset="0"/>
            </a:endParaRPr>
          </a:p>
        </p:txBody>
      </p:sp>
      <p:sp>
        <p:nvSpPr>
          <p:cNvPr id="154" name="TextBox 69"/>
          <p:cNvSpPr txBox="1"/>
          <p:nvPr/>
        </p:nvSpPr>
        <p:spPr>
          <a:xfrm>
            <a:off x="957581" y="2662557"/>
            <a:ext cx="3108232" cy="338554"/>
          </a:xfrm>
          <a:prstGeom prst="rect">
            <a:avLst/>
          </a:prstGeom>
          <a:noFill/>
        </p:spPr>
        <p:txBody>
          <a:bodyPr wrap="square" rtlCol="0" anchor="ctr">
            <a:spAutoFit/>
          </a:bodyPr>
          <a:lstStyle/>
          <a:p>
            <a:pPr algn="ctr"/>
            <a:r>
              <a:rPr lang="en-US" sz="1600" b="1" dirty="0" smtClean="0">
                <a:latin typeface="Arial" pitchFamily="34" charset="0"/>
                <a:cs typeface="Arial" pitchFamily="34" charset="0"/>
              </a:rPr>
              <a:t>DESIGN</a:t>
            </a:r>
          </a:p>
        </p:txBody>
      </p:sp>
      <p:grpSp>
        <p:nvGrpSpPr>
          <p:cNvPr id="62" name="Gruppieren 61"/>
          <p:cNvGrpSpPr/>
          <p:nvPr/>
        </p:nvGrpSpPr>
        <p:grpSpPr>
          <a:xfrm>
            <a:off x="957580" y="2662557"/>
            <a:ext cx="3108233" cy="1360525"/>
            <a:chOff x="957580" y="2662557"/>
            <a:chExt cx="3108233" cy="1360525"/>
          </a:xfrm>
        </p:grpSpPr>
        <p:sp>
          <p:nvSpPr>
            <p:cNvPr id="64" name="Rounded Rectangle 79"/>
            <p:cNvSpPr/>
            <p:nvPr/>
          </p:nvSpPr>
          <p:spPr bwMode="auto">
            <a:xfrm>
              <a:off x="957580" y="2691082"/>
              <a:ext cx="3108233" cy="1332000"/>
            </a:xfrm>
            <a:prstGeom prst="roundRect">
              <a:avLst>
                <a:gd name="adj" fmla="val 4281"/>
              </a:avLst>
            </a:prstGeom>
            <a:solidFill>
              <a:srgbClr val="E0DCDA"/>
            </a:solidFill>
            <a:ln w="6350" cap="flat" cmpd="sng" algn="ctr">
              <a:solidFill>
                <a:schemeClr val="bg1">
                  <a:lumMod val="50000"/>
                </a:schemeClr>
              </a:solidFill>
              <a:prstDash val="solid"/>
              <a:round/>
              <a:headEnd type="none" w="med" len="med"/>
              <a:tailEnd type="none" w="med" len="med"/>
            </a:ln>
            <a:effectLst>
              <a:innerShdw blurRad="342900">
                <a:schemeClr val="tx1">
                  <a:alpha val="37000"/>
                </a:schemeClr>
              </a:innerShdw>
            </a:effectLst>
          </p:spPr>
          <p:txBody>
            <a:bodyPr vert="horz" wrap="square" lIns="91440" tIns="45720" rIns="91440" bIns="45720" numCol="1" rtlCol="0" anchor="t" anchorCtr="0" compatLnSpc="1">
              <a:prstTxWarp prst="textNoShape">
                <a:avLst/>
              </a:prstTxWarp>
            </a:bodyPr>
            <a:lstStyle/>
            <a:p>
              <a:pPr marR="0" indent="0" algn="ctr" fontAlgn="base">
                <a:lnSpc>
                  <a:spcPct val="100000"/>
                </a:lnSpc>
                <a:spcBef>
                  <a:spcPct val="0"/>
                </a:spcBef>
                <a:spcAft>
                  <a:spcPct val="0"/>
                </a:spcAft>
                <a:buClrTx/>
                <a:buSzTx/>
                <a:buFontTx/>
                <a:buNone/>
                <a:tabLst/>
              </a:pPr>
              <a:endParaRPr lang="en-US" sz="1200" b="1" smtClean="0">
                <a:latin typeface="Arial" pitchFamily="34" charset="0"/>
                <a:cs typeface="Arial" pitchFamily="34" charset="0"/>
              </a:endParaRPr>
            </a:p>
          </p:txBody>
        </p:sp>
        <p:sp>
          <p:nvSpPr>
            <p:cNvPr id="65" name="Rounded Rectangle 80"/>
            <p:cNvSpPr/>
            <p:nvPr/>
          </p:nvSpPr>
          <p:spPr bwMode="auto">
            <a:xfrm>
              <a:off x="1014926" y="2927472"/>
              <a:ext cx="2978152" cy="1038017"/>
            </a:xfrm>
            <a:prstGeom prst="roundRect">
              <a:avLst>
                <a:gd name="adj" fmla="val 5468"/>
              </a:avLst>
            </a:prstGeom>
            <a:solidFill>
              <a:schemeClr val="bg1"/>
            </a:solidFill>
            <a:ln w="2857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18288" rIns="91440" bIns="45720" numCol="1" rtlCol="0" anchor="t" anchorCtr="0" compatLnSpc="1">
              <a:prstTxWarp prst="textNoShape">
                <a:avLst/>
              </a:prstTxWarp>
            </a:bodyPr>
            <a:lstStyle/>
            <a:p>
              <a:pPr marR="0" indent="0" algn="ctr">
                <a:lnSpc>
                  <a:spcPct val="100000"/>
                </a:lnSpc>
                <a:buClrTx/>
                <a:buSzTx/>
                <a:buFontTx/>
                <a:buNone/>
                <a:tabLst/>
              </a:pPr>
              <a:endParaRPr lang="en-US" sz="1400" b="1" smtClean="0">
                <a:latin typeface="Arial" pitchFamily="34" charset="0"/>
                <a:cs typeface="Arial" pitchFamily="34" charset="0"/>
              </a:endParaRPr>
            </a:p>
          </p:txBody>
        </p:sp>
        <p:sp>
          <p:nvSpPr>
            <p:cNvPr id="66" name="TextBox 69"/>
            <p:cNvSpPr txBox="1"/>
            <p:nvPr/>
          </p:nvSpPr>
          <p:spPr>
            <a:xfrm>
              <a:off x="957581" y="2662557"/>
              <a:ext cx="3108232" cy="338554"/>
            </a:xfrm>
            <a:prstGeom prst="rect">
              <a:avLst/>
            </a:prstGeom>
            <a:noFill/>
          </p:spPr>
          <p:txBody>
            <a:bodyPr wrap="square" rtlCol="0" anchor="ctr">
              <a:spAutoFit/>
            </a:bodyPr>
            <a:lstStyle/>
            <a:p>
              <a:pPr algn="ctr"/>
              <a:r>
                <a:rPr lang="en-US" sz="1600" b="1" dirty="0" smtClean="0">
                  <a:latin typeface="Arial" pitchFamily="34" charset="0"/>
                  <a:cs typeface="Arial" pitchFamily="34" charset="0"/>
                </a:rPr>
                <a:t>SYSTEM LEVEL DESIGN</a:t>
              </a:r>
            </a:p>
          </p:txBody>
        </p:sp>
      </p:grpSp>
      <p:grpSp>
        <p:nvGrpSpPr>
          <p:cNvPr id="13" name="Gruppieren 12"/>
          <p:cNvGrpSpPr/>
          <p:nvPr/>
        </p:nvGrpSpPr>
        <p:grpSpPr>
          <a:xfrm>
            <a:off x="1070678" y="2974615"/>
            <a:ext cx="2875695" cy="900872"/>
            <a:chOff x="1070678" y="2974615"/>
            <a:chExt cx="2875695" cy="900872"/>
          </a:xfrm>
        </p:grpSpPr>
        <p:grpSp>
          <p:nvGrpSpPr>
            <p:cNvPr id="61" name="Gruppieren 91"/>
            <p:cNvGrpSpPr/>
            <p:nvPr/>
          </p:nvGrpSpPr>
          <p:grpSpPr>
            <a:xfrm>
              <a:off x="1070678" y="2980259"/>
              <a:ext cx="924864" cy="895228"/>
              <a:chOff x="4166646" y="3185785"/>
              <a:chExt cx="1111737" cy="1076114"/>
            </a:xfrm>
          </p:grpSpPr>
          <p:sp>
            <p:nvSpPr>
              <p:cNvPr id="63" name="Rectangle 65"/>
              <p:cNvSpPr/>
              <p:nvPr/>
            </p:nvSpPr>
            <p:spPr bwMode="auto">
              <a:xfrm>
                <a:off x="4166646" y="3185785"/>
                <a:ext cx="1111737" cy="1076114"/>
              </a:xfrm>
              <a:prstGeom prst="rect">
                <a:avLst/>
              </a:prstGeom>
              <a:solidFill>
                <a:srgbClr val="B2B2B2"/>
              </a:solidFill>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0" tIns="45720" rIns="0" bIns="45720" numCol="1" rtlCol="0" anchor="b"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smtClean="0">
                    <a:ln>
                      <a:noFill/>
                    </a:ln>
                    <a:solidFill>
                      <a:schemeClr val="tx1"/>
                    </a:solidFill>
                    <a:effectLst/>
                    <a:latin typeface="+mj-lt"/>
                  </a:rPr>
                  <a:t>Control</a:t>
                </a:r>
              </a:p>
            </p:txBody>
          </p:sp>
          <p:grpSp>
            <p:nvGrpSpPr>
              <p:cNvPr id="69" name="Gruppieren 75"/>
              <p:cNvGrpSpPr/>
              <p:nvPr/>
            </p:nvGrpSpPr>
            <p:grpSpPr>
              <a:xfrm>
                <a:off x="4247182" y="3496079"/>
                <a:ext cx="952863" cy="323445"/>
                <a:chOff x="-210741" y="5570873"/>
                <a:chExt cx="3549965" cy="1205020"/>
              </a:xfrm>
            </p:grpSpPr>
            <p:sp>
              <p:nvSpPr>
                <p:cNvPr id="75" name="Abgerundetes Rechteck 74"/>
                <p:cNvSpPr/>
                <p:nvPr/>
              </p:nvSpPr>
              <p:spPr>
                <a:xfrm>
                  <a:off x="1753442" y="5570873"/>
                  <a:ext cx="616968" cy="457517"/>
                </a:xfrm>
                <a:prstGeom prst="roundRect">
                  <a:avLst/>
                </a:prstGeom>
                <a:solidFill>
                  <a:srgbClr val="777777"/>
                </a:solidFill>
                <a:ln w="38100">
                  <a:solidFill>
                    <a:srgbClr val="7777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00" b="1"/>
                </a:p>
              </p:txBody>
            </p:sp>
            <p:cxnSp>
              <p:nvCxnSpPr>
                <p:cNvPr id="79" name="Gerade Verbindung mit Pfeil 78"/>
                <p:cNvCxnSpPr>
                  <a:stCxn id="75" idx="1"/>
                </p:cNvCxnSpPr>
                <p:nvPr/>
              </p:nvCxnSpPr>
              <p:spPr>
                <a:xfrm rot="10800000">
                  <a:off x="1078579" y="5799410"/>
                  <a:ext cx="674862" cy="222"/>
                </a:xfrm>
                <a:prstGeom prst="straightConnector1">
                  <a:avLst/>
                </a:prstGeom>
                <a:ln w="28575">
                  <a:solidFill>
                    <a:srgbClr val="777777"/>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81" name="Abgerundetes Rechteck 80"/>
                <p:cNvSpPr/>
                <p:nvPr/>
              </p:nvSpPr>
              <p:spPr>
                <a:xfrm>
                  <a:off x="477202" y="5570877"/>
                  <a:ext cx="616967" cy="457516"/>
                </a:xfrm>
                <a:prstGeom prst="roundRect">
                  <a:avLst/>
                </a:prstGeom>
                <a:solidFill>
                  <a:srgbClr val="333333"/>
                </a:solidFill>
                <a:ln w="38100">
                  <a:solidFill>
                    <a:srgbClr val="3333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00" b="1"/>
                </a:p>
              </p:txBody>
            </p:sp>
            <p:cxnSp>
              <p:nvCxnSpPr>
                <p:cNvPr id="83" name="Gerade Verbindung mit Pfeil 82"/>
                <p:cNvCxnSpPr/>
                <p:nvPr/>
              </p:nvCxnSpPr>
              <p:spPr>
                <a:xfrm rot="10800000">
                  <a:off x="-210741" y="5799329"/>
                  <a:ext cx="652449" cy="309"/>
                </a:xfrm>
                <a:prstGeom prst="straightConnector1">
                  <a:avLst/>
                </a:prstGeom>
                <a:ln w="28575">
                  <a:solidFill>
                    <a:srgbClr val="333333"/>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84" name="Freihandform 83"/>
                <p:cNvSpPr/>
                <p:nvPr/>
              </p:nvSpPr>
              <p:spPr>
                <a:xfrm>
                  <a:off x="1409700" y="5792864"/>
                  <a:ext cx="1133476" cy="738347"/>
                </a:xfrm>
                <a:custGeom>
                  <a:avLst/>
                  <a:gdLst>
                    <a:gd name="connsiteX0" fmla="*/ 1123950 w 1133475"/>
                    <a:gd name="connsiteY0" fmla="*/ 0 h 485775"/>
                    <a:gd name="connsiteX1" fmla="*/ 1133475 w 1133475"/>
                    <a:gd name="connsiteY1" fmla="*/ 485775 h 485775"/>
                    <a:gd name="connsiteX2" fmla="*/ 0 w 1133475"/>
                    <a:gd name="connsiteY2" fmla="*/ 485775 h 485775"/>
                    <a:gd name="connsiteX3" fmla="*/ 0 w 1133475"/>
                    <a:gd name="connsiteY3" fmla="*/ 114300 h 485775"/>
                  </a:gdLst>
                  <a:ahLst/>
                  <a:cxnLst>
                    <a:cxn ang="0">
                      <a:pos x="connsiteX0" y="connsiteY0"/>
                    </a:cxn>
                    <a:cxn ang="0">
                      <a:pos x="connsiteX1" y="connsiteY1"/>
                    </a:cxn>
                    <a:cxn ang="0">
                      <a:pos x="connsiteX2" y="connsiteY2"/>
                    </a:cxn>
                    <a:cxn ang="0">
                      <a:pos x="connsiteX3" y="connsiteY3"/>
                    </a:cxn>
                  </a:cxnLst>
                  <a:rect l="l" t="t" r="r" b="b"/>
                  <a:pathLst>
                    <a:path w="1133475" h="485775">
                      <a:moveTo>
                        <a:pt x="1123950" y="0"/>
                      </a:moveTo>
                      <a:lnTo>
                        <a:pt x="1133475" y="485775"/>
                      </a:lnTo>
                      <a:lnTo>
                        <a:pt x="0" y="485775"/>
                      </a:lnTo>
                      <a:lnTo>
                        <a:pt x="0" y="114300"/>
                      </a:lnTo>
                    </a:path>
                  </a:pathLst>
                </a:custGeom>
                <a:ln w="28575">
                  <a:solidFill>
                    <a:srgbClr val="777777"/>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sz="1400" b="1"/>
                </a:p>
              </p:txBody>
            </p:sp>
            <p:sp>
              <p:nvSpPr>
                <p:cNvPr id="85" name="Freihandform 84"/>
                <p:cNvSpPr/>
                <p:nvPr/>
              </p:nvSpPr>
              <p:spPr>
                <a:xfrm>
                  <a:off x="58991" y="5802392"/>
                  <a:ext cx="2655637" cy="973501"/>
                </a:xfrm>
                <a:custGeom>
                  <a:avLst/>
                  <a:gdLst>
                    <a:gd name="connsiteX0" fmla="*/ 2419350 w 2419350"/>
                    <a:gd name="connsiteY0" fmla="*/ 0 h 638175"/>
                    <a:gd name="connsiteX1" fmla="*/ 2419350 w 2419350"/>
                    <a:gd name="connsiteY1" fmla="*/ 638175 h 638175"/>
                    <a:gd name="connsiteX2" fmla="*/ 0 w 2419350"/>
                    <a:gd name="connsiteY2" fmla="*/ 638175 h 638175"/>
                    <a:gd name="connsiteX3" fmla="*/ 0 w 2419350"/>
                    <a:gd name="connsiteY3" fmla="*/ 142875 h 638175"/>
                  </a:gdLst>
                  <a:ahLst/>
                  <a:cxnLst>
                    <a:cxn ang="0">
                      <a:pos x="connsiteX0" y="connsiteY0"/>
                    </a:cxn>
                    <a:cxn ang="0">
                      <a:pos x="connsiteX1" y="connsiteY1"/>
                    </a:cxn>
                    <a:cxn ang="0">
                      <a:pos x="connsiteX2" y="connsiteY2"/>
                    </a:cxn>
                    <a:cxn ang="0">
                      <a:pos x="connsiteX3" y="connsiteY3"/>
                    </a:cxn>
                  </a:cxnLst>
                  <a:rect l="l" t="t" r="r" b="b"/>
                  <a:pathLst>
                    <a:path w="2419350" h="638175">
                      <a:moveTo>
                        <a:pt x="2419350" y="0"/>
                      </a:moveTo>
                      <a:lnTo>
                        <a:pt x="2419350" y="638175"/>
                      </a:lnTo>
                      <a:lnTo>
                        <a:pt x="0" y="638175"/>
                      </a:lnTo>
                      <a:lnTo>
                        <a:pt x="0" y="142875"/>
                      </a:lnTo>
                    </a:path>
                  </a:pathLst>
                </a:custGeom>
                <a:ln w="28575">
                  <a:solidFill>
                    <a:srgbClr val="333333"/>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sz="1400" b="1"/>
                </a:p>
              </p:txBody>
            </p:sp>
            <p:cxnSp>
              <p:nvCxnSpPr>
                <p:cNvPr id="98" name="Gerade Verbindung mit Pfeil 97"/>
                <p:cNvCxnSpPr>
                  <a:endCxn id="75" idx="3"/>
                </p:cNvCxnSpPr>
                <p:nvPr/>
              </p:nvCxnSpPr>
              <p:spPr>
                <a:xfrm rot="10800000" flipV="1">
                  <a:off x="2370414" y="5794832"/>
                  <a:ext cx="968810" cy="4795"/>
                </a:xfrm>
                <a:prstGeom prst="straightConnector1">
                  <a:avLst/>
                </a:prstGeom>
                <a:ln w="28575">
                  <a:solidFill>
                    <a:srgbClr val="777777"/>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grpSp>
        <p:grpSp>
          <p:nvGrpSpPr>
            <p:cNvPr id="102" name="Gruppieren 90"/>
            <p:cNvGrpSpPr/>
            <p:nvPr/>
          </p:nvGrpSpPr>
          <p:grpSpPr>
            <a:xfrm>
              <a:off x="3021511" y="2974615"/>
              <a:ext cx="924862" cy="900000"/>
              <a:chOff x="1976507" y="3185784"/>
              <a:chExt cx="1111736" cy="1081851"/>
            </a:xfrm>
          </p:grpSpPr>
          <p:sp>
            <p:nvSpPr>
              <p:cNvPr id="103" name="Rectangle 41"/>
              <p:cNvSpPr/>
              <p:nvPr/>
            </p:nvSpPr>
            <p:spPr bwMode="auto">
              <a:xfrm>
                <a:off x="1976507" y="3185784"/>
                <a:ext cx="1111736" cy="1081851"/>
              </a:xfrm>
              <a:prstGeom prst="rect">
                <a:avLst/>
              </a:prstGeom>
              <a:solidFill>
                <a:srgbClr val="B2B2B2"/>
              </a:solidFill>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0" tIns="45720" rIns="0" bIns="45720" numCol="1" rtlCol="0" anchor="b"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smtClean="0">
                    <a:ln>
                      <a:noFill/>
                    </a:ln>
                    <a:solidFill>
                      <a:schemeClr val="tx1"/>
                    </a:solidFill>
                    <a:effectLst/>
                    <a:latin typeface="+mj-lt"/>
                  </a:rPr>
                  <a:t>Electrical</a:t>
                </a:r>
              </a:p>
            </p:txBody>
          </p:sp>
          <p:grpSp>
            <p:nvGrpSpPr>
              <p:cNvPr id="104" name="Gruppieren 62"/>
              <p:cNvGrpSpPr/>
              <p:nvPr/>
            </p:nvGrpSpPr>
            <p:grpSpPr>
              <a:xfrm>
                <a:off x="2057400" y="3439144"/>
                <a:ext cx="946891" cy="457133"/>
                <a:chOff x="1441643" y="6160477"/>
                <a:chExt cx="1189857" cy="574430"/>
              </a:xfrm>
            </p:grpSpPr>
            <p:sp>
              <p:nvSpPr>
                <p:cNvPr id="105" name="Rechteck 104"/>
                <p:cNvSpPr/>
                <p:nvPr/>
              </p:nvSpPr>
              <p:spPr bwMode="auto">
                <a:xfrm rot="10800000">
                  <a:off x="1441643" y="6425343"/>
                  <a:ext cx="574430" cy="68144"/>
                </a:xfrm>
                <a:prstGeom prst="rect">
                  <a:avLst/>
                </a:prstGeom>
                <a:solidFill>
                  <a:schemeClr val="tx1">
                    <a:lumMod val="65000"/>
                    <a:lumOff val="35000"/>
                    <a:alpha val="90000"/>
                  </a:schemeClr>
                </a:solidFill>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a:defRPr/>
                  </a:pPr>
                  <a:endParaRPr lang="de-DE" sz="1100" b="1" smtClean="0">
                    <a:solidFill>
                      <a:srgbClr val="002060"/>
                    </a:solidFill>
                    <a:latin typeface="Arial" pitchFamily="34" charset="0"/>
                    <a:cs typeface="Arial" pitchFamily="34" charset="0"/>
                  </a:endParaRPr>
                </a:p>
              </p:txBody>
            </p:sp>
            <p:sp>
              <p:nvSpPr>
                <p:cNvPr id="106" name="Rechteck 105"/>
                <p:cNvSpPr/>
                <p:nvPr/>
              </p:nvSpPr>
              <p:spPr bwMode="auto">
                <a:xfrm rot="16200000">
                  <a:off x="1399949" y="6413620"/>
                  <a:ext cx="574430" cy="68144"/>
                </a:xfrm>
                <a:prstGeom prst="rect">
                  <a:avLst/>
                </a:prstGeom>
                <a:solidFill>
                  <a:schemeClr val="tx1">
                    <a:lumMod val="65000"/>
                    <a:lumOff val="35000"/>
                    <a:alpha val="90000"/>
                  </a:schemeClr>
                </a:solidFill>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a:defRPr/>
                  </a:pPr>
                  <a:endParaRPr lang="de-DE" sz="1100" b="1" smtClean="0">
                    <a:solidFill>
                      <a:srgbClr val="002060"/>
                    </a:solidFill>
                    <a:latin typeface="Arial" pitchFamily="34" charset="0"/>
                    <a:cs typeface="Arial" pitchFamily="34" charset="0"/>
                  </a:endParaRPr>
                </a:p>
              </p:txBody>
            </p:sp>
            <p:sp>
              <p:nvSpPr>
                <p:cNvPr id="107" name="Pfeil nach links 106"/>
                <p:cNvSpPr/>
                <p:nvPr/>
              </p:nvSpPr>
              <p:spPr bwMode="auto">
                <a:xfrm>
                  <a:off x="1653092" y="6219930"/>
                  <a:ext cx="978408" cy="484632"/>
                </a:xfrm>
                <a:prstGeom prst="leftArrow">
                  <a:avLst>
                    <a:gd name="adj1" fmla="val 16135"/>
                    <a:gd name="adj2" fmla="val 95960"/>
                  </a:avLst>
                </a:prstGeom>
                <a:solidFill>
                  <a:schemeClr val="tx1">
                    <a:lumMod val="65000"/>
                    <a:lumOff val="35000"/>
                    <a:alpha val="90000"/>
                  </a:schemeClr>
                </a:solidFill>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a:defRPr/>
                  </a:pPr>
                  <a:endParaRPr lang="de-DE" sz="1100" b="1" smtClean="0">
                    <a:solidFill>
                      <a:srgbClr val="002060"/>
                    </a:solidFill>
                    <a:latin typeface="Arial" pitchFamily="34" charset="0"/>
                    <a:cs typeface="Arial" pitchFamily="34" charset="0"/>
                  </a:endParaRPr>
                </a:p>
              </p:txBody>
            </p:sp>
          </p:grpSp>
        </p:grpSp>
        <p:grpSp>
          <p:nvGrpSpPr>
            <p:cNvPr id="1037" name="Gruppieren 1036"/>
            <p:cNvGrpSpPr/>
            <p:nvPr/>
          </p:nvGrpSpPr>
          <p:grpSpPr>
            <a:xfrm>
              <a:off x="2047319" y="2975849"/>
              <a:ext cx="924864" cy="899638"/>
              <a:chOff x="2496084" y="2975849"/>
              <a:chExt cx="924864" cy="899638"/>
            </a:xfrm>
          </p:grpSpPr>
          <p:sp>
            <p:nvSpPr>
              <p:cNvPr id="100" name="Rectangle 64"/>
              <p:cNvSpPr/>
              <p:nvPr/>
            </p:nvSpPr>
            <p:spPr bwMode="auto">
              <a:xfrm>
                <a:off x="2496084" y="2975849"/>
                <a:ext cx="924864" cy="899638"/>
              </a:xfrm>
              <a:prstGeom prst="rect">
                <a:avLst/>
              </a:prstGeom>
              <a:solidFill>
                <a:srgbClr val="B2B2B2"/>
              </a:solidFill>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0" tIns="45720" rIns="0" bIns="45720" numCol="1" rtlCol="0" anchor="b"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smtClean="0">
                    <a:ln>
                      <a:noFill/>
                    </a:ln>
                    <a:solidFill>
                      <a:schemeClr val="tx1"/>
                    </a:solidFill>
                    <a:effectLst/>
                    <a:latin typeface="+mj-lt"/>
                  </a:rPr>
                  <a:t>Mechanical</a:t>
                </a:r>
              </a:p>
            </p:txBody>
          </p:sp>
          <p:pic>
            <p:nvPicPr>
              <p:cNvPr id="1026" name="Picture 2" descr="57158.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rot="5400000">
                <a:off x="2742285" y="2994084"/>
                <a:ext cx="467739" cy="692947"/>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68" name="TextBox 67"/>
          <p:cNvSpPr txBox="1"/>
          <p:nvPr/>
        </p:nvSpPr>
        <p:spPr>
          <a:xfrm>
            <a:off x="957580" y="1427615"/>
            <a:ext cx="3108233" cy="338554"/>
          </a:xfrm>
          <a:prstGeom prst="rect">
            <a:avLst/>
          </a:prstGeom>
          <a:noFill/>
          <a:ln>
            <a:noFill/>
          </a:ln>
        </p:spPr>
        <p:txBody>
          <a:bodyPr wrap="square" rtlCol="0" anchor="ctr">
            <a:spAutoFit/>
          </a:bodyPr>
          <a:lstStyle/>
          <a:p>
            <a:pPr algn="ctr"/>
            <a:r>
              <a:rPr lang="en-US" sz="1600" b="1" dirty="0" smtClean="0">
                <a:latin typeface="Arial" pitchFamily="34" charset="0"/>
                <a:cs typeface="Arial" pitchFamily="34" charset="0"/>
              </a:rPr>
              <a:t>REQUIREMENTS</a:t>
            </a:r>
          </a:p>
        </p:txBody>
      </p:sp>
      <p:grpSp>
        <p:nvGrpSpPr>
          <p:cNvPr id="9" name="Gruppieren 8"/>
          <p:cNvGrpSpPr/>
          <p:nvPr/>
        </p:nvGrpSpPr>
        <p:grpSpPr>
          <a:xfrm>
            <a:off x="1318290" y="1712152"/>
            <a:ext cx="2348287" cy="452935"/>
            <a:chOff x="1318290" y="1712152"/>
            <a:chExt cx="2348287" cy="452935"/>
          </a:xfrm>
        </p:grpSpPr>
        <p:pic>
          <p:nvPicPr>
            <p:cNvPr id="77" name="Picture 76" descr="doc1.png"/>
            <p:cNvPicPr>
              <a:picLocks noChangeAspect="1"/>
            </p:cNvPicPr>
            <p:nvPr/>
          </p:nvPicPr>
          <p:blipFill>
            <a:blip r:embed="rId8" cstate="print"/>
            <a:stretch>
              <a:fillRect/>
            </a:stretch>
          </p:blipFill>
          <p:spPr>
            <a:xfrm>
              <a:off x="1318290" y="1712152"/>
              <a:ext cx="365270" cy="452935"/>
            </a:xfrm>
            <a:prstGeom prst="rect">
              <a:avLst/>
            </a:prstGeom>
            <a:effectLst>
              <a:outerShdw blurRad="50800" dist="38100" dir="2700000" algn="tl" rotWithShape="0">
                <a:prstClr val="black">
                  <a:alpha val="40000"/>
                </a:prstClr>
              </a:outerShdw>
            </a:effectLst>
          </p:spPr>
        </p:pic>
        <p:pic>
          <p:nvPicPr>
            <p:cNvPr id="80" name="Picture 79" descr="doc1.png"/>
            <p:cNvPicPr>
              <a:picLocks noChangeAspect="1"/>
            </p:cNvPicPr>
            <p:nvPr/>
          </p:nvPicPr>
          <p:blipFill>
            <a:blip r:embed="rId8" cstate="print"/>
            <a:stretch>
              <a:fillRect/>
            </a:stretch>
          </p:blipFill>
          <p:spPr>
            <a:xfrm>
              <a:off x="3301307" y="1712152"/>
              <a:ext cx="365270" cy="452935"/>
            </a:xfrm>
            <a:prstGeom prst="rect">
              <a:avLst/>
            </a:prstGeom>
            <a:effectLst>
              <a:outerShdw blurRad="50800" dist="38100" dir="2700000" algn="tl" rotWithShape="0">
                <a:prstClr val="black">
                  <a:alpha val="40000"/>
                </a:prstClr>
              </a:outerShdw>
            </a:effectLst>
          </p:spPr>
        </p:pic>
        <p:pic>
          <p:nvPicPr>
            <p:cNvPr id="78" name="Picture 77" descr="doc1.png"/>
            <p:cNvPicPr>
              <a:picLocks noChangeAspect="1"/>
            </p:cNvPicPr>
            <p:nvPr/>
          </p:nvPicPr>
          <p:blipFill>
            <a:blip r:embed="rId8" cstate="print"/>
            <a:stretch>
              <a:fillRect/>
            </a:stretch>
          </p:blipFill>
          <p:spPr>
            <a:xfrm>
              <a:off x="2344754" y="1712152"/>
              <a:ext cx="365270" cy="452935"/>
            </a:xfrm>
            <a:prstGeom prst="rect">
              <a:avLst/>
            </a:prstGeom>
            <a:effectLst>
              <a:outerShdw blurRad="50800" dist="38100" dir="2700000" algn="tl" rotWithShape="0">
                <a:prstClr val="black">
                  <a:alpha val="40000"/>
                </a:prstClr>
              </a:outerShdw>
            </a:effectLst>
          </p:spPr>
        </p:pic>
      </p:grpSp>
      <p:sp>
        <p:nvSpPr>
          <p:cNvPr id="20" name="Titel 19"/>
          <p:cNvSpPr>
            <a:spLocks noGrp="1"/>
          </p:cNvSpPr>
          <p:nvPr>
            <p:ph type="title"/>
          </p:nvPr>
        </p:nvSpPr>
        <p:spPr/>
        <p:txBody>
          <a:bodyPr/>
          <a:lstStyle/>
          <a:p>
            <a:r>
              <a:rPr lang="en-US" dirty="0" smtClean="0"/>
              <a:t>Model-Based </a:t>
            </a:r>
            <a:r>
              <a:rPr lang="en-US" dirty="0"/>
              <a:t>Design </a:t>
            </a:r>
            <a:r>
              <a:rPr lang="en-US" dirty="0" smtClean="0"/>
              <a:t>Process</a:t>
            </a:r>
            <a:br>
              <a:rPr lang="en-US" dirty="0" smtClean="0"/>
            </a:br>
            <a:r>
              <a:rPr lang="en-US" sz="2400" dirty="0" smtClean="0">
                <a:solidFill>
                  <a:schemeClr val="accent4"/>
                </a:solidFill>
              </a:rPr>
              <a:t>System and Component Level Design</a:t>
            </a:r>
            <a:endParaRPr lang="en-US" sz="2400" dirty="0">
              <a:solidFill>
                <a:schemeClr val="accent4"/>
              </a:solidFill>
            </a:endParaRPr>
          </a:p>
        </p:txBody>
      </p:sp>
      <p:grpSp>
        <p:nvGrpSpPr>
          <p:cNvPr id="72" name="Gruppieren 71"/>
          <p:cNvGrpSpPr/>
          <p:nvPr/>
        </p:nvGrpSpPr>
        <p:grpSpPr>
          <a:xfrm rot="467567">
            <a:off x="1923080" y="2043503"/>
            <a:ext cx="1140756" cy="812706"/>
            <a:chOff x="2262725" y="1968065"/>
            <a:chExt cx="1447610" cy="1031318"/>
          </a:xfrm>
        </p:grpSpPr>
        <p:sp>
          <p:nvSpPr>
            <p:cNvPr id="73" name="Gebogener Pfeil 72"/>
            <p:cNvSpPr/>
            <p:nvPr/>
          </p:nvSpPr>
          <p:spPr>
            <a:xfrm rot="2700000">
              <a:off x="2679017" y="1968065"/>
              <a:ext cx="1031318" cy="1031318"/>
            </a:xfrm>
            <a:prstGeom prst="circularArrow">
              <a:avLst>
                <a:gd name="adj1" fmla="val 12500"/>
                <a:gd name="adj2" fmla="val 1142319"/>
                <a:gd name="adj3" fmla="val 20457681"/>
                <a:gd name="adj4" fmla="val 14974895"/>
                <a:gd name="adj5" fmla="val 12500"/>
              </a:avLst>
            </a:prstGeom>
            <a:gradFill flip="none" rotWithShape="1">
              <a:gsLst>
                <a:gs pos="82000">
                  <a:srgbClr val="609EC8"/>
                </a:gs>
                <a:gs pos="60000">
                  <a:srgbClr val="9CBACC"/>
                </a:gs>
              </a:gsLst>
              <a:lin ang="0" scaled="0"/>
              <a:tileRect/>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sp>
          <p:nvSpPr>
            <p:cNvPr id="74" name="Gebogener Pfeil 73"/>
            <p:cNvSpPr/>
            <p:nvPr/>
          </p:nvSpPr>
          <p:spPr>
            <a:xfrm rot="13500000">
              <a:off x="2262725" y="1968065"/>
              <a:ext cx="1031318" cy="1031318"/>
            </a:xfrm>
            <a:prstGeom prst="circularArrow">
              <a:avLst>
                <a:gd name="adj1" fmla="val 12500"/>
                <a:gd name="adj2" fmla="val 1142319"/>
                <a:gd name="adj3" fmla="val 20457681"/>
                <a:gd name="adj4" fmla="val 14974895"/>
                <a:gd name="adj5" fmla="val 12500"/>
              </a:avLst>
            </a:prstGeom>
            <a:gradFill flip="none" rotWithShape="1">
              <a:gsLst>
                <a:gs pos="82000">
                  <a:srgbClr val="609EC8"/>
                </a:gs>
                <a:gs pos="60000">
                  <a:srgbClr val="9CBACC"/>
                </a:gs>
              </a:gsLst>
              <a:lin ang="0" scaled="0"/>
              <a:tileRect/>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grpSp>
      <p:grpSp>
        <p:nvGrpSpPr>
          <p:cNvPr id="146" name="Gruppieren 145"/>
          <p:cNvGrpSpPr/>
          <p:nvPr/>
        </p:nvGrpSpPr>
        <p:grpSpPr>
          <a:xfrm flipH="1">
            <a:off x="100372" y="1538051"/>
            <a:ext cx="1000074" cy="4839889"/>
            <a:chOff x="3928747" y="1468310"/>
            <a:chExt cx="1000074" cy="4839889"/>
          </a:xfrm>
        </p:grpSpPr>
        <p:sp>
          <p:nvSpPr>
            <p:cNvPr id="147" name="Rounded Rectangle 70"/>
            <p:cNvSpPr/>
            <p:nvPr/>
          </p:nvSpPr>
          <p:spPr bwMode="auto">
            <a:xfrm>
              <a:off x="4267022" y="1468310"/>
              <a:ext cx="661506" cy="4839889"/>
            </a:xfrm>
            <a:prstGeom prst="roundRect">
              <a:avLst>
                <a:gd name="adj" fmla="val 12421"/>
              </a:avLst>
            </a:prstGeom>
            <a:solidFill>
              <a:srgbClr val="E0DCDA"/>
            </a:solidFill>
            <a:ln w="6350" cap="flat" cmpd="sng" algn="ctr">
              <a:solidFill>
                <a:schemeClr val="bg1">
                  <a:lumMod val="50000"/>
                </a:schemeClr>
              </a:solidFill>
              <a:prstDash val="solid"/>
              <a:round/>
              <a:headEnd type="none" w="med" len="med"/>
              <a:tailEnd type="none" w="med" len="med"/>
            </a:ln>
            <a:effectLst>
              <a:innerShdw blurRad="342900">
                <a:schemeClr val="tx1">
                  <a:alpha val="37000"/>
                </a:schemeClr>
              </a:innerShdw>
            </a:effectLst>
          </p:spPr>
          <p:txBody>
            <a:bodyPr vert="horz" wrap="square" lIns="91440" tIns="45720" rIns="91440" bIns="45720" numCol="1" rtlCol="0" anchor="ctr" anchorCtr="0" compatLnSpc="1">
              <a:prstTxWarp prst="textNoShape">
                <a:avLst/>
              </a:prstTxWarp>
            </a:bodyPr>
            <a:lstStyle/>
            <a:p>
              <a:pPr algn="ctr"/>
              <a:endParaRPr lang="en-US" sz="1200" b="1" smtClean="0">
                <a:latin typeface="Arial" pitchFamily="34" charset="0"/>
                <a:cs typeface="Arial" pitchFamily="34" charset="0"/>
              </a:endParaRPr>
            </a:p>
          </p:txBody>
        </p:sp>
        <p:sp>
          <p:nvSpPr>
            <p:cNvPr id="148" name="TextBox 102"/>
            <p:cNvSpPr txBox="1"/>
            <p:nvPr/>
          </p:nvSpPr>
          <p:spPr>
            <a:xfrm rot="5400000">
              <a:off x="3559151" y="3669072"/>
              <a:ext cx="2400786" cy="338554"/>
            </a:xfrm>
            <a:prstGeom prst="rect">
              <a:avLst/>
            </a:prstGeom>
            <a:noFill/>
          </p:spPr>
          <p:txBody>
            <a:bodyPr wrap="none" rtlCol="0" anchor="ctr">
              <a:spAutoFit/>
            </a:bodyPr>
            <a:lstStyle/>
            <a:p>
              <a:pPr algn="ctr"/>
              <a:r>
                <a:rPr lang="en-US" sz="1600" b="1" dirty="0" smtClean="0">
                  <a:latin typeface="Arial" pitchFamily="34" charset="0"/>
                  <a:cs typeface="Arial" pitchFamily="34" charset="0"/>
                </a:rPr>
                <a:t>TEST &amp; VERIFICATION</a:t>
              </a:r>
              <a:endParaRPr lang="en-US" sz="1600" b="1" dirty="0">
                <a:latin typeface="Arial" pitchFamily="34" charset="0"/>
                <a:cs typeface="Arial" pitchFamily="34" charset="0"/>
              </a:endParaRPr>
            </a:p>
          </p:txBody>
        </p:sp>
        <p:grpSp>
          <p:nvGrpSpPr>
            <p:cNvPr id="149" name="Group 42"/>
            <p:cNvGrpSpPr/>
            <p:nvPr/>
          </p:nvGrpSpPr>
          <p:grpSpPr>
            <a:xfrm>
              <a:off x="3928747" y="1720312"/>
              <a:ext cx="676550" cy="1712953"/>
              <a:chOff x="5181600" y="1720312"/>
              <a:chExt cx="676550" cy="1712953"/>
            </a:xfrm>
          </p:grpSpPr>
          <p:sp>
            <p:nvSpPr>
              <p:cNvPr id="157" name="Bent Arrow 43"/>
              <p:cNvSpPr/>
              <p:nvPr/>
            </p:nvSpPr>
            <p:spPr bwMode="auto">
              <a:xfrm flipH="1">
                <a:off x="5181600" y="1720312"/>
                <a:ext cx="676550" cy="1061289"/>
              </a:xfrm>
              <a:prstGeom prst="bentArrow">
                <a:avLst>
                  <a:gd name="adj1" fmla="val 28923"/>
                  <a:gd name="adj2" fmla="val 22812"/>
                  <a:gd name="adj3" fmla="val 36756"/>
                  <a:gd name="adj4" fmla="val 43750"/>
                </a:avLst>
              </a:prstGeom>
              <a:gradFill flip="none" rotWithShape="1">
                <a:gsLst>
                  <a:gs pos="0">
                    <a:srgbClr val="4E93C2"/>
                  </a:gs>
                  <a:gs pos="100000">
                    <a:srgbClr val="84B3CA"/>
                  </a:gs>
                </a:gsLst>
                <a:lin ang="10800000" scaled="1"/>
                <a:tileRect/>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smtClean="0">
                  <a:latin typeface="Arial" pitchFamily="34" charset="0"/>
                  <a:cs typeface="Arial" pitchFamily="34" charset="0"/>
                </a:endParaRPr>
              </a:p>
            </p:txBody>
          </p:sp>
          <p:sp>
            <p:nvSpPr>
              <p:cNvPr id="158" name="Freeform 44"/>
              <p:cNvSpPr/>
              <p:nvPr/>
            </p:nvSpPr>
            <p:spPr bwMode="auto">
              <a:xfrm flipH="1" flipV="1">
                <a:off x="5181600" y="2158772"/>
                <a:ext cx="676550" cy="1274493"/>
              </a:xfrm>
              <a:custGeom>
                <a:avLst/>
                <a:gdLst>
                  <a:gd name="connsiteX0" fmla="*/ 0 w 676550"/>
                  <a:gd name="connsiteY0" fmla="*/ 1274493 h 1274493"/>
                  <a:gd name="connsiteX1" fmla="*/ 0 w 676550"/>
                  <a:gd name="connsiteY1" fmla="*/ 352486 h 1274493"/>
                  <a:gd name="connsiteX2" fmla="*/ 86694 w 676550"/>
                  <a:gd name="connsiteY2" fmla="*/ 143189 h 1274493"/>
                  <a:gd name="connsiteX3" fmla="*/ 295991 w 676550"/>
                  <a:gd name="connsiteY3" fmla="*/ 56496 h 1274493"/>
                  <a:gd name="connsiteX4" fmla="*/ 427877 w 676550"/>
                  <a:gd name="connsiteY4" fmla="*/ 56495 h 1274493"/>
                  <a:gd name="connsiteX5" fmla="*/ 427877 w 676550"/>
                  <a:gd name="connsiteY5" fmla="*/ 0 h 1274493"/>
                  <a:gd name="connsiteX6" fmla="*/ 676550 w 676550"/>
                  <a:gd name="connsiteY6" fmla="*/ 154335 h 1274493"/>
                  <a:gd name="connsiteX7" fmla="*/ 427877 w 676550"/>
                  <a:gd name="connsiteY7" fmla="*/ 308669 h 1274493"/>
                  <a:gd name="connsiteX8" fmla="*/ 427877 w 676550"/>
                  <a:gd name="connsiteY8" fmla="*/ 252174 h 1274493"/>
                  <a:gd name="connsiteX9" fmla="*/ 295991 w 676550"/>
                  <a:gd name="connsiteY9" fmla="*/ 252174 h 1274493"/>
                  <a:gd name="connsiteX10" fmla="*/ 195679 w 676550"/>
                  <a:gd name="connsiteY10" fmla="*/ 352486 h 1274493"/>
                  <a:gd name="connsiteX11" fmla="*/ 195679 w 676550"/>
                  <a:gd name="connsiteY11" fmla="*/ 1274493 h 1274493"/>
                  <a:gd name="connsiteX12" fmla="*/ 0 w 676550"/>
                  <a:gd name="connsiteY12" fmla="*/ 1274493 h 1274493"/>
                  <a:gd name="connsiteX0" fmla="*/ 0 w 676550"/>
                  <a:gd name="connsiteY0" fmla="*/ 1274493 h 1274493"/>
                  <a:gd name="connsiteX1" fmla="*/ 0 w 676550"/>
                  <a:gd name="connsiteY1" fmla="*/ 352486 h 1274493"/>
                  <a:gd name="connsiteX2" fmla="*/ 86694 w 676550"/>
                  <a:gd name="connsiteY2" fmla="*/ 143189 h 1274493"/>
                  <a:gd name="connsiteX3" fmla="*/ 295991 w 676550"/>
                  <a:gd name="connsiteY3" fmla="*/ 56496 h 1274493"/>
                  <a:gd name="connsiteX4" fmla="*/ 427877 w 676550"/>
                  <a:gd name="connsiteY4" fmla="*/ 56495 h 1274493"/>
                  <a:gd name="connsiteX5" fmla="*/ 427877 w 676550"/>
                  <a:gd name="connsiteY5" fmla="*/ 0 h 1274493"/>
                  <a:gd name="connsiteX6" fmla="*/ 676550 w 676550"/>
                  <a:gd name="connsiteY6" fmla="*/ 154335 h 1274493"/>
                  <a:gd name="connsiteX7" fmla="*/ 427877 w 676550"/>
                  <a:gd name="connsiteY7" fmla="*/ 308669 h 1274493"/>
                  <a:gd name="connsiteX8" fmla="*/ 427877 w 676550"/>
                  <a:gd name="connsiteY8" fmla="*/ 252174 h 1274493"/>
                  <a:gd name="connsiteX9" fmla="*/ 295991 w 676550"/>
                  <a:gd name="connsiteY9" fmla="*/ 252174 h 1274493"/>
                  <a:gd name="connsiteX10" fmla="*/ 195679 w 676550"/>
                  <a:gd name="connsiteY10" fmla="*/ 352486 h 1274493"/>
                  <a:gd name="connsiteX11" fmla="*/ 195679 w 676550"/>
                  <a:gd name="connsiteY11" fmla="*/ 1274493 h 1274493"/>
                  <a:gd name="connsiteX12" fmla="*/ 105050 w 676550"/>
                  <a:gd name="connsiteY12" fmla="*/ 1274265 h 1274493"/>
                  <a:gd name="connsiteX13" fmla="*/ 0 w 676550"/>
                  <a:gd name="connsiteY13" fmla="*/ 1274493 h 1274493"/>
                  <a:gd name="connsiteX0" fmla="*/ 105050 w 676550"/>
                  <a:gd name="connsiteY0" fmla="*/ 1274265 h 1365705"/>
                  <a:gd name="connsiteX1" fmla="*/ 0 w 676550"/>
                  <a:gd name="connsiteY1" fmla="*/ 1274493 h 1365705"/>
                  <a:gd name="connsiteX2" fmla="*/ 0 w 676550"/>
                  <a:gd name="connsiteY2" fmla="*/ 352486 h 1365705"/>
                  <a:gd name="connsiteX3" fmla="*/ 86694 w 676550"/>
                  <a:gd name="connsiteY3" fmla="*/ 143189 h 1365705"/>
                  <a:gd name="connsiteX4" fmla="*/ 295991 w 676550"/>
                  <a:gd name="connsiteY4" fmla="*/ 56496 h 1365705"/>
                  <a:gd name="connsiteX5" fmla="*/ 427877 w 676550"/>
                  <a:gd name="connsiteY5" fmla="*/ 56495 h 1365705"/>
                  <a:gd name="connsiteX6" fmla="*/ 427877 w 676550"/>
                  <a:gd name="connsiteY6" fmla="*/ 0 h 1365705"/>
                  <a:gd name="connsiteX7" fmla="*/ 676550 w 676550"/>
                  <a:gd name="connsiteY7" fmla="*/ 154335 h 1365705"/>
                  <a:gd name="connsiteX8" fmla="*/ 427877 w 676550"/>
                  <a:gd name="connsiteY8" fmla="*/ 308669 h 1365705"/>
                  <a:gd name="connsiteX9" fmla="*/ 427877 w 676550"/>
                  <a:gd name="connsiteY9" fmla="*/ 252174 h 1365705"/>
                  <a:gd name="connsiteX10" fmla="*/ 295991 w 676550"/>
                  <a:gd name="connsiteY10" fmla="*/ 252174 h 1365705"/>
                  <a:gd name="connsiteX11" fmla="*/ 195679 w 676550"/>
                  <a:gd name="connsiteY11" fmla="*/ 352486 h 1365705"/>
                  <a:gd name="connsiteX12" fmla="*/ 195679 w 676550"/>
                  <a:gd name="connsiteY12" fmla="*/ 1274493 h 1365705"/>
                  <a:gd name="connsiteX13" fmla="*/ 196490 w 676550"/>
                  <a:gd name="connsiteY13" fmla="*/ 1365705 h 1365705"/>
                  <a:gd name="connsiteX0" fmla="*/ 105050 w 676550"/>
                  <a:gd name="connsiteY0" fmla="*/ 1274265 h 1274493"/>
                  <a:gd name="connsiteX1" fmla="*/ 0 w 676550"/>
                  <a:gd name="connsiteY1" fmla="*/ 1274493 h 1274493"/>
                  <a:gd name="connsiteX2" fmla="*/ 0 w 676550"/>
                  <a:gd name="connsiteY2" fmla="*/ 352486 h 1274493"/>
                  <a:gd name="connsiteX3" fmla="*/ 86694 w 676550"/>
                  <a:gd name="connsiteY3" fmla="*/ 143189 h 1274493"/>
                  <a:gd name="connsiteX4" fmla="*/ 295991 w 676550"/>
                  <a:gd name="connsiteY4" fmla="*/ 56496 h 1274493"/>
                  <a:gd name="connsiteX5" fmla="*/ 427877 w 676550"/>
                  <a:gd name="connsiteY5" fmla="*/ 56495 h 1274493"/>
                  <a:gd name="connsiteX6" fmla="*/ 427877 w 676550"/>
                  <a:gd name="connsiteY6" fmla="*/ 0 h 1274493"/>
                  <a:gd name="connsiteX7" fmla="*/ 676550 w 676550"/>
                  <a:gd name="connsiteY7" fmla="*/ 154335 h 1274493"/>
                  <a:gd name="connsiteX8" fmla="*/ 427877 w 676550"/>
                  <a:gd name="connsiteY8" fmla="*/ 308669 h 1274493"/>
                  <a:gd name="connsiteX9" fmla="*/ 427877 w 676550"/>
                  <a:gd name="connsiteY9" fmla="*/ 252174 h 1274493"/>
                  <a:gd name="connsiteX10" fmla="*/ 295991 w 676550"/>
                  <a:gd name="connsiteY10" fmla="*/ 252174 h 1274493"/>
                  <a:gd name="connsiteX11" fmla="*/ 195679 w 676550"/>
                  <a:gd name="connsiteY11" fmla="*/ 352486 h 1274493"/>
                  <a:gd name="connsiteX12" fmla="*/ 195679 w 676550"/>
                  <a:gd name="connsiteY12" fmla="*/ 1274493 h 1274493"/>
                  <a:gd name="connsiteX0" fmla="*/ 0 w 676550"/>
                  <a:gd name="connsiteY0" fmla="*/ 1274493 h 1274493"/>
                  <a:gd name="connsiteX1" fmla="*/ 0 w 676550"/>
                  <a:gd name="connsiteY1" fmla="*/ 352486 h 1274493"/>
                  <a:gd name="connsiteX2" fmla="*/ 86694 w 676550"/>
                  <a:gd name="connsiteY2" fmla="*/ 143189 h 1274493"/>
                  <a:gd name="connsiteX3" fmla="*/ 295991 w 676550"/>
                  <a:gd name="connsiteY3" fmla="*/ 56496 h 1274493"/>
                  <a:gd name="connsiteX4" fmla="*/ 427877 w 676550"/>
                  <a:gd name="connsiteY4" fmla="*/ 56495 h 1274493"/>
                  <a:gd name="connsiteX5" fmla="*/ 427877 w 676550"/>
                  <a:gd name="connsiteY5" fmla="*/ 0 h 1274493"/>
                  <a:gd name="connsiteX6" fmla="*/ 676550 w 676550"/>
                  <a:gd name="connsiteY6" fmla="*/ 154335 h 1274493"/>
                  <a:gd name="connsiteX7" fmla="*/ 427877 w 676550"/>
                  <a:gd name="connsiteY7" fmla="*/ 308669 h 1274493"/>
                  <a:gd name="connsiteX8" fmla="*/ 427877 w 676550"/>
                  <a:gd name="connsiteY8" fmla="*/ 252174 h 1274493"/>
                  <a:gd name="connsiteX9" fmla="*/ 295991 w 676550"/>
                  <a:gd name="connsiteY9" fmla="*/ 252174 h 1274493"/>
                  <a:gd name="connsiteX10" fmla="*/ 195679 w 676550"/>
                  <a:gd name="connsiteY10" fmla="*/ 352486 h 1274493"/>
                  <a:gd name="connsiteX11" fmla="*/ 195679 w 676550"/>
                  <a:gd name="connsiteY11" fmla="*/ 1274493 h 1274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6550" h="1274493">
                    <a:moveTo>
                      <a:pt x="0" y="1274493"/>
                    </a:moveTo>
                    <a:lnTo>
                      <a:pt x="0" y="352486"/>
                    </a:lnTo>
                    <a:cubicBezTo>
                      <a:pt x="0" y="273984"/>
                      <a:pt x="31185" y="198698"/>
                      <a:pt x="86694" y="143189"/>
                    </a:cubicBezTo>
                    <a:cubicBezTo>
                      <a:pt x="142203" y="87680"/>
                      <a:pt x="217490" y="56495"/>
                      <a:pt x="295991" y="56496"/>
                    </a:cubicBezTo>
                    <a:lnTo>
                      <a:pt x="427877" y="56495"/>
                    </a:lnTo>
                    <a:lnTo>
                      <a:pt x="427877" y="0"/>
                    </a:lnTo>
                    <a:lnTo>
                      <a:pt x="676550" y="154335"/>
                    </a:lnTo>
                    <a:lnTo>
                      <a:pt x="427877" y="308669"/>
                    </a:lnTo>
                    <a:lnTo>
                      <a:pt x="427877" y="252174"/>
                    </a:lnTo>
                    <a:lnTo>
                      <a:pt x="295991" y="252174"/>
                    </a:lnTo>
                    <a:cubicBezTo>
                      <a:pt x="240590" y="252174"/>
                      <a:pt x="195679" y="297085"/>
                      <a:pt x="195679" y="352486"/>
                    </a:cubicBezTo>
                    <a:lnTo>
                      <a:pt x="195679" y="1274493"/>
                    </a:lnTo>
                  </a:path>
                </a:pathLst>
              </a:custGeom>
              <a:gradFill flip="none" rotWithShape="1">
                <a:gsLst>
                  <a:gs pos="0">
                    <a:srgbClr val="4E93C2"/>
                  </a:gs>
                  <a:gs pos="100000">
                    <a:srgbClr val="84B3CA"/>
                  </a:gs>
                </a:gsLst>
                <a:lin ang="10800000" scaled="1"/>
                <a:tileRect/>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smtClean="0">
                  <a:latin typeface="Arial" pitchFamily="34" charset="0"/>
                  <a:cs typeface="Arial" pitchFamily="34" charset="0"/>
                </a:endParaRPr>
              </a:p>
            </p:txBody>
          </p:sp>
        </p:grpSp>
        <p:grpSp>
          <p:nvGrpSpPr>
            <p:cNvPr id="150" name="Group 45"/>
            <p:cNvGrpSpPr/>
            <p:nvPr/>
          </p:nvGrpSpPr>
          <p:grpSpPr>
            <a:xfrm>
              <a:off x="3928747" y="3124200"/>
              <a:ext cx="676550" cy="2057400"/>
              <a:chOff x="3952600" y="3124200"/>
              <a:chExt cx="676550" cy="2057400"/>
            </a:xfrm>
          </p:grpSpPr>
          <p:sp>
            <p:nvSpPr>
              <p:cNvPr id="155" name="Bent Arrow 46"/>
              <p:cNvSpPr/>
              <p:nvPr/>
            </p:nvSpPr>
            <p:spPr bwMode="auto">
              <a:xfrm flipH="1">
                <a:off x="3952600" y="3124200"/>
                <a:ext cx="676550" cy="1274493"/>
              </a:xfrm>
              <a:prstGeom prst="bentArrow">
                <a:avLst>
                  <a:gd name="adj1" fmla="val 28923"/>
                  <a:gd name="adj2" fmla="val 22812"/>
                  <a:gd name="adj3" fmla="val 36756"/>
                  <a:gd name="adj4" fmla="val 43750"/>
                </a:avLst>
              </a:prstGeom>
              <a:gradFill flip="none" rotWithShape="1">
                <a:gsLst>
                  <a:gs pos="0">
                    <a:srgbClr val="4E93C2"/>
                  </a:gs>
                  <a:gs pos="100000">
                    <a:srgbClr val="84B3CA"/>
                  </a:gs>
                </a:gsLst>
                <a:lin ang="10800000" scaled="1"/>
                <a:tileRect/>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smtClean="0">
                  <a:latin typeface="Arial" pitchFamily="34" charset="0"/>
                  <a:cs typeface="Arial" pitchFamily="34" charset="0"/>
                </a:endParaRPr>
              </a:p>
            </p:txBody>
          </p:sp>
          <p:sp>
            <p:nvSpPr>
              <p:cNvPr id="156" name="Freeform 47"/>
              <p:cNvSpPr/>
              <p:nvPr/>
            </p:nvSpPr>
            <p:spPr bwMode="auto">
              <a:xfrm flipH="1" flipV="1">
                <a:off x="3952600" y="3907107"/>
                <a:ext cx="676550" cy="1274493"/>
              </a:xfrm>
              <a:custGeom>
                <a:avLst/>
                <a:gdLst>
                  <a:gd name="connsiteX0" fmla="*/ 0 w 676550"/>
                  <a:gd name="connsiteY0" fmla="*/ 1274493 h 1274493"/>
                  <a:gd name="connsiteX1" fmla="*/ 0 w 676550"/>
                  <a:gd name="connsiteY1" fmla="*/ 352486 h 1274493"/>
                  <a:gd name="connsiteX2" fmla="*/ 86694 w 676550"/>
                  <a:gd name="connsiteY2" fmla="*/ 143189 h 1274493"/>
                  <a:gd name="connsiteX3" fmla="*/ 295991 w 676550"/>
                  <a:gd name="connsiteY3" fmla="*/ 56496 h 1274493"/>
                  <a:gd name="connsiteX4" fmla="*/ 427877 w 676550"/>
                  <a:gd name="connsiteY4" fmla="*/ 56495 h 1274493"/>
                  <a:gd name="connsiteX5" fmla="*/ 427877 w 676550"/>
                  <a:gd name="connsiteY5" fmla="*/ 0 h 1274493"/>
                  <a:gd name="connsiteX6" fmla="*/ 676550 w 676550"/>
                  <a:gd name="connsiteY6" fmla="*/ 154335 h 1274493"/>
                  <a:gd name="connsiteX7" fmla="*/ 427877 w 676550"/>
                  <a:gd name="connsiteY7" fmla="*/ 308669 h 1274493"/>
                  <a:gd name="connsiteX8" fmla="*/ 427877 w 676550"/>
                  <a:gd name="connsiteY8" fmla="*/ 252174 h 1274493"/>
                  <a:gd name="connsiteX9" fmla="*/ 295991 w 676550"/>
                  <a:gd name="connsiteY9" fmla="*/ 252174 h 1274493"/>
                  <a:gd name="connsiteX10" fmla="*/ 195679 w 676550"/>
                  <a:gd name="connsiteY10" fmla="*/ 352486 h 1274493"/>
                  <a:gd name="connsiteX11" fmla="*/ 195679 w 676550"/>
                  <a:gd name="connsiteY11" fmla="*/ 1274493 h 1274493"/>
                  <a:gd name="connsiteX12" fmla="*/ 0 w 676550"/>
                  <a:gd name="connsiteY12" fmla="*/ 1274493 h 1274493"/>
                  <a:gd name="connsiteX0" fmla="*/ 0 w 676550"/>
                  <a:gd name="connsiteY0" fmla="*/ 1274493 h 1274493"/>
                  <a:gd name="connsiteX1" fmla="*/ 0 w 676550"/>
                  <a:gd name="connsiteY1" fmla="*/ 352486 h 1274493"/>
                  <a:gd name="connsiteX2" fmla="*/ 86694 w 676550"/>
                  <a:gd name="connsiteY2" fmla="*/ 143189 h 1274493"/>
                  <a:gd name="connsiteX3" fmla="*/ 295991 w 676550"/>
                  <a:gd name="connsiteY3" fmla="*/ 56496 h 1274493"/>
                  <a:gd name="connsiteX4" fmla="*/ 427877 w 676550"/>
                  <a:gd name="connsiteY4" fmla="*/ 56495 h 1274493"/>
                  <a:gd name="connsiteX5" fmla="*/ 427877 w 676550"/>
                  <a:gd name="connsiteY5" fmla="*/ 0 h 1274493"/>
                  <a:gd name="connsiteX6" fmla="*/ 676550 w 676550"/>
                  <a:gd name="connsiteY6" fmla="*/ 154335 h 1274493"/>
                  <a:gd name="connsiteX7" fmla="*/ 427877 w 676550"/>
                  <a:gd name="connsiteY7" fmla="*/ 308669 h 1274493"/>
                  <a:gd name="connsiteX8" fmla="*/ 427877 w 676550"/>
                  <a:gd name="connsiteY8" fmla="*/ 252174 h 1274493"/>
                  <a:gd name="connsiteX9" fmla="*/ 295991 w 676550"/>
                  <a:gd name="connsiteY9" fmla="*/ 252174 h 1274493"/>
                  <a:gd name="connsiteX10" fmla="*/ 195679 w 676550"/>
                  <a:gd name="connsiteY10" fmla="*/ 352486 h 1274493"/>
                  <a:gd name="connsiteX11" fmla="*/ 195679 w 676550"/>
                  <a:gd name="connsiteY11" fmla="*/ 1274493 h 1274493"/>
                  <a:gd name="connsiteX12" fmla="*/ 105050 w 676550"/>
                  <a:gd name="connsiteY12" fmla="*/ 1274265 h 1274493"/>
                  <a:gd name="connsiteX13" fmla="*/ 0 w 676550"/>
                  <a:gd name="connsiteY13" fmla="*/ 1274493 h 1274493"/>
                  <a:gd name="connsiteX0" fmla="*/ 105050 w 676550"/>
                  <a:gd name="connsiteY0" fmla="*/ 1274265 h 1365705"/>
                  <a:gd name="connsiteX1" fmla="*/ 0 w 676550"/>
                  <a:gd name="connsiteY1" fmla="*/ 1274493 h 1365705"/>
                  <a:gd name="connsiteX2" fmla="*/ 0 w 676550"/>
                  <a:gd name="connsiteY2" fmla="*/ 352486 h 1365705"/>
                  <a:gd name="connsiteX3" fmla="*/ 86694 w 676550"/>
                  <a:gd name="connsiteY3" fmla="*/ 143189 h 1365705"/>
                  <a:gd name="connsiteX4" fmla="*/ 295991 w 676550"/>
                  <a:gd name="connsiteY4" fmla="*/ 56496 h 1365705"/>
                  <a:gd name="connsiteX5" fmla="*/ 427877 w 676550"/>
                  <a:gd name="connsiteY5" fmla="*/ 56495 h 1365705"/>
                  <a:gd name="connsiteX6" fmla="*/ 427877 w 676550"/>
                  <a:gd name="connsiteY6" fmla="*/ 0 h 1365705"/>
                  <a:gd name="connsiteX7" fmla="*/ 676550 w 676550"/>
                  <a:gd name="connsiteY7" fmla="*/ 154335 h 1365705"/>
                  <a:gd name="connsiteX8" fmla="*/ 427877 w 676550"/>
                  <a:gd name="connsiteY8" fmla="*/ 308669 h 1365705"/>
                  <a:gd name="connsiteX9" fmla="*/ 427877 w 676550"/>
                  <a:gd name="connsiteY9" fmla="*/ 252174 h 1365705"/>
                  <a:gd name="connsiteX10" fmla="*/ 295991 w 676550"/>
                  <a:gd name="connsiteY10" fmla="*/ 252174 h 1365705"/>
                  <a:gd name="connsiteX11" fmla="*/ 195679 w 676550"/>
                  <a:gd name="connsiteY11" fmla="*/ 352486 h 1365705"/>
                  <a:gd name="connsiteX12" fmla="*/ 195679 w 676550"/>
                  <a:gd name="connsiteY12" fmla="*/ 1274493 h 1365705"/>
                  <a:gd name="connsiteX13" fmla="*/ 196490 w 676550"/>
                  <a:gd name="connsiteY13" fmla="*/ 1365705 h 1365705"/>
                  <a:gd name="connsiteX0" fmla="*/ 105050 w 676550"/>
                  <a:gd name="connsiteY0" fmla="*/ 1274265 h 1274493"/>
                  <a:gd name="connsiteX1" fmla="*/ 0 w 676550"/>
                  <a:gd name="connsiteY1" fmla="*/ 1274493 h 1274493"/>
                  <a:gd name="connsiteX2" fmla="*/ 0 w 676550"/>
                  <a:gd name="connsiteY2" fmla="*/ 352486 h 1274493"/>
                  <a:gd name="connsiteX3" fmla="*/ 86694 w 676550"/>
                  <a:gd name="connsiteY3" fmla="*/ 143189 h 1274493"/>
                  <a:gd name="connsiteX4" fmla="*/ 295991 w 676550"/>
                  <a:gd name="connsiteY4" fmla="*/ 56496 h 1274493"/>
                  <a:gd name="connsiteX5" fmla="*/ 427877 w 676550"/>
                  <a:gd name="connsiteY5" fmla="*/ 56495 h 1274493"/>
                  <a:gd name="connsiteX6" fmla="*/ 427877 w 676550"/>
                  <a:gd name="connsiteY6" fmla="*/ 0 h 1274493"/>
                  <a:gd name="connsiteX7" fmla="*/ 676550 w 676550"/>
                  <a:gd name="connsiteY7" fmla="*/ 154335 h 1274493"/>
                  <a:gd name="connsiteX8" fmla="*/ 427877 w 676550"/>
                  <a:gd name="connsiteY8" fmla="*/ 308669 h 1274493"/>
                  <a:gd name="connsiteX9" fmla="*/ 427877 w 676550"/>
                  <a:gd name="connsiteY9" fmla="*/ 252174 h 1274493"/>
                  <a:gd name="connsiteX10" fmla="*/ 295991 w 676550"/>
                  <a:gd name="connsiteY10" fmla="*/ 252174 h 1274493"/>
                  <a:gd name="connsiteX11" fmla="*/ 195679 w 676550"/>
                  <a:gd name="connsiteY11" fmla="*/ 352486 h 1274493"/>
                  <a:gd name="connsiteX12" fmla="*/ 195679 w 676550"/>
                  <a:gd name="connsiteY12" fmla="*/ 1274493 h 1274493"/>
                  <a:gd name="connsiteX0" fmla="*/ 0 w 676550"/>
                  <a:gd name="connsiteY0" fmla="*/ 1274493 h 1274493"/>
                  <a:gd name="connsiteX1" fmla="*/ 0 w 676550"/>
                  <a:gd name="connsiteY1" fmla="*/ 352486 h 1274493"/>
                  <a:gd name="connsiteX2" fmla="*/ 86694 w 676550"/>
                  <a:gd name="connsiteY2" fmla="*/ 143189 h 1274493"/>
                  <a:gd name="connsiteX3" fmla="*/ 295991 w 676550"/>
                  <a:gd name="connsiteY3" fmla="*/ 56496 h 1274493"/>
                  <a:gd name="connsiteX4" fmla="*/ 427877 w 676550"/>
                  <a:gd name="connsiteY4" fmla="*/ 56495 h 1274493"/>
                  <a:gd name="connsiteX5" fmla="*/ 427877 w 676550"/>
                  <a:gd name="connsiteY5" fmla="*/ 0 h 1274493"/>
                  <a:gd name="connsiteX6" fmla="*/ 676550 w 676550"/>
                  <a:gd name="connsiteY6" fmla="*/ 154335 h 1274493"/>
                  <a:gd name="connsiteX7" fmla="*/ 427877 w 676550"/>
                  <a:gd name="connsiteY7" fmla="*/ 308669 h 1274493"/>
                  <a:gd name="connsiteX8" fmla="*/ 427877 w 676550"/>
                  <a:gd name="connsiteY8" fmla="*/ 252174 h 1274493"/>
                  <a:gd name="connsiteX9" fmla="*/ 295991 w 676550"/>
                  <a:gd name="connsiteY9" fmla="*/ 252174 h 1274493"/>
                  <a:gd name="connsiteX10" fmla="*/ 195679 w 676550"/>
                  <a:gd name="connsiteY10" fmla="*/ 352486 h 1274493"/>
                  <a:gd name="connsiteX11" fmla="*/ 195679 w 676550"/>
                  <a:gd name="connsiteY11" fmla="*/ 1274493 h 1274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6550" h="1274493">
                    <a:moveTo>
                      <a:pt x="0" y="1274493"/>
                    </a:moveTo>
                    <a:lnTo>
                      <a:pt x="0" y="352486"/>
                    </a:lnTo>
                    <a:cubicBezTo>
                      <a:pt x="0" y="273984"/>
                      <a:pt x="31185" y="198698"/>
                      <a:pt x="86694" y="143189"/>
                    </a:cubicBezTo>
                    <a:cubicBezTo>
                      <a:pt x="142203" y="87680"/>
                      <a:pt x="217490" y="56495"/>
                      <a:pt x="295991" y="56496"/>
                    </a:cubicBezTo>
                    <a:lnTo>
                      <a:pt x="427877" y="56495"/>
                    </a:lnTo>
                    <a:lnTo>
                      <a:pt x="427877" y="0"/>
                    </a:lnTo>
                    <a:lnTo>
                      <a:pt x="676550" y="154335"/>
                    </a:lnTo>
                    <a:lnTo>
                      <a:pt x="427877" y="308669"/>
                    </a:lnTo>
                    <a:lnTo>
                      <a:pt x="427877" y="252174"/>
                    </a:lnTo>
                    <a:lnTo>
                      <a:pt x="295991" y="252174"/>
                    </a:lnTo>
                    <a:cubicBezTo>
                      <a:pt x="240590" y="252174"/>
                      <a:pt x="195679" y="297085"/>
                      <a:pt x="195679" y="352486"/>
                    </a:cubicBezTo>
                    <a:lnTo>
                      <a:pt x="195679" y="1274493"/>
                    </a:lnTo>
                  </a:path>
                </a:pathLst>
              </a:custGeom>
              <a:gradFill flip="none" rotWithShape="1">
                <a:gsLst>
                  <a:gs pos="0">
                    <a:srgbClr val="4E93C2"/>
                  </a:gs>
                  <a:gs pos="100000">
                    <a:srgbClr val="84B3CA"/>
                  </a:gs>
                </a:gsLst>
                <a:lin ang="10800000" scaled="1"/>
                <a:tileRect/>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smtClean="0">
                  <a:latin typeface="Arial" pitchFamily="34" charset="0"/>
                  <a:cs typeface="Arial" pitchFamily="34" charset="0"/>
                </a:endParaRPr>
              </a:p>
            </p:txBody>
          </p:sp>
        </p:grpSp>
        <p:grpSp>
          <p:nvGrpSpPr>
            <p:cNvPr id="151" name="Group 48"/>
            <p:cNvGrpSpPr/>
            <p:nvPr/>
          </p:nvGrpSpPr>
          <p:grpSpPr>
            <a:xfrm>
              <a:off x="3928747" y="4871277"/>
              <a:ext cx="676550" cy="1436921"/>
              <a:chOff x="3952600" y="4871277"/>
              <a:chExt cx="676550" cy="1436921"/>
            </a:xfrm>
          </p:grpSpPr>
          <p:sp>
            <p:nvSpPr>
              <p:cNvPr id="152" name="Bent Arrow 49"/>
              <p:cNvSpPr/>
              <p:nvPr/>
            </p:nvSpPr>
            <p:spPr bwMode="auto">
              <a:xfrm flipH="1">
                <a:off x="3952600" y="4871277"/>
                <a:ext cx="676550" cy="996123"/>
              </a:xfrm>
              <a:prstGeom prst="bentArrow">
                <a:avLst>
                  <a:gd name="adj1" fmla="val 28923"/>
                  <a:gd name="adj2" fmla="val 22812"/>
                  <a:gd name="adj3" fmla="val 36756"/>
                  <a:gd name="adj4" fmla="val 43750"/>
                </a:avLst>
              </a:prstGeom>
              <a:gradFill flip="none" rotWithShape="1">
                <a:gsLst>
                  <a:gs pos="0">
                    <a:srgbClr val="4E93C2"/>
                  </a:gs>
                  <a:gs pos="100000">
                    <a:srgbClr val="84B3CA"/>
                  </a:gs>
                </a:gsLst>
                <a:lin ang="10800000" scaled="1"/>
                <a:tileRect/>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smtClean="0">
                  <a:latin typeface="Arial" pitchFamily="34" charset="0"/>
                  <a:cs typeface="Arial" pitchFamily="34" charset="0"/>
                </a:endParaRPr>
              </a:p>
            </p:txBody>
          </p:sp>
          <p:sp>
            <p:nvSpPr>
              <p:cNvPr id="153" name="Freeform 62"/>
              <p:cNvSpPr/>
              <p:nvPr/>
            </p:nvSpPr>
            <p:spPr bwMode="auto">
              <a:xfrm flipH="1" flipV="1">
                <a:off x="3952600" y="5410199"/>
                <a:ext cx="676550" cy="897999"/>
              </a:xfrm>
              <a:custGeom>
                <a:avLst/>
                <a:gdLst>
                  <a:gd name="connsiteX0" fmla="*/ 0 w 676550"/>
                  <a:gd name="connsiteY0" fmla="*/ 996123 h 996123"/>
                  <a:gd name="connsiteX1" fmla="*/ 0 w 676550"/>
                  <a:gd name="connsiteY1" fmla="*/ 352486 h 996123"/>
                  <a:gd name="connsiteX2" fmla="*/ 86694 w 676550"/>
                  <a:gd name="connsiteY2" fmla="*/ 143189 h 996123"/>
                  <a:gd name="connsiteX3" fmla="*/ 295991 w 676550"/>
                  <a:gd name="connsiteY3" fmla="*/ 56496 h 996123"/>
                  <a:gd name="connsiteX4" fmla="*/ 427877 w 676550"/>
                  <a:gd name="connsiteY4" fmla="*/ 56495 h 996123"/>
                  <a:gd name="connsiteX5" fmla="*/ 427877 w 676550"/>
                  <a:gd name="connsiteY5" fmla="*/ 0 h 996123"/>
                  <a:gd name="connsiteX6" fmla="*/ 676550 w 676550"/>
                  <a:gd name="connsiteY6" fmla="*/ 154335 h 996123"/>
                  <a:gd name="connsiteX7" fmla="*/ 427877 w 676550"/>
                  <a:gd name="connsiteY7" fmla="*/ 308669 h 996123"/>
                  <a:gd name="connsiteX8" fmla="*/ 427877 w 676550"/>
                  <a:gd name="connsiteY8" fmla="*/ 252174 h 996123"/>
                  <a:gd name="connsiteX9" fmla="*/ 295991 w 676550"/>
                  <a:gd name="connsiteY9" fmla="*/ 252174 h 996123"/>
                  <a:gd name="connsiteX10" fmla="*/ 195679 w 676550"/>
                  <a:gd name="connsiteY10" fmla="*/ 352486 h 996123"/>
                  <a:gd name="connsiteX11" fmla="*/ 195679 w 676550"/>
                  <a:gd name="connsiteY11" fmla="*/ 996123 h 996123"/>
                  <a:gd name="connsiteX12" fmla="*/ 0 w 676550"/>
                  <a:gd name="connsiteY12" fmla="*/ 996123 h 996123"/>
                  <a:gd name="connsiteX0" fmla="*/ 0 w 676550"/>
                  <a:gd name="connsiteY0" fmla="*/ 996123 h 997929"/>
                  <a:gd name="connsiteX1" fmla="*/ 0 w 676550"/>
                  <a:gd name="connsiteY1" fmla="*/ 352486 h 997929"/>
                  <a:gd name="connsiteX2" fmla="*/ 86694 w 676550"/>
                  <a:gd name="connsiteY2" fmla="*/ 143189 h 997929"/>
                  <a:gd name="connsiteX3" fmla="*/ 295991 w 676550"/>
                  <a:gd name="connsiteY3" fmla="*/ 56496 h 997929"/>
                  <a:gd name="connsiteX4" fmla="*/ 427877 w 676550"/>
                  <a:gd name="connsiteY4" fmla="*/ 56495 h 997929"/>
                  <a:gd name="connsiteX5" fmla="*/ 427877 w 676550"/>
                  <a:gd name="connsiteY5" fmla="*/ 0 h 997929"/>
                  <a:gd name="connsiteX6" fmla="*/ 676550 w 676550"/>
                  <a:gd name="connsiteY6" fmla="*/ 154335 h 997929"/>
                  <a:gd name="connsiteX7" fmla="*/ 427877 w 676550"/>
                  <a:gd name="connsiteY7" fmla="*/ 308669 h 997929"/>
                  <a:gd name="connsiteX8" fmla="*/ 427877 w 676550"/>
                  <a:gd name="connsiteY8" fmla="*/ 252174 h 997929"/>
                  <a:gd name="connsiteX9" fmla="*/ 295991 w 676550"/>
                  <a:gd name="connsiteY9" fmla="*/ 252174 h 997929"/>
                  <a:gd name="connsiteX10" fmla="*/ 195679 w 676550"/>
                  <a:gd name="connsiteY10" fmla="*/ 352486 h 997929"/>
                  <a:gd name="connsiteX11" fmla="*/ 195679 w 676550"/>
                  <a:gd name="connsiteY11" fmla="*/ 996123 h 997929"/>
                  <a:gd name="connsiteX12" fmla="*/ 100486 w 676550"/>
                  <a:gd name="connsiteY12" fmla="*/ 997929 h 997929"/>
                  <a:gd name="connsiteX13" fmla="*/ 0 w 676550"/>
                  <a:gd name="connsiteY13" fmla="*/ 996123 h 997929"/>
                  <a:gd name="connsiteX0" fmla="*/ 100486 w 676550"/>
                  <a:gd name="connsiteY0" fmla="*/ 997929 h 1089369"/>
                  <a:gd name="connsiteX1" fmla="*/ 0 w 676550"/>
                  <a:gd name="connsiteY1" fmla="*/ 996123 h 1089369"/>
                  <a:gd name="connsiteX2" fmla="*/ 0 w 676550"/>
                  <a:gd name="connsiteY2" fmla="*/ 352486 h 1089369"/>
                  <a:gd name="connsiteX3" fmla="*/ 86694 w 676550"/>
                  <a:gd name="connsiteY3" fmla="*/ 143189 h 1089369"/>
                  <a:gd name="connsiteX4" fmla="*/ 295991 w 676550"/>
                  <a:gd name="connsiteY4" fmla="*/ 56496 h 1089369"/>
                  <a:gd name="connsiteX5" fmla="*/ 427877 w 676550"/>
                  <a:gd name="connsiteY5" fmla="*/ 56495 h 1089369"/>
                  <a:gd name="connsiteX6" fmla="*/ 427877 w 676550"/>
                  <a:gd name="connsiteY6" fmla="*/ 0 h 1089369"/>
                  <a:gd name="connsiteX7" fmla="*/ 676550 w 676550"/>
                  <a:gd name="connsiteY7" fmla="*/ 154335 h 1089369"/>
                  <a:gd name="connsiteX8" fmla="*/ 427877 w 676550"/>
                  <a:gd name="connsiteY8" fmla="*/ 308669 h 1089369"/>
                  <a:gd name="connsiteX9" fmla="*/ 427877 w 676550"/>
                  <a:gd name="connsiteY9" fmla="*/ 252174 h 1089369"/>
                  <a:gd name="connsiteX10" fmla="*/ 295991 w 676550"/>
                  <a:gd name="connsiteY10" fmla="*/ 252174 h 1089369"/>
                  <a:gd name="connsiteX11" fmla="*/ 195679 w 676550"/>
                  <a:gd name="connsiteY11" fmla="*/ 352486 h 1089369"/>
                  <a:gd name="connsiteX12" fmla="*/ 195679 w 676550"/>
                  <a:gd name="connsiteY12" fmla="*/ 996123 h 1089369"/>
                  <a:gd name="connsiteX13" fmla="*/ 191926 w 676550"/>
                  <a:gd name="connsiteY13" fmla="*/ 1089369 h 1089369"/>
                  <a:gd name="connsiteX0" fmla="*/ 100486 w 676550"/>
                  <a:gd name="connsiteY0" fmla="*/ 997929 h 997929"/>
                  <a:gd name="connsiteX1" fmla="*/ 0 w 676550"/>
                  <a:gd name="connsiteY1" fmla="*/ 996123 h 997929"/>
                  <a:gd name="connsiteX2" fmla="*/ 0 w 676550"/>
                  <a:gd name="connsiteY2" fmla="*/ 352486 h 997929"/>
                  <a:gd name="connsiteX3" fmla="*/ 86694 w 676550"/>
                  <a:gd name="connsiteY3" fmla="*/ 143189 h 997929"/>
                  <a:gd name="connsiteX4" fmla="*/ 295991 w 676550"/>
                  <a:gd name="connsiteY4" fmla="*/ 56496 h 997929"/>
                  <a:gd name="connsiteX5" fmla="*/ 427877 w 676550"/>
                  <a:gd name="connsiteY5" fmla="*/ 56495 h 997929"/>
                  <a:gd name="connsiteX6" fmla="*/ 427877 w 676550"/>
                  <a:gd name="connsiteY6" fmla="*/ 0 h 997929"/>
                  <a:gd name="connsiteX7" fmla="*/ 676550 w 676550"/>
                  <a:gd name="connsiteY7" fmla="*/ 154335 h 997929"/>
                  <a:gd name="connsiteX8" fmla="*/ 427877 w 676550"/>
                  <a:gd name="connsiteY8" fmla="*/ 308669 h 997929"/>
                  <a:gd name="connsiteX9" fmla="*/ 427877 w 676550"/>
                  <a:gd name="connsiteY9" fmla="*/ 252174 h 997929"/>
                  <a:gd name="connsiteX10" fmla="*/ 295991 w 676550"/>
                  <a:gd name="connsiteY10" fmla="*/ 252174 h 997929"/>
                  <a:gd name="connsiteX11" fmla="*/ 195679 w 676550"/>
                  <a:gd name="connsiteY11" fmla="*/ 352486 h 997929"/>
                  <a:gd name="connsiteX12" fmla="*/ 195679 w 676550"/>
                  <a:gd name="connsiteY12" fmla="*/ 996123 h 997929"/>
                  <a:gd name="connsiteX0" fmla="*/ 0 w 676550"/>
                  <a:gd name="connsiteY0" fmla="*/ 996123 h 996123"/>
                  <a:gd name="connsiteX1" fmla="*/ 0 w 676550"/>
                  <a:gd name="connsiteY1" fmla="*/ 352486 h 996123"/>
                  <a:gd name="connsiteX2" fmla="*/ 86694 w 676550"/>
                  <a:gd name="connsiteY2" fmla="*/ 143189 h 996123"/>
                  <a:gd name="connsiteX3" fmla="*/ 295991 w 676550"/>
                  <a:gd name="connsiteY3" fmla="*/ 56496 h 996123"/>
                  <a:gd name="connsiteX4" fmla="*/ 427877 w 676550"/>
                  <a:gd name="connsiteY4" fmla="*/ 56495 h 996123"/>
                  <a:gd name="connsiteX5" fmla="*/ 427877 w 676550"/>
                  <a:gd name="connsiteY5" fmla="*/ 0 h 996123"/>
                  <a:gd name="connsiteX6" fmla="*/ 676550 w 676550"/>
                  <a:gd name="connsiteY6" fmla="*/ 154335 h 996123"/>
                  <a:gd name="connsiteX7" fmla="*/ 427877 w 676550"/>
                  <a:gd name="connsiteY7" fmla="*/ 308669 h 996123"/>
                  <a:gd name="connsiteX8" fmla="*/ 427877 w 676550"/>
                  <a:gd name="connsiteY8" fmla="*/ 252174 h 996123"/>
                  <a:gd name="connsiteX9" fmla="*/ 295991 w 676550"/>
                  <a:gd name="connsiteY9" fmla="*/ 252174 h 996123"/>
                  <a:gd name="connsiteX10" fmla="*/ 195679 w 676550"/>
                  <a:gd name="connsiteY10" fmla="*/ 352486 h 996123"/>
                  <a:gd name="connsiteX11" fmla="*/ 195679 w 676550"/>
                  <a:gd name="connsiteY11" fmla="*/ 996123 h 996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6550" h="996123">
                    <a:moveTo>
                      <a:pt x="0" y="996123"/>
                    </a:moveTo>
                    <a:lnTo>
                      <a:pt x="0" y="352486"/>
                    </a:lnTo>
                    <a:cubicBezTo>
                      <a:pt x="0" y="273984"/>
                      <a:pt x="31185" y="198698"/>
                      <a:pt x="86694" y="143189"/>
                    </a:cubicBezTo>
                    <a:cubicBezTo>
                      <a:pt x="142203" y="87680"/>
                      <a:pt x="217490" y="56495"/>
                      <a:pt x="295991" y="56496"/>
                    </a:cubicBezTo>
                    <a:lnTo>
                      <a:pt x="427877" y="56495"/>
                    </a:lnTo>
                    <a:lnTo>
                      <a:pt x="427877" y="0"/>
                    </a:lnTo>
                    <a:lnTo>
                      <a:pt x="676550" y="154335"/>
                    </a:lnTo>
                    <a:lnTo>
                      <a:pt x="427877" y="308669"/>
                    </a:lnTo>
                    <a:lnTo>
                      <a:pt x="427877" y="252174"/>
                    </a:lnTo>
                    <a:lnTo>
                      <a:pt x="295991" y="252174"/>
                    </a:lnTo>
                    <a:cubicBezTo>
                      <a:pt x="240590" y="252174"/>
                      <a:pt x="195679" y="297085"/>
                      <a:pt x="195679" y="352486"/>
                    </a:cubicBezTo>
                    <a:lnTo>
                      <a:pt x="195679" y="996123"/>
                    </a:lnTo>
                  </a:path>
                </a:pathLst>
              </a:custGeom>
              <a:gradFill flip="none" rotWithShape="1">
                <a:gsLst>
                  <a:gs pos="0">
                    <a:srgbClr val="4E93C2"/>
                  </a:gs>
                  <a:gs pos="100000">
                    <a:srgbClr val="84B3CA"/>
                  </a:gs>
                </a:gsLst>
                <a:lin ang="10800000" scaled="1"/>
                <a:tileRect/>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smtClean="0">
                  <a:latin typeface="Arial" pitchFamily="34" charset="0"/>
                  <a:cs typeface="Arial" pitchFamily="34" charset="0"/>
                </a:endParaRPr>
              </a:p>
            </p:txBody>
          </p:sp>
        </p:grpSp>
      </p:grpSp>
      <p:grpSp>
        <p:nvGrpSpPr>
          <p:cNvPr id="171" name="Gruppieren 170"/>
          <p:cNvGrpSpPr/>
          <p:nvPr/>
        </p:nvGrpSpPr>
        <p:grpSpPr>
          <a:xfrm rot="467567">
            <a:off x="1919761" y="2043503"/>
            <a:ext cx="1140756" cy="812706"/>
            <a:chOff x="2262725" y="1968065"/>
            <a:chExt cx="1447610" cy="1031318"/>
          </a:xfrm>
          <a:effectLst>
            <a:glow rad="228600">
              <a:schemeClr val="accent4">
                <a:satMod val="175000"/>
                <a:alpha val="40000"/>
              </a:schemeClr>
            </a:glow>
          </a:effectLst>
        </p:grpSpPr>
        <p:sp>
          <p:nvSpPr>
            <p:cNvPr id="172" name="Gebogener Pfeil 171"/>
            <p:cNvSpPr/>
            <p:nvPr/>
          </p:nvSpPr>
          <p:spPr>
            <a:xfrm rot="2700000">
              <a:off x="2679017" y="1968065"/>
              <a:ext cx="1031318" cy="1031318"/>
            </a:xfrm>
            <a:prstGeom prst="circularArrow">
              <a:avLst>
                <a:gd name="adj1" fmla="val 12500"/>
                <a:gd name="adj2" fmla="val 1142319"/>
                <a:gd name="adj3" fmla="val 20457681"/>
                <a:gd name="adj4" fmla="val 14974895"/>
                <a:gd name="adj5" fmla="val 12500"/>
              </a:avLst>
            </a:prstGeom>
            <a:gradFill flip="none" rotWithShape="1">
              <a:gsLst>
                <a:gs pos="82000">
                  <a:srgbClr val="609EC8"/>
                </a:gs>
                <a:gs pos="60000">
                  <a:srgbClr val="9CBACC"/>
                </a:gs>
              </a:gsLst>
              <a:lin ang="0" scaled="0"/>
              <a:tileRect/>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sp>
          <p:nvSpPr>
            <p:cNvPr id="173" name="Gebogener Pfeil 172"/>
            <p:cNvSpPr/>
            <p:nvPr/>
          </p:nvSpPr>
          <p:spPr>
            <a:xfrm rot="13500000">
              <a:off x="2262725" y="1968065"/>
              <a:ext cx="1031318" cy="1031318"/>
            </a:xfrm>
            <a:prstGeom prst="circularArrow">
              <a:avLst>
                <a:gd name="adj1" fmla="val 12500"/>
                <a:gd name="adj2" fmla="val 1142319"/>
                <a:gd name="adj3" fmla="val 20457681"/>
                <a:gd name="adj4" fmla="val 14974895"/>
                <a:gd name="adj5" fmla="val 12500"/>
              </a:avLst>
            </a:prstGeom>
            <a:gradFill flip="none" rotWithShape="1">
              <a:gsLst>
                <a:gs pos="82000">
                  <a:srgbClr val="609EC8"/>
                </a:gs>
                <a:gs pos="60000">
                  <a:srgbClr val="9CBACC"/>
                </a:gs>
              </a:gsLst>
              <a:lin ang="0" scaled="0"/>
              <a:tileRect/>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grpSp>
      <p:sp>
        <p:nvSpPr>
          <p:cNvPr id="167" name="Pfeil nach rechts 166"/>
          <p:cNvSpPr/>
          <p:nvPr/>
        </p:nvSpPr>
        <p:spPr>
          <a:xfrm rot="10800000">
            <a:off x="3993078" y="3674196"/>
            <a:ext cx="600674" cy="302652"/>
          </a:xfrm>
          <a:prstGeom prst="rightArrow">
            <a:avLst>
              <a:gd name="adj1" fmla="val 57193"/>
              <a:gd name="adj2" fmla="val 78325"/>
            </a:avLst>
          </a:prstGeom>
          <a:gradFill flip="none" rotWithShape="1">
            <a:gsLst>
              <a:gs pos="82000">
                <a:srgbClr val="609EC8"/>
              </a:gs>
              <a:gs pos="60000">
                <a:srgbClr val="9CBACC"/>
              </a:gs>
            </a:gsLst>
            <a:lin ang="0" scaled="0"/>
            <a:tileRect/>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grpSp>
        <p:nvGrpSpPr>
          <p:cNvPr id="174" name="Gruppieren 173"/>
          <p:cNvGrpSpPr/>
          <p:nvPr/>
        </p:nvGrpSpPr>
        <p:grpSpPr>
          <a:xfrm>
            <a:off x="2972183" y="1615760"/>
            <a:ext cx="5851244" cy="849798"/>
            <a:chOff x="2984908" y="1615760"/>
            <a:chExt cx="5851244" cy="849798"/>
          </a:xfrm>
        </p:grpSpPr>
        <p:sp>
          <p:nvSpPr>
            <p:cNvPr id="175" name="AutoShape 32"/>
            <p:cNvSpPr>
              <a:spLocks noChangeArrowheads="1"/>
            </p:cNvSpPr>
            <p:nvPr/>
          </p:nvSpPr>
          <p:spPr bwMode="auto">
            <a:xfrm>
              <a:off x="5791200" y="1615760"/>
              <a:ext cx="3044952" cy="849798"/>
            </a:xfrm>
            <a:prstGeom prst="roundRect">
              <a:avLst>
                <a:gd name="adj" fmla="val 10162"/>
              </a:avLst>
            </a:prstGeom>
            <a:solidFill>
              <a:schemeClr val="accent4"/>
            </a:solidFill>
            <a:ln w="12700" algn="ctr">
              <a:noFill/>
              <a:miter lim="800000"/>
              <a:headEnd/>
              <a:tailEnd/>
            </a:ln>
          </p:spPr>
          <p:txBody>
            <a:bodyPr lIns="36000" tIns="9144" rIns="36000" bIns="9144" anchor="ctr"/>
            <a:lstStyle/>
            <a:p>
              <a:pPr marL="72000" algn="ctr" eaLnBrk="0" fontAlgn="base" hangingPunct="0">
                <a:spcBef>
                  <a:spcPct val="0"/>
                </a:spcBef>
                <a:spcAft>
                  <a:spcPct val="0"/>
                </a:spcAft>
              </a:pPr>
              <a:r>
                <a:rPr lang="en-US" sz="1600" dirty="0" smtClean="0">
                  <a:solidFill>
                    <a:schemeClr val="bg1"/>
                  </a:solidFill>
                  <a:latin typeface="Arial" pitchFamily="34" charset="0"/>
                  <a:cs typeface="Arial" pitchFamily="34" charset="0"/>
                </a:rPr>
                <a:t>System-level simulation </a:t>
              </a:r>
              <a:br>
                <a:rPr lang="en-US" sz="1600" dirty="0" smtClean="0">
                  <a:solidFill>
                    <a:schemeClr val="bg1"/>
                  </a:solidFill>
                  <a:latin typeface="Arial" pitchFamily="34" charset="0"/>
                  <a:cs typeface="Arial" pitchFamily="34" charset="0"/>
                </a:rPr>
              </a:br>
              <a:r>
                <a:rPr lang="en-US" sz="1600" dirty="0" smtClean="0">
                  <a:solidFill>
                    <a:schemeClr val="bg1"/>
                  </a:solidFill>
                  <a:latin typeface="Arial" pitchFamily="34" charset="0"/>
                  <a:cs typeface="Arial" pitchFamily="34" charset="0"/>
                </a:rPr>
                <a:t>refines requirements</a:t>
              </a:r>
              <a:br>
                <a:rPr lang="en-US" sz="1600" dirty="0" smtClean="0">
                  <a:solidFill>
                    <a:schemeClr val="bg1"/>
                  </a:solidFill>
                  <a:latin typeface="Arial" pitchFamily="34" charset="0"/>
                  <a:cs typeface="Arial" pitchFamily="34" charset="0"/>
                </a:rPr>
              </a:br>
              <a:r>
                <a:rPr lang="en-US" sz="1600" dirty="0" smtClean="0">
                  <a:solidFill>
                    <a:schemeClr val="bg1"/>
                  </a:solidFill>
                  <a:latin typeface="Arial" pitchFamily="34" charset="0"/>
                  <a:cs typeface="Arial" pitchFamily="34" charset="0"/>
                </a:rPr>
                <a:t>for component design</a:t>
              </a:r>
              <a:endParaRPr lang="en-US" sz="1600" dirty="0">
                <a:solidFill>
                  <a:schemeClr val="bg1"/>
                </a:solidFill>
                <a:latin typeface="Arial" pitchFamily="34" charset="0"/>
                <a:cs typeface="Arial" pitchFamily="34" charset="0"/>
              </a:endParaRPr>
            </a:p>
          </p:txBody>
        </p:sp>
        <p:cxnSp>
          <p:nvCxnSpPr>
            <p:cNvPr id="176" name="Straight Connector 59"/>
            <p:cNvCxnSpPr>
              <a:endCxn id="175" idx="1"/>
            </p:cNvCxnSpPr>
            <p:nvPr/>
          </p:nvCxnSpPr>
          <p:spPr>
            <a:xfrm flipV="1">
              <a:off x="2984908" y="2040659"/>
              <a:ext cx="2806292" cy="386956"/>
            </a:xfrm>
            <a:prstGeom prst="line">
              <a:avLst/>
            </a:prstGeom>
            <a:solidFill>
              <a:schemeClr val="accent1"/>
            </a:solidFill>
            <a:ln w="12700" cap="flat" cmpd="sng" algn="ctr">
              <a:solidFill>
                <a:schemeClr val="accent4"/>
              </a:solidFill>
              <a:prstDash val="solid"/>
              <a:round/>
              <a:headEnd type="oval" w="med" len="med"/>
              <a:tailEnd type="none" w="med" len="med"/>
            </a:ln>
            <a:effectLst/>
          </p:spPr>
        </p:cxnSp>
      </p:grpSp>
      <p:grpSp>
        <p:nvGrpSpPr>
          <p:cNvPr id="25" name="Gruppieren 24"/>
          <p:cNvGrpSpPr/>
          <p:nvPr/>
        </p:nvGrpSpPr>
        <p:grpSpPr>
          <a:xfrm>
            <a:off x="4339266" y="3825522"/>
            <a:ext cx="4503818" cy="2343835"/>
            <a:chOff x="4339266" y="3886998"/>
            <a:chExt cx="4503818" cy="2343835"/>
          </a:xfrm>
        </p:grpSpPr>
        <p:sp>
          <p:nvSpPr>
            <p:cNvPr id="179" name="AutoShape 32"/>
            <p:cNvSpPr>
              <a:spLocks noChangeArrowheads="1"/>
            </p:cNvSpPr>
            <p:nvPr/>
          </p:nvSpPr>
          <p:spPr bwMode="auto">
            <a:xfrm>
              <a:off x="5798132" y="5381035"/>
              <a:ext cx="3044952" cy="849798"/>
            </a:xfrm>
            <a:prstGeom prst="roundRect">
              <a:avLst>
                <a:gd name="adj" fmla="val 10162"/>
              </a:avLst>
            </a:prstGeom>
            <a:solidFill>
              <a:schemeClr val="accent4"/>
            </a:solidFill>
            <a:ln w="12700" algn="ctr">
              <a:noFill/>
              <a:miter lim="800000"/>
              <a:headEnd/>
              <a:tailEnd/>
            </a:ln>
          </p:spPr>
          <p:txBody>
            <a:bodyPr lIns="36000" tIns="9144" rIns="36000" bIns="9144" anchor="ctr"/>
            <a:lstStyle/>
            <a:p>
              <a:pPr algn="ctr">
                <a:buNone/>
                <a:defRPr/>
              </a:pPr>
              <a:r>
                <a:rPr lang="en-US" sz="1600" dirty="0" smtClean="0">
                  <a:solidFill>
                    <a:schemeClr val="bg1"/>
                  </a:solidFill>
                  <a:latin typeface="Arial" pitchFamily="34" charset="0"/>
                  <a:cs typeface="Arial" pitchFamily="34" charset="0"/>
                </a:rPr>
                <a:t>Results from detailed simulation refine system-level simulation</a:t>
              </a:r>
              <a:br>
                <a:rPr lang="en-US" sz="1600" dirty="0" smtClean="0">
                  <a:solidFill>
                    <a:schemeClr val="bg1"/>
                  </a:solidFill>
                  <a:latin typeface="Arial" pitchFamily="34" charset="0"/>
                  <a:cs typeface="Arial" pitchFamily="34" charset="0"/>
                </a:rPr>
              </a:br>
              <a:r>
                <a:rPr lang="en-US" sz="1600" dirty="0" smtClean="0">
                  <a:solidFill>
                    <a:schemeClr val="bg1"/>
                  </a:solidFill>
                  <a:latin typeface="Arial" pitchFamily="34" charset="0"/>
                  <a:cs typeface="Arial" pitchFamily="34" charset="0"/>
                </a:rPr>
                <a:t>for use in rest of design process</a:t>
              </a:r>
              <a:endParaRPr lang="en-US" sz="1600" dirty="0">
                <a:solidFill>
                  <a:schemeClr val="bg1"/>
                </a:solidFill>
                <a:latin typeface="Arial" pitchFamily="34" charset="0"/>
                <a:cs typeface="Arial" pitchFamily="34" charset="0"/>
              </a:endParaRPr>
            </a:p>
          </p:txBody>
        </p:sp>
        <p:cxnSp>
          <p:nvCxnSpPr>
            <p:cNvPr id="180" name="Straight Connector 59"/>
            <p:cNvCxnSpPr>
              <a:endCxn id="179" idx="1"/>
            </p:cNvCxnSpPr>
            <p:nvPr/>
          </p:nvCxnSpPr>
          <p:spPr>
            <a:xfrm>
              <a:off x="4339266" y="3886998"/>
              <a:ext cx="1458866" cy="1918936"/>
            </a:xfrm>
            <a:prstGeom prst="line">
              <a:avLst/>
            </a:prstGeom>
            <a:solidFill>
              <a:schemeClr val="accent1"/>
            </a:solidFill>
            <a:ln w="12700" cap="flat" cmpd="sng" algn="ctr">
              <a:solidFill>
                <a:schemeClr val="accent4"/>
              </a:solidFill>
              <a:prstDash val="solid"/>
              <a:round/>
              <a:headEnd type="oval" w="med" len="med"/>
              <a:tailEnd type="none" w="med" len="med"/>
            </a:ln>
            <a:effectLst/>
          </p:spPr>
        </p:cxnSp>
      </p:grpSp>
      <p:grpSp>
        <p:nvGrpSpPr>
          <p:cNvPr id="36" name="Gruppieren 35"/>
          <p:cNvGrpSpPr/>
          <p:nvPr/>
        </p:nvGrpSpPr>
        <p:grpSpPr>
          <a:xfrm>
            <a:off x="4006544" y="3357082"/>
            <a:ext cx="654335" cy="166041"/>
            <a:chOff x="4006544" y="3357082"/>
            <a:chExt cx="654335" cy="166041"/>
          </a:xfrm>
        </p:grpSpPr>
        <p:grpSp>
          <p:nvGrpSpPr>
            <p:cNvPr id="17" name="Gruppieren 16"/>
            <p:cNvGrpSpPr/>
            <p:nvPr/>
          </p:nvGrpSpPr>
          <p:grpSpPr>
            <a:xfrm>
              <a:off x="4048879" y="3357082"/>
              <a:ext cx="612000" cy="24056"/>
              <a:chOff x="4048879" y="3333026"/>
              <a:chExt cx="612000" cy="24056"/>
            </a:xfrm>
          </p:grpSpPr>
          <p:cxnSp>
            <p:nvCxnSpPr>
              <p:cNvPr id="12" name="Gerade Verbindung 11"/>
              <p:cNvCxnSpPr/>
              <p:nvPr/>
            </p:nvCxnSpPr>
            <p:spPr>
              <a:xfrm>
                <a:off x="4048879" y="3357082"/>
                <a:ext cx="612000" cy="0"/>
              </a:xfrm>
              <a:prstGeom prst="line">
                <a:avLst/>
              </a:prstGeom>
              <a:ln w="76200">
                <a:solidFill>
                  <a:schemeClr val="bg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81" name="Gerade Verbindung 180"/>
              <p:cNvCxnSpPr>
                <a:stCxn id="64" idx="3"/>
                <a:endCxn id="101" idx="1"/>
              </p:cNvCxnSpPr>
              <p:nvPr/>
            </p:nvCxnSpPr>
            <p:spPr>
              <a:xfrm>
                <a:off x="4065813" y="3333026"/>
                <a:ext cx="546906" cy="0"/>
              </a:xfrm>
              <a:prstGeom prst="line">
                <a:avLst/>
              </a:prstGeom>
              <a:ln w="38100">
                <a:solidFill>
                  <a:srgbClr val="80808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184" name="Gruppieren 183"/>
            <p:cNvGrpSpPr/>
            <p:nvPr/>
          </p:nvGrpSpPr>
          <p:grpSpPr>
            <a:xfrm>
              <a:off x="4006544" y="3523123"/>
              <a:ext cx="612000" cy="0"/>
              <a:chOff x="4006544" y="3357082"/>
              <a:chExt cx="612000" cy="0"/>
            </a:xfrm>
          </p:grpSpPr>
          <p:cxnSp>
            <p:nvCxnSpPr>
              <p:cNvPr id="185" name="Gerade Verbindung 184"/>
              <p:cNvCxnSpPr/>
              <p:nvPr/>
            </p:nvCxnSpPr>
            <p:spPr>
              <a:xfrm>
                <a:off x="4006544" y="3357082"/>
                <a:ext cx="612000" cy="0"/>
              </a:xfrm>
              <a:prstGeom prst="line">
                <a:avLst/>
              </a:prstGeom>
              <a:ln w="76200">
                <a:solidFill>
                  <a:schemeClr val="bg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6" name="Gerade Verbindung 185"/>
              <p:cNvCxnSpPr/>
              <p:nvPr/>
            </p:nvCxnSpPr>
            <p:spPr>
              <a:xfrm>
                <a:off x="4065813" y="3357082"/>
                <a:ext cx="546906" cy="0"/>
              </a:xfrm>
              <a:prstGeom prst="line">
                <a:avLst/>
              </a:prstGeom>
              <a:ln w="38100">
                <a:solidFill>
                  <a:srgbClr val="80808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grpSp>
      <p:grpSp>
        <p:nvGrpSpPr>
          <p:cNvPr id="4" name="Group 3"/>
          <p:cNvGrpSpPr/>
          <p:nvPr/>
        </p:nvGrpSpPr>
        <p:grpSpPr>
          <a:xfrm>
            <a:off x="4612719" y="2662557"/>
            <a:ext cx="3235882" cy="1360525"/>
            <a:chOff x="4612719" y="2662557"/>
            <a:chExt cx="3235882" cy="1360525"/>
          </a:xfrm>
        </p:grpSpPr>
        <p:sp>
          <p:nvSpPr>
            <p:cNvPr id="101" name="Rounded Rectangle 79"/>
            <p:cNvSpPr/>
            <p:nvPr/>
          </p:nvSpPr>
          <p:spPr bwMode="auto">
            <a:xfrm>
              <a:off x="4612719" y="2691082"/>
              <a:ext cx="3235882" cy="1332000"/>
            </a:xfrm>
            <a:prstGeom prst="roundRect">
              <a:avLst>
                <a:gd name="adj" fmla="val 4281"/>
              </a:avLst>
            </a:prstGeom>
            <a:solidFill>
              <a:srgbClr val="E0DCDA"/>
            </a:solidFill>
            <a:ln w="6350" cap="flat" cmpd="sng" algn="ctr">
              <a:solidFill>
                <a:schemeClr val="bg1">
                  <a:lumMod val="50000"/>
                </a:schemeClr>
              </a:solidFill>
              <a:prstDash val="solid"/>
              <a:round/>
              <a:headEnd type="none" w="med" len="med"/>
              <a:tailEnd type="none" w="med" len="med"/>
            </a:ln>
            <a:effectLst>
              <a:innerShdw blurRad="342900">
                <a:schemeClr val="tx1">
                  <a:alpha val="37000"/>
                </a:schemeClr>
              </a:innerShdw>
            </a:effectLst>
          </p:spPr>
          <p:txBody>
            <a:bodyPr vert="horz" wrap="square" lIns="91440" tIns="45720" rIns="91440" bIns="45720" numCol="1" rtlCol="0" anchor="t" anchorCtr="0" compatLnSpc="1">
              <a:prstTxWarp prst="textNoShape">
                <a:avLst/>
              </a:prstTxWarp>
            </a:bodyPr>
            <a:lstStyle/>
            <a:p>
              <a:pPr marR="0" indent="0" algn="ctr" fontAlgn="base">
                <a:lnSpc>
                  <a:spcPct val="100000"/>
                </a:lnSpc>
                <a:spcBef>
                  <a:spcPct val="0"/>
                </a:spcBef>
                <a:spcAft>
                  <a:spcPct val="0"/>
                </a:spcAft>
                <a:buClrTx/>
                <a:buSzTx/>
                <a:buFontTx/>
                <a:buNone/>
                <a:tabLst/>
              </a:pPr>
              <a:endParaRPr lang="en-US" sz="1200" b="1" smtClean="0">
                <a:latin typeface="Arial" pitchFamily="34" charset="0"/>
                <a:cs typeface="Arial" pitchFamily="34" charset="0"/>
              </a:endParaRPr>
            </a:p>
          </p:txBody>
        </p:sp>
        <p:sp>
          <p:nvSpPr>
            <p:cNvPr id="108" name="Rounded Rectangle 80"/>
            <p:cNvSpPr/>
            <p:nvPr/>
          </p:nvSpPr>
          <p:spPr bwMode="auto">
            <a:xfrm>
              <a:off x="4703934" y="2927472"/>
              <a:ext cx="3068466" cy="1038017"/>
            </a:xfrm>
            <a:prstGeom prst="roundRect">
              <a:avLst>
                <a:gd name="adj" fmla="val 5468"/>
              </a:avLst>
            </a:prstGeom>
            <a:solidFill>
              <a:schemeClr val="bg1"/>
            </a:solidFill>
            <a:ln w="2857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18288" rIns="91440" bIns="45720" numCol="1" rtlCol="0" anchor="t" anchorCtr="0" compatLnSpc="1">
              <a:prstTxWarp prst="textNoShape">
                <a:avLst/>
              </a:prstTxWarp>
            </a:bodyPr>
            <a:lstStyle/>
            <a:p>
              <a:pPr marR="0" indent="0" algn="ctr">
                <a:lnSpc>
                  <a:spcPct val="100000"/>
                </a:lnSpc>
                <a:buClrTx/>
                <a:buSzTx/>
                <a:buFontTx/>
                <a:buNone/>
                <a:tabLst/>
              </a:pPr>
              <a:endParaRPr lang="en-US" sz="1400" b="1" smtClean="0">
                <a:latin typeface="Arial" pitchFamily="34" charset="0"/>
                <a:cs typeface="Arial" pitchFamily="34" charset="0"/>
              </a:endParaRPr>
            </a:p>
          </p:txBody>
        </p:sp>
        <p:sp>
          <p:nvSpPr>
            <p:cNvPr id="162" name="TextBox 69"/>
            <p:cNvSpPr txBox="1"/>
            <p:nvPr/>
          </p:nvSpPr>
          <p:spPr>
            <a:xfrm>
              <a:off x="5083200" y="2662557"/>
              <a:ext cx="2232000" cy="338554"/>
            </a:xfrm>
            <a:prstGeom prst="rect">
              <a:avLst/>
            </a:prstGeom>
            <a:noFill/>
          </p:spPr>
          <p:txBody>
            <a:bodyPr wrap="square" lIns="0" rIns="0" rtlCol="0" anchor="ctr">
              <a:spAutoFit/>
            </a:bodyPr>
            <a:lstStyle/>
            <a:p>
              <a:pPr algn="ctr"/>
              <a:r>
                <a:rPr lang="en-US" sz="1600" b="1" dirty="0" smtClean="0">
                  <a:latin typeface="Arial" pitchFamily="34" charset="0"/>
                  <a:cs typeface="Arial" pitchFamily="34" charset="0"/>
                </a:rPr>
                <a:t>COMPONENT DESIGN</a:t>
              </a:r>
            </a:p>
          </p:txBody>
        </p:sp>
        <p:grpSp>
          <p:nvGrpSpPr>
            <p:cNvPr id="163" name="Gruppieren 162"/>
            <p:cNvGrpSpPr/>
            <p:nvPr/>
          </p:nvGrpSpPr>
          <p:grpSpPr>
            <a:xfrm>
              <a:off x="4760759" y="2974615"/>
              <a:ext cx="924862" cy="900000"/>
              <a:chOff x="4902926" y="2974615"/>
              <a:chExt cx="924862" cy="900000"/>
            </a:xfrm>
          </p:grpSpPr>
          <p:sp>
            <p:nvSpPr>
              <p:cNvPr id="164" name="Rectangle 41"/>
              <p:cNvSpPr/>
              <p:nvPr/>
            </p:nvSpPr>
            <p:spPr bwMode="auto">
              <a:xfrm>
                <a:off x="4902926" y="2974615"/>
                <a:ext cx="924862" cy="900000"/>
              </a:xfrm>
              <a:prstGeom prst="rect">
                <a:avLst/>
              </a:prstGeom>
              <a:solidFill>
                <a:srgbClr val="B2B2B2"/>
              </a:solidFill>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0" tIns="45720" rIns="0" bIns="45720" numCol="1" rtlCol="0" anchor="b"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b="1" dirty="0" smtClean="0">
                    <a:solidFill>
                      <a:schemeClr val="tx1"/>
                    </a:solidFill>
                    <a:latin typeface="+mj-lt"/>
                  </a:rPr>
                  <a:t>JMAG</a:t>
                </a:r>
                <a:endParaRPr kumimoji="0" lang="en-US" sz="1200" b="1" i="0" u="none" strike="noStrike" cap="none" normalizeH="0" baseline="0" dirty="0" smtClean="0">
                  <a:ln>
                    <a:noFill/>
                  </a:ln>
                  <a:solidFill>
                    <a:schemeClr val="tx1"/>
                  </a:solidFill>
                  <a:effectLst/>
                  <a:latin typeface="+mj-lt"/>
                </a:endParaRPr>
              </a:p>
            </p:txBody>
          </p:sp>
          <p:pic>
            <p:nvPicPr>
              <p:cNvPr id="165" name="Picture 4" descr="http://www.zmulate.com/_/rsrc/1231463684581/examples/bevel_gear_stress.png?height=293&amp;width=420"/>
              <p:cNvPicPr>
                <a:picLocks noChangeAspect="1" noChangeArrowheads="1"/>
              </p:cNvPicPr>
              <p:nvPr/>
            </p:nvPicPr>
            <p:blipFill rotWithShape="1">
              <a:blip r:embed="rId9" cstate="print">
                <a:grayscl/>
              </a:blip>
              <a:srcRect l="41130" t="22824" r="5989" b="32062"/>
              <a:stretch/>
            </p:blipFill>
            <p:spPr bwMode="auto">
              <a:xfrm>
                <a:off x="4953133" y="3088667"/>
                <a:ext cx="844553" cy="502643"/>
              </a:xfrm>
              <a:prstGeom prst="rect">
                <a:avLst/>
              </a:prstGeom>
              <a:noFill/>
              <a:ln>
                <a:solidFill>
                  <a:srgbClr val="5F5F5F"/>
                </a:solidFill>
              </a:ln>
            </p:spPr>
          </p:pic>
        </p:grpSp>
        <p:grpSp>
          <p:nvGrpSpPr>
            <p:cNvPr id="168" name="Gruppieren 167"/>
            <p:cNvGrpSpPr/>
            <p:nvPr/>
          </p:nvGrpSpPr>
          <p:grpSpPr>
            <a:xfrm>
              <a:off x="5757978" y="2974615"/>
              <a:ext cx="924862" cy="900000"/>
              <a:chOff x="5757978" y="2974615"/>
              <a:chExt cx="924862" cy="900000"/>
            </a:xfrm>
          </p:grpSpPr>
          <p:sp>
            <p:nvSpPr>
              <p:cNvPr id="169" name="Rectangle 41"/>
              <p:cNvSpPr/>
              <p:nvPr/>
            </p:nvSpPr>
            <p:spPr bwMode="auto">
              <a:xfrm>
                <a:off x="5757978" y="2974615"/>
                <a:ext cx="924862" cy="900000"/>
              </a:xfrm>
              <a:prstGeom prst="rect">
                <a:avLst/>
              </a:prstGeom>
              <a:solidFill>
                <a:srgbClr val="B2B2B2"/>
              </a:solidFill>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0" tIns="45720" rIns="0" bIns="45720" numCol="1" rtlCol="0" anchor="b"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dirty="0" smtClean="0">
                    <a:ln>
                      <a:noFill/>
                    </a:ln>
                    <a:solidFill>
                      <a:schemeClr val="tx1"/>
                    </a:solidFill>
                    <a:effectLst/>
                    <a:latin typeface="+mj-lt"/>
                  </a:rPr>
                  <a:t>SABER</a:t>
                </a:r>
              </a:p>
            </p:txBody>
          </p:sp>
          <p:pic>
            <p:nvPicPr>
              <p:cNvPr id="170" name="Picture 2" descr="1234.JPG"/>
              <p:cNvPicPr>
                <a:picLocks noChangeAspect="1" noChangeArrowheads="1"/>
              </p:cNvPicPr>
              <p:nvPr/>
            </p:nvPicPr>
            <p:blipFill rotWithShape="1">
              <a:blip r:embed="rId10" cstate="print">
                <a:grayscl/>
                <a:extLst>
                  <a:ext uri="{BEBA8EAE-BF5A-486C-A8C5-ECC9F3942E4B}">
                    <a14:imgProps xmlns:a14="http://schemas.microsoft.com/office/drawing/2010/main">
                      <a14:imgLayer r:embed="rId11">
                        <a14:imgEffect>
                          <a14:brightnessContrast bright="40000" contrast="20000"/>
                        </a14:imgEffect>
                      </a14:imgLayer>
                    </a14:imgProps>
                  </a:ext>
                  <a:ext uri="{28A0092B-C50C-407E-A947-70E740481C1C}">
                    <a14:useLocalDpi xmlns:a14="http://schemas.microsoft.com/office/drawing/2010/main" val="0"/>
                  </a:ext>
                </a:extLst>
              </a:blip>
              <a:srcRect l="8706" t="17198" r="36229" b="32046"/>
              <a:stretch/>
            </p:blipFill>
            <p:spPr bwMode="auto">
              <a:xfrm>
                <a:off x="5798132" y="3088666"/>
                <a:ext cx="844553" cy="504387"/>
              </a:xfrm>
              <a:prstGeom prst="rect">
                <a:avLst/>
              </a:prstGeom>
              <a:noFill/>
              <a:ln>
                <a:solidFill>
                  <a:srgbClr val="5F5F5F"/>
                </a:solidFill>
              </a:ln>
              <a:extLst>
                <a:ext uri="{909E8E84-426E-40DD-AFC4-6F175D3DCCD1}">
                  <a14:hiddenFill xmlns:a14="http://schemas.microsoft.com/office/drawing/2010/main">
                    <a:solidFill>
                      <a:srgbClr val="FFFFFF"/>
                    </a:solidFill>
                  </a14:hiddenFill>
                </a:ext>
              </a:extLst>
            </p:spPr>
          </p:pic>
        </p:grpSp>
        <p:grpSp>
          <p:nvGrpSpPr>
            <p:cNvPr id="99" name="Gruppieren 167"/>
            <p:cNvGrpSpPr/>
            <p:nvPr/>
          </p:nvGrpSpPr>
          <p:grpSpPr>
            <a:xfrm>
              <a:off x="6766560" y="2971800"/>
              <a:ext cx="924862" cy="900000"/>
              <a:chOff x="5742738" y="2974615"/>
              <a:chExt cx="924862" cy="900000"/>
            </a:xfrm>
          </p:grpSpPr>
          <p:sp>
            <p:nvSpPr>
              <p:cNvPr id="117" name="Rectangle 41"/>
              <p:cNvSpPr/>
              <p:nvPr/>
            </p:nvSpPr>
            <p:spPr bwMode="auto">
              <a:xfrm>
                <a:off x="5742738" y="2974615"/>
                <a:ext cx="924862" cy="900000"/>
              </a:xfrm>
              <a:prstGeom prst="rect">
                <a:avLst/>
              </a:prstGeom>
              <a:solidFill>
                <a:srgbClr val="B2B2B2"/>
              </a:solidFill>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0" tIns="45720" rIns="0" bIns="45720" numCol="1" rtlCol="0" anchor="b"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dirty="0" smtClean="0">
                    <a:ln>
                      <a:noFill/>
                    </a:ln>
                    <a:solidFill>
                      <a:schemeClr val="tx1"/>
                    </a:solidFill>
                    <a:effectLst/>
                    <a:latin typeface="+mj-lt"/>
                  </a:rPr>
                  <a:t>SPICE</a:t>
                </a:r>
              </a:p>
            </p:txBody>
          </p:sp>
          <p:pic>
            <p:nvPicPr>
              <p:cNvPr id="118" name="Picture 2" descr="1234.JPG"/>
              <p:cNvPicPr>
                <a:picLocks noChangeAspect="1" noChangeArrowheads="1"/>
              </p:cNvPicPr>
              <p:nvPr/>
            </p:nvPicPr>
            <p:blipFill rotWithShape="1">
              <a:blip r:embed="rId10" cstate="print">
                <a:grayscl/>
                <a:extLst>
                  <a:ext uri="{BEBA8EAE-BF5A-486C-A8C5-ECC9F3942E4B}">
                    <a14:imgProps xmlns:a14="http://schemas.microsoft.com/office/drawing/2010/main">
                      <a14:imgLayer r:embed="rId11">
                        <a14:imgEffect>
                          <a14:brightnessContrast bright="40000" contrast="20000"/>
                        </a14:imgEffect>
                      </a14:imgLayer>
                    </a14:imgProps>
                  </a:ext>
                  <a:ext uri="{28A0092B-C50C-407E-A947-70E740481C1C}">
                    <a14:useLocalDpi xmlns:a14="http://schemas.microsoft.com/office/drawing/2010/main" val="0"/>
                  </a:ext>
                </a:extLst>
              </a:blip>
              <a:srcRect l="8706" t="17198" r="36229" b="32046"/>
              <a:stretch/>
            </p:blipFill>
            <p:spPr bwMode="auto">
              <a:xfrm>
                <a:off x="5798132" y="3088666"/>
                <a:ext cx="844553" cy="504387"/>
              </a:xfrm>
              <a:prstGeom prst="rect">
                <a:avLst/>
              </a:prstGeom>
              <a:noFill/>
              <a:ln>
                <a:solidFill>
                  <a:srgbClr val="5F5F5F"/>
                </a:solidFill>
              </a:ln>
              <a:extLst>
                <a:ext uri="{909E8E84-426E-40DD-AFC4-6F175D3DCCD1}">
                  <a14:hiddenFill xmlns:a14="http://schemas.microsoft.com/office/drawing/2010/main">
                    <a:solidFill>
                      <a:srgbClr val="FFFFFF"/>
                    </a:solidFill>
                  </a14:hiddenFill>
                </a:ext>
              </a:extLst>
            </p:spPr>
          </p:pic>
        </p:grpSp>
      </p:grpSp>
      <p:grpSp>
        <p:nvGrpSpPr>
          <p:cNvPr id="26" name="Gruppieren 25"/>
          <p:cNvGrpSpPr/>
          <p:nvPr/>
        </p:nvGrpSpPr>
        <p:grpSpPr>
          <a:xfrm>
            <a:off x="4339266" y="3452835"/>
            <a:ext cx="4503818" cy="1611712"/>
            <a:chOff x="4339266" y="2538835"/>
            <a:chExt cx="4503818" cy="1611712"/>
          </a:xfrm>
        </p:grpSpPr>
        <p:sp>
          <p:nvSpPr>
            <p:cNvPr id="182" name="AutoShape 32"/>
            <p:cNvSpPr>
              <a:spLocks noChangeArrowheads="1"/>
            </p:cNvSpPr>
            <p:nvPr/>
          </p:nvSpPr>
          <p:spPr bwMode="auto">
            <a:xfrm>
              <a:off x="5798132" y="3300749"/>
              <a:ext cx="3044952" cy="849798"/>
            </a:xfrm>
            <a:prstGeom prst="roundRect">
              <a:avLst>
                <a:gd name="adj" fmla="val 10162"/>
              </a:avLst>
            </a:prstGeom>
            <a:solidFill>
              <a:schemeClr val="accent4"/>
            </a:solidFill>
            <a:ln w="12700" algn="ctr">
              <a:noFill/>
              <a:miter lim="800000"/>
              <a:headEnd/>
              <a:tailEnd/>
            </a:ln>
          </p:spPr>
          <p:txBody>
            <a:bodyPr lIns="36000" tIns="9144" rIns="36000" bIns="9144" anchor="ctr"/>
            <a:lstStyle/>
            <a:p>
              <a:pPr algn="ctr">
                <a:buNone/>
                <a:defRPr/>
              </a:pPr>
              <a:r>
                <a:rPr lang="en-US" sz="1600" dirty="0" smtClean="0">
                  <a:solidFill>
                    <a:schemeClr val="bg1"/>
                  </a:solidFill>
                  <a:latin typeface="Arial" pitchFamily="34" charset="0"/>
                  <a:cs typeface="Arial" pitchFamily="34" charset="0"/>
                </a:rPr>
                <a:t>Co-simulation can be used</a:t>
              </a:r>
              <a:br>
                <a:rPr lang="en-US" sz="1600" dirty="0" smtClean="0">
                  <a:solidFill>
                    <a:schemeClr val="bg1"/>
                  </a:solidFill>
                  <a:latin typeface="Arial" pitchFamily="34" charset="0"/>
                  <a:cs typeface="Arial" pitchFamily="34" charset="0"/>
                </a:rPr>
              </a:br>
              <a:r>
                <a:rPr lang="en-US" sz="1600" dirty="0" smtClean="0">
                  <a:solidFill>
                    <a:schemeClr val="bg1"/>
                  </a:solidFill>
                  <a:latin typeface="Arial" pitchFamily="34" charset="0"/>
                  <a:cs typeface="Arial" pitchFamily="34" charset="0"/>
                </a:rPr>
                <a:t>as a verification step</a:t>
              </a:r>
              <a:endParaRPr lang="en-US" sz="1600" dirty="0">
                <a:solidFill>
                  <a:schemeClr val="bg1"/>
                </a:solidFill>
                <a:latin typeface="Arial" pitchFamily="34" charset="0"/>
                <a:cs typeface="Arial" pitchFamily="34" charset="0"/>
              </a:endParaRPr>
            </a:p>
          </p:txBody>
        </p:sp>
        <p:cxnSp>
          <p:nvCxnSpPr>
            <p:cNvPr id="183" name="Straight Connector 59"/>
            <p:cNvCxnSpPr>
              <a:endCxn id="182" idx="1"/>
            </p:cNvCxnSpPr>
            <p:nvPr/>
          </p:nvCxnSpPr>
          <p:spPr>
            <a:xfrm>
              <a:off x="4339266" y="2538835"/>
              <a:ext cx="1458866" cy="1186813"/>
            </a:xfrm>
            <a:prstGeom prst="line">
              <a:avLst/>
            </a:prstGeom>
            <a:solidFill>
              <a:schemeClr val="accent1"/>
            </a:solidFill>
            <a:ln w="12700" cap="flat" cmpd="sng" algn="ctr">
              <a:solidFill>
                <a:schemeClr val="accent4"/>
              </a:solidFill>
              <a:prstDash val="solid"/>
              <a:round/>
              <a:headEnd type="oval" w="med" len="med"/>
              <a:tailEnd type="none" w="med" len="med"/>
            </a:ln>
            <a:effectLst/>
          </p:spPr>
        </p:cxnSp>
      </p:grpSp>
    </p:spTree>
    <p:extLst>
      <p:ext uri="{BB962C8B-B14F-4D97-AF65-F5344CB8AC3E}">
        <p14:creationId xmlns:p14="http://schemas.microsoft.com/office/powerpoint/2010/main" val="2309227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1"/>
                                        </p:tgtEl>
                                        <p:attrNameLst>
                                          <p:attrName>style.visibility</p:attrName>
                                        </p:attrNameLst>
                                      </p:cBhvr>
                                      <p:to>
                                        <p:strVal val="visible"/>
                                      </p:to>
                                    </p:set>
                                    <p:animEffect transition="in" filter="fade">
                                      <p:cBhvr>
                                        <p:cTn id="7" dur="500"/>
                                        <p:tgtEl>
                                          <p:spTgt spid="171"/>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74"/>
                                        </p:tgtEl>
                                        <p:attrNameLst>
                                          <p:attrName>style.visibility</p:attrName>
                                        </p:attrNameLst>
                                      </p:cBhvr>
                                      <p:to>
                                        <p:strVal val="visible"/>
                                      </p:to>
                                    </p:set>
                                    <p:animEffect transition="in" filter="fade">
                                      <p:cBhvr>
                                        <p:cTn id="11" dur="500"/>
                                        <p:tgtEl>
                                          <p:spTgt spid="174"/>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66"/>
                                        </p:tgtEl>
                                        <p:attrNameLst>
                                          <p:attrName>style.visibility</p:attrName>
                                        </p:attrNameLst>
                                      </p:cBhvr>
                                      <p:to>
                                        <p:strVal val="visible"/>
                                      </p:to>
                                    </p:set>
                                    <p:animEffect transition="in" filter="fade">
                                      <p:cBhvr>
                                        <p:cTn id="15" dur="500"/>
                                        <p:tgtEl>
                                          <p:spTgt spid="166"/>
                                        </p:tgtEl>
                                      </p:cBhvr>
                                    </p:animEffect>
                                  </p:childTnLst>
                                </p:cTn>
                              </p:par>
                              <p:par>
                                <p:cTn id="16" presetID="10" presetClass="entr" presetSubtype="0" fill="hold"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6"/>
                                        </p:tgtEl>
                                        <p:attrNameLst>
                                          <p:attrName>style.visibility</p:attrName>
                                        </p:attrNameLst>
                                      </p:cBhvr>
                                      <p:to>
                                        <p:strVal val="visible"/>
                                      </p:to>
                                    </p:set>
                                    <p:animEffect transition="in" filter="fade">
                                      <p:cBhvr>
                                        <p:cTn id="23" dur="500"/>
                                        <p:tgtEl>
                                          <p:spTgt spid="36"/>
                                        </p:tgtEl>
                                      </p:cBhvr>
                                    </p:animEffect>
                                  </p:childTnLst>
                                </p:cTn>
                              </p:par>
                            </p:childTnLst>
                          </p:cTn>
                        </p:par>
                        <p:par>
                          <p:cTn id="24" fill="hold">
                            <p:stCondLst>
                              <p:cond delay="500"/>
                            </p:stCondLst>
                            <p:childTnLst>
                              <p:par>
                                <p:cTn id="25" presetID="10" presetClass="entr" presetSubtype="0" fill="hold" nodeType="after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fade">
                                      <p:cBhvr>
                                        <p:cTn id="27" dur="500"/>
                                        <p:tgtEl>
                                          <p:spTgt spid="2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67"/>
                                        </p:tgtEl>
                                        <p:attrNameLst>
                                          <p:attrName>style.visibility</p:attrName>
                                        </p:attrNameLst>
                                      </p:cBhvr>
                                      <p:to>
                                        <p:strVal val="visible"/>
                                      </p:to>
                                    </p:set>
                                    <p:animEffect transition="in" filter="fade">
                                      <p:cBhvr>
                                        <p:cTn id="32" dur="500"/>
                                        <p:tgtEl>
                                          <p:spTgt spid="167"/>
                                        </p:tgtEl>
                                      </p:cBhvr>
                                    </p:animEffect>
                                  </p:childTnLst>
                                </p:cTn>
                              </p:par>
                            </p:childTnLst>
                          </p:cTn>
                        </p:par>
                        <p:par>
                          <p:cTn id="33" fill="hold">
                            <p:stCondLst>
                              <p:cond delay="500"/>
                            </p:stCondLst>
                            <p:childTnLst>
                              <p:par>
                                <p:cTn id="34" presetID="10" presetClass="entr" presetSubtype="0" fill="hold" nodeType="afterEffect">
                                  <p:stCondLst>
                                    <p:cond delay="0"/>
                                  </p:stCondLst>
                                  <p:childTnLst>
                                    <p:set>
                                      <p:cBhvr>
                                        <p:cTn id="35" dur="1" fill="hold">
                                          <p:stCondLst>
                                            <p:cond delay="0"/>
                                          </p:stCondLst>
                                        </p:cTn>
                                        <p:tgtEl>
                                          <p:spTgt spid="25"/>
                                        </p:tgtEl>
                                        <p:attrNameLst>
                                          <p:attrName>style.visibility</p:attrName>
                                        </p:attrNameLst>
                                      </p:cBhvr>
                                      <p:to>
                                        <p:strVal val="visible"/>
                                      </p:to>
                                    </p:set>
                                    <p:animEffect transition="in" filter="fade">
                                      <p:cBhvr>
                                        <p:cTn id="36"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6" grpId="0" animBg="1"/>
      <p:bldP spid="167"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idx="1"/>
          </p:nvPr>
        </p:nvSpPr>
        <p:spPr/>
        <p:txBody>
          <a:bodyPr/>
          <a:lstStyle/>
          <a:p>
            <a:r>
              <a:rPr lang="en-US" dirty="0" smtClean="0"/>
              <a:t>Overview of Aircraft Power Network Model</a:t>
            </a:r>
          </a:p>
          <a:p>
            <a:r>
              <a:rPr lang="en-US" dirty="0" smtClean="0"/>
              <a:t>Model Based Design</a:t>
            </a:r>
          </a:p>
          <a:p>
            <a:r>
              <a:rPr lang="en-US" dirty="0" smtClean="0"/>
              <a:t>Requirements Traceability</a:t>
            </a:r>
          </a:p>
          <a:p>
            <a:r>
              <a:rPr lang="en-US" dirty="0" smtClean="0"/>
              <a:t>Transformer Rectifier Unit</a:t>
            </a:r>
          </a:p>
          <a:p>
            <a:r>
              <a:rPr lang="en-US" dirty="0" smtClean="0"/>
              <a:t>Logic and Controls</a:t>
            </a:r>
          </a:p>
          <a:p>
            <a:r>
              <a:rPr lang="en-US" dirty="0" smtClean="0"/>
              <a:t>SimElectronics vs SimPowerSystems</a:t>
            </a:r>
          </a:p>
          <a:p>
            <a:endParaRPr lang="en-US" dirty="0" smtClean="0"/>
          </a:p>
        </p:txBody>
      </p:sp>
      <p:sp>
        <p:nvSpPr>
          <p:cNvPr id="4" name="Rounded Rectangle 3"/>
          <p:cNvSpPr/>
          <p:nvPr/>
        </p:nvSpPr>
        <p:spPr>
          <a:xfrm>
            <a:off x="457200" y="2528047"/>
            <a:ext cx="6477000" cy="381000"/>
          </a:xfrm>
          <a:prstGeom prst="roundRect">
            <a:avLst/>
          </a:prstGeom>
          <a:solidFill>
            <a:schemeClr val="accent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latin typeface="Arial" pitchFamily="34" charset="0"/>
              <a:cs typeface="Arial" pitchFamily="34" charset="0"/>
            </a:endParaRPr>
          </a:p>
        </p:txBody>
      </p:sp>
    </p:spTree>
    <p:extLst>
      <p:ext uri="{BB962C8B-B14F-4D97-AF65-F5344CB8AC3E}">
        <p14:creationId xmlns:p14="http://schemas.microsoft.com/office/powerpoint/2010/main" val="365665310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 Messages</a:t>
            </a:r>
            <a:endParaRPr lang="en-US" dirty="0"/>
          </a:p>
        </p:txBody>
      </p:sp>
      <p:sp>
        <p:nvSpPr>
          <p:cNvPr id="3" name="Content Placeholder 2"/>
          <p:cNvSpPr>
            <a:spLocks noGrp="1"/>
          </p:cNvSpPr>
          <p:nvPr>
            <p:ph idx="1"/>
          </p:nvPr>
        </p:nvSpPr>
        <p:spPr/>
        <p:txBody>
          <a:bodyPr/>
          <a:lstStyle/>
          <a:p>
            <a:r>
              <a:rPr lang="en-US" dirty="0" smtClean="0"/>
              <a:t>SimPowerSystems can do that stuff you want to do</a:t>
            </a:r>
          </a:p>
          <a:p>
            <a:pPr lvl="1"/>
            <a:r>
              <a:rPr lang="en-US" dirty="0" smtClean="0"/>
              <a:t>Circuit Analysis</a:t>
            </a:r>
          </a:p>
          <a:p>
            <a:pPr lvl="1"/>
            <a:r>
              <a:rPr lang="en-US" dirty="0" smtClean="0"/>
              <a:t>THD</a:t>
            </a:r>
          </a:p>
          <a:p>
            <a:pPr lvl="1"/>
            <a:r>
              <a:rPr lang="en-US" dirty="0" smtClean="0"/>
              <a:t>Logic, Source Selection</a:t>
            </a:r>
          </a:p>
          <a:p>
            <a:pPr lvl="1"/>
            <a:r>
              <a:rPr lang="en-US" dirty="0" smtClean="0"/>
              <a:t>Protection: over/under voltage, phase imbalance</a:t>
            </a:r>
          </a:p>
          <a:p>
            <a:pPr lvl="1"/>
            <a:r>
              <a:rPr lang="en-US" dirty="0" smtClean="0"/>
              <a:t>Controls</a:t>
            </a:r>
          </a:p>
          <a:p>
            <a:pPr lvl="1"/>
            <a:r>
              <a:rPr lang="en-US" dirty="0" smtClean="0"/>
              <a:t>Verification and Validation</a:t>
            </a:r>
          </a:p>
          <a:p>
            <a:r>
              <a:rPr lang="en-US" dirty="0" smtClean="0"/>
              <a:t>I’m going to show a few things, but there’s a lot more</a:t>
            </a:r>
          </a:p>
          <a:p>
            <a:r>
              <a:rPr lang="en-US" dirty="0" smtClean="0"/>
              <a:t>Afterwards, watch this webinar</a:t>
            </a:r>
          </a:p>
          <a:p>
            <a:pPr lvl="1"/>
            <a:r>
              <a:rPr lang="en-US" dirty="0" smtClean="0">
                <a:hlinkClick r:id="rId2"/>
              </a:rPr>
              <a:t>Aircraft Power Network Development with Model Based Design</a:t>
            </a:r>
            <a:endParaRPr lang="en-US" dirty="0" smtClean="0"/>
          </a:p>
          <a:p>
            <a:pPr lvl="1"/>
            <a:endParaRPr lang="en-US" dirty="0" smtClean="0"/>
          </a:p>
          <a:p>
            <a:endParaRPr lang="en-US" dirty="0" smtClean="0"/>
          </a:p>
          <a:p>
            <a:endParaRPr lang="en-US" dirty="0"/>
          </a:p>
        </p:txBody>
      </p:sp>
    </p:spTree>
    <p:extLst>
      <p:ext uri="{BB962C8B-B14F-4D97-AF65-F5344CB8AC3E}">
        <p14:creationId xmlns:p14="http://schemas.microsoft.com/office/powerpoint/2010/main" val="337118078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362639738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idx="1"/>
          </p:nvPr>
        </p:nvSpPr>
        <p:spPr/>
        <p:txBody>
          <a:bodyPr/>
          <a:lstStyle/>
          <a:p>
            <a:r>
              <a:rPr lang="en-US" dirty="0" smtClean="0"/>
              <a:t>Overview of Aircraft Power Network Model</a:t>
            </a:r>
          </a:p>
          <a:p>
            <a:r>
              <a:rPr lang="en-US" dirty="0" smtClean="0"/>
              <a:t>Model Based Design</a:t>
            </a:r>
          </a:p>
          <a:p>
            <a:r>
              <a:rPr lang="en-US" dirty="0" smtClean="0"/>
              <a:t>Requirements Traceability</a:t>
            </a:r>
          </a:p>
          <a:p>
            <a:r>
              <a:rPr lang="en-US" dirty="0" smtClean="0"/>
              <a:t>Transformer Rectifier Unit</a:t>
            </a:r>
          </a:p>
          <a:p>
            <a:r>
              <a:rPr lang="en-US" dirty="0" smtClean="0"/>
              <a:t>Logic and Controls</a:t>
            </a:r>
          </a:p>
          <a:p>
            <a:r>
              <a:rPr lang="en-US" dirty="0" smtClean="0"/>
              <a:t>SimElectronics vs SimPowerSystems</a:t>
            </a:r>
          </a:p>
          <a:p>
            <a:endParaRPr lang="en-US" dirty="0" smtClean="0"/>
          </a:p>
        </p:txBody>
      </p:sp>
      <p:sp>
        <p:nvSpPr>
          <p:cNvPr id="4" name="Rounded Rectangle 3"/>
          <p:cNvSpPr/>
          <p:nvPr/>
        </p:nvSpPr>
        <p:spPr>
          <a:xfrm>
            <a:off x="457200" y="2971800"/>
            <a:ext cx="6477000" cy="381000"/>
          </a:xfrm>
          <a:prstGeom prst="roundRect">
            <a:avLst/>
          </a:prstGeom>
          <a:solidFill>
            <a:schemeClr val="accent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latin typeface="Arial" pitchFamily="34" charset="0"/>
              <a:cs typeface="Arial" pitchFamily="34" charset="0"/>
            </a:endParaRPr>
          </a:p>
        </p:txBody>
      </p:sp>
    </p:spTree>
    <p:extLst>
      <p:ext uri="{BB962C8B-B14F-4D97-AF65-F5344CB8AC3E}">
        <p14:creationId xmlns:p14="http://schemas.microsoft.com/office/powerpoint/2010/main" val="290253989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138809709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idx="1"/>
          </p:nvPr>
        </p:nvSpPr>
        <p:spPr/>
        <p:txBody>
          <a:bodyPr/>
          <a:lstStyle/>
          <a:p>
            <a:r>
              <a:rPr lang="en-US" dirty="0" smtClean="0"/>
              <a:t>Overview of Aircraft Power Network Model</a:t>
            </a:r>
          </a:p>
          <a:p>
            <a:r>
              <a:rPr lang="en-US" dirty="0" smtClean="0"/>
              <a:t>Model Based Design</a:t>
            </a:r>
          </a:p>
          <a:p>
            <a:r>
              <a:rPr lang="en-US" dirty="0" smtClean="0"/>
              <a:t>Requirements Traceability</a:t>
            </a:r>
          </a:p>
          <a:p>
            <a:r>
              <a:rPr lang="en-US" dirty="0" smtClean="0"/>
              <a:t>Transformer Rectifier Unit</a:t>
            </a:r>
          </a:p>
          <a:p>
            <a:r>
              <a:rPr lang="en-US" dirty="0" smtClean="0"/>
              <a:t>Logic and Controls</a:t>
            </a:r>
          </a:p>
          <a:p>
            <a:r>
              <a:rPr lang="en-US" dirty="0" smtClean="0"/>
              <a:t>SimElectronics vs SimPowerSystems</a:t>
            </a:r>
          </a:p>
          <a:p>
            <a:endParaRPr lang="en-US" dirty="0" smtClean="0"/>
          </a:p>
        </p:txBody>
      </p:sp>
      <p:sp>
        <p:nvSpPr>
          <p:cNvPr id="4" name="Rounded Rectangle 3"/>
          <p:cNvSpPr/>
          <p:nvPr/>
        </p:nvSpPr>
        <p:spPr>
          <a:xfrm>
            <a:off x="457200" y="3402106"/>
            <a:ext cx="6477000" cy="381000"/>
          </a:xfrm>
          <a:prstGeom prst="roundRect">
            <a:avLst/>
          </a:prstGeom>
          <a:solidFill>
            <a:schemeClr val="accent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latin typeface="Arial" pitchFamily="34" charset="0"/>
              <a:cs typeface="Arial" pitchFamily="34" charset="0"/>
            </a:endParaRPr>
          </a:p>
        </p:txBody>
      </p:sp>
    </p:spTree>
    <p:extLst>
      <p:ext uri="{BB962C8B-B14F-4D97-AF65-F5344CB8AC3E}">
        <p14:creationId xmlns:p14="http://schemas.microsoft.com/office/powerpoint/2010/main" val="291833868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288975129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idx="1"/>
          </p:nvPr>
        </p:nvSpPr>
        <p:spPr/>
        <p:txBody>
          <a:bodyPr/>
          <a:lstStyle/>
          <a:p>
            <a:r>
              <a:rPr lang="en-US" dirty="0" smtClean="0"/>
              <a:t>Overview of Aircraft Power Network Model</a:t>
            </a:r>
          </a:p>
          <a:p>
            <a:r>
              <a:rPr lang="en-US" dirty="0" smtClean="0"/>
              <a:t>Model Based Design</a:t>
            </a:r>
          </a:p>
          <a:p>
            <a:r>
              <a:rPr lang="en-US" dirty="0"/>
              <a:t>Requirements Traceability</a:t>
            </a:r>
          </a:p>
          <a:p>
            <a:r>
              <a:rPr lang="en-US" dirty="0" smtClean="0"/>
              <a:t>Transformer Rectifier Unit</a:t>
            </a:r>
          </a:p>
          <a:p>
            <a:r>
              <a:rPr lang="en-US" dirty="0" smtClean="0"/>
              <a:t>Logic and Controls</a:t>
            </a:r>
          </a:p>
          <a:p>
            <a:r>
              <a:rPr lang="en-US" dirty="0" smtClean="0"/>
              <a:t>SimElectronics vs SimPowerSystems</a:t>
            </a:r>
          </a:p>
          <a:p>
            <a:endParaRPr lang="en-US" dirty="0" smtClean="0"/>
          </a:p>
        </p:txBody>
      </p:sp>
      <p:sp>
        <p:nvSpPr>
          <p:cNvPr id="4" name="Rounded Rectangle 3"/>
          <p:cNvSpPr/>
          <p:nvPr/>
        </p:nvSpPr>
        <p:spPr>
          <a:xfrm>
            <a:off x="457200" y="3836894"/>
            <a:ext cx="6477000" cy="381000"/>
          </a:xfrm>
          <a:prstGeom prst="roundRect">
            <a:avLst/>
          </a:prstGeom>
          <a:solidFill>
            <a:schemeClr val="accent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latin typeface="Arial" pitchFamily="34" charset="0"/>
              <a:cs typeface="Arial" pitchFamily="34" charset="0"/>
            </a:endParaRPr>
          </a:p>
        </p:txBody>
      </p:sp>
    </p:spTree>
    <p:extLst>
      <p:ext uri="{BB962C8B-B14F-4D97-AF65-F5344CB8AC3E}">
        <p14:creationId xmlns:p14="http://schemas.microsoft.com/office/powerpoint/2010/main" val="153930530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srcRect l="6973" t="28889" r="2230" b="11852"/>
          <a:stretch/>
        </p:blipFill>
        <p:spPr>
          <a:xfrm>
            <a:off x="289587" y="1295400"/>
            <a:ext cx="4511013" cy="2438390"/>
          </a:xfrm>
          <a:prstGeom prst="rect">
            <a:avLst/>
          </a:prstGeom>
          <a:ln>
            <a:noFill/>
          </a:ln>
          <a:effectLst/>
          <a:scene3d>
            <a:camera prst="isometricOffAxis1Right"/>
            <a:lightRig rig="threePt" dir="t"/>
          </a:scene3d>
        </p:spPr>
      </p:pic>
      <p:pic>
        <p:nvPicPr>
          <p:cNvPr id="3" name="Picture 2"/>
          <p:cNvPicPr>
            <a:picLocks noChangeAspect="1"/>
          </p:cNvPicPr>
          <p:nvPr/>
        </p:nvPicPr>
        <p:blipFill rotWithShape="1">
          <a:blip r:embed="rId3"/>
          <a:srcRect l="7073" t="31956" r="2268" b="14711"/>
          <a:stretch/>
        </p:blipFill>
        <p:spPr>
          <a:xfrm>
            <a:off x="4480535" y="3215654"/>
            <a:ext cx="4511065" cy="2194546"/>
          </a:xfrm>
          <a:prstGeom prst="rect">
            <a:avLst/>
          </a:prstGeom>
          <a:ln>
            <a:noFill/>
          </a:ln>
          <a:effectLst/>
          <a:scene3d>
            <a:camera prst="isometricOffAxis1Right"/>
            <a:lightRig rig="threePt" dir="t"/>
          </a:scene3d>
        </p:spPr>
      </p:pic>
      <p:sp>
        <p:nvSpPr>
          <p:cNvPr id="2" name="Title 1"/>
          <p:cNvSpPr>
            <a:spLocks noGrp="1"/>
          </p:cNvSpPr>
          <p:nvPr>
            <p:ph type="title"/>
          </p:nvPr>
        </p:nvSpPr>
        <p:spPr>
          <a:xfrm>
            <a:off x="457200" y="457200"/>
            <a:ext cx="8686800" cy="990600"/>
          </a:xfrm>
        </p:spPr>
        <p:txBody>
          <a:bodyPr/>
          <a:lstStyle/>
          <a:p>
            <a:r>
              <a:rPr lang="en-US" dirty="0" smtClean="0"/>
              <a:t>SimElectronics or SimPowerSystems?</a:t>
            </a:r>
            <a:endParaRPr lang="en-US" dirty="0"/>
          </a:p>
        </p:txBody>
      </p:sp>
      <p:sp>
        <p:nvSpPr>
          <p:cNvPr id="4" name="TextBox 3"/>
          <p:cNvSpPr txBox="1"/>
          <p:nvPr/>
        </p:nvSpPr>
        <p:spPr>
          <a:xfrm>
            <a:off x="528355" y="3639741"/>
            <a:ext cx="4033476" cy="1846659"/>
          </a:xfrm>
          <a:prstGeom prst="rect">
            <a:avLst/>
          </a:prstGeom>
          <a:noFill/>
        </p:spPr>
        <p:txBody>
          <a:bodyPr wrap="none" rtlCol="0">
            <a:spAutoFit/>
          </a:bodyPr>
          <a:lstStyle/>
          <a:p>
            <a:pPr algn="ctr"/>
            <a:r>
              <a:rPr lang="en-US" b="1" i="1" dirty="0" smtClean="0">
                <a:solidFill>
                  <a:schemeClr val="accent3"/>
                </a:solidFill>
                <a:latin typeface="Arial" pitchFamily="34" charset="0"/>
                <a:cs typeface="Arial" pitchFamily="34" charset="0"/>
              </a:rPr>
              <a:t>SimElectronics</a:t>
            </a:r>
          </a:p>
          <a:p>
            <a:pPr algn="ctr"/>
            <a:r>
              <a:rPr lang="en-US" sz="1600" dirty="0">
                <a:solidFill>
                  <a:schemeClr val="accent5">
                    <a:lumMod val="50000"/>
                  </a:schemeClr>
                </a:solidFill>
                <a:latin typeface="Arial" pitchFamily="34" charset="0"/>
                <a:cs typeface="Arial" pitchFamily="34" charset="0"/>
              </a:rPr>
              <a:t>S</a:t>
            </a:r>
            <a:r>
              <a:rPr lang="en-US" sz="1600" dirty="0" smtClean="0">
                <a:solidFill>
                  <a:schemeClr val="accent5">
                    <a:lumMod val="50000"/>
                  </a:schemeClr>
                </a:solidFill>
                <a:latin typeface="Arial" pitchFamily="34" charset="0"/>
                <a:cs typeface="Arial" pitchFamily="34" charset="0"/>
              </a:rPr>
              <a:t>imultaneous nonlinear equations solution</a:t>
            </a:r>
          </a:p>
          <a:p>
            <a:pPr algn="ctr"/>
            <a:r>
              <a:rPr lang="en-US" sz="1600" dirty="0" smtClean="0">
                <a:solidFill>
                  <a:schemeClr val="accent5">
                    <a:lumMod val="50000"/>
                  </a:schemeClr>
                </a:solidFill>
                <a:latin typeface="Arial" pitchFamily="34" charset="0"/>
                <a:cs typeface="Arial" pitchFamily="34" charset="0"/>
              </a:rPr>
              <a:t>SPICE level switching device models</a:t>
            </a:r>
          </a:p>
          <a:p>
            <a:pPr algn="ctr"/>
            <a:r>
              <a:rPr lang="en-US" sz="1600" dirty="0" smtClean="0">
                <a:solidFill>
                  <a:schemeClr val="accent5">
                    <a:lumMod val="50000"/>
                  </a:schemeClr>
                </a:solidFill>
                <a:latin typeface="Arial" pitchFamily="34" charset="0"/>
                <a:cs typeface="Arial" pitchFamily="34" charset="0"/>
              </a:rPr>
              <a:t>Include switching losses</a:t>
            </a:r>
          </a:p>
          <a:p>
            <a:pPr algn="ctr"/>
            <a:r>
              <a:rPr lang="en-US" sz="1600" dirty="0" smtClean="0">
                <a:solidFill>
                  <a:schemeClr val="accent5">
                    <a:lumMod val="50000"/>
                  </a:schemeClr>
                </a:solidFill>
                <a:latin typeface="Arial" pitchFamily="34" charset="0"/>
                <a:cs typeface="Arial" pitchFamily="34" charset="0"/>
              </a:rPr>
              <a:t>Include parasitic current effects</a:t>
            </a:r>
          </a:p>
          <a:p>
            <a:pPr algn="ctr"/>
            <a:r>
              <a:rPr lang="en-US" sz="1600" dirty="0">
                <a:solidFill>
                  <a:schemeClr val="accent5">
                    <a:lumMod val="50000"/>
                  </a:schemeClr>
                </a:solidFill>
                <a:latin typeface="Arial" pitchFamily="34" charset="0"/>
                <a:cs typeface="Arial" pitchFamily="34" charset="0"/>
              </a:rPr>
              <a:t>Include temperature effects</a:t>
            </a:r>
          </a:p>
          <a:p>
            <a:pPr algn="ctr"/>
            <a:r>
              <a:rPr lang="en-US" sz="1600" dirty="0" smtClean="0">
                <a:solidFill>
                  <a:schemeClr val="accent5">
                    <a:lumMod val="50000"/>
                  </a:schemeClr>
                </a:solidFill>
                <a:latin typeface="Arial" pitchFamily="34" charset="0"/>
                <a:cs typeface="Arial" pitchFamily="34" charset="0"/>
              </a:rPr>
              <a:t>Higher fidelity simulation</a:t>
            </a:r>
            <a:endParaRPr lang="en-US" sz="1600" dirty="0">
              <a:solidFill>
                <a:schemeClr val="accent5">
                  <a:lumMod val="50000"/>
                </a:schemeClr>
              </a:solidFill>
              <a:latin typeface="Arial" pitchFamily="34" charset="0"/>
              <a:cs typeface="Arial" pitchFamily="34" charset="0"/>
            </a:endParaRPr>
          </a:p>
        </p:txBody>
      </p:sp>
      <p:sp>
        <p:nvSpPr>
          <p:cNvPr id="15" name="TextBox 14"/>
          <p:cNvSpPr txBox="1"/>
          <p:nvPr/>
        </p:nvSpPr>
        <p:spPr>
          <a:xfrm>
            <a:off x="4791465" y="1676162"/>
            <a:ext cx="3889205" cy="1600438"/>
          </a:xfrm>
          <a:prstGeom prst="rect">
            <a:avLst/>
          </a:prstGeom>
          <a:noFill/>
        </p:spPr>
        <p:txBody>
          <a:bodyPr wrap="none" rtlCol="0">
            <a:spAutoFit/>
          </a:bodyPr>
          <a:lstStyle/>
          <a:p>
            <a:pPr algn="ctr"/>
            <a:r>
              <a:rPr lang="en-US" b="1" i="1" dirty="0" smtClean="0">
                <a:solidFill>
                  <a:schemeClr val="accent4"/>
                </a:solidFill>
                <a:latin typeface="Arial" pitchFamily="34" charset="0"/>
                <a:cs typeface="Arial" pitchFamily="34" charset="0"/>
              </a:rPr>
              <a:t>SimPowerSystems</a:t>
            </a:r>
          </a:p>
          <a:p>
            <a:pPr algn="ctr"/>
            <a:r>
              <a:rPr lang="en-US" sz="1600" dirty="0" smtClean="0">
                <a:solidFill>
                  <a:schemeClr val="accent5">
                    <a:lumMod val="50000"/>
                  </a:schemeClr>
                </a:solidFill>
                <a:latin typeface="Arial" pitchFamily="34" charset="0"/>
                <a:cs typeface="Arial" pitchFamily="34" charset="0"/>
              </a:rPr>
              <a:t>Piecewise linear systems solution</a:t>
            </a:r>
          </a:p>
          <a:p>
            <a:pPr algn="ctr"/>
            <a:r>
              <a:rPr lang="en-US" sz="1600" dirty="0" smtClean="0">
                <a:solidFill>
                  <a:schemeClr val="accent5">
                    <a:lumMod val="50000"/>
                  </a:schemeClr>
                </a:solidFill>
                <a:latin typeface="Arial" pitchFamily="34" charset="0"/>
                <a:cs typeface="Arial" pitchFamily="34" charset="0"/>
              </a:rPr>
              <a:t>Multiphase bridges and pulse generators</a:t>
            </a:r>
          </a:p>
          <a:p>
            <a:pPr algn="ctr"/>
            <a:r>
              <a:rPr lang="en-US" sz="1600" dirty="0" smtClean="0">
                <a:solidFill>
                  <a:schemeClr val="accent5">
                    <a:lumMod val="50000"/>
                  </a:schemeClr>
                </a:solidFill>
                <a:latin typeface="Arial" pitchFamily="34" charset="0"/>
                <a:cs typeface="Arial" pitchFamily="34" charset="0"/>
              </a:rPr>
              <a:t>Detailed and average voltage models</a:t>
            </a:r>
          </a:p>
          <a:p>
            <a:pPr algn="ctr"/>
            <a:r>
              <a:rPr lang="en-US" sz="1600" dirty="0" smtClean="0">
                <a:solidFill>
                  <a:schemeClr val="accent5">
                    <a:lumMod val="50000"/>
                  </a:schemeClr>
                </a:solidFill>
                <a:latin typeface="Arial" pitchFamily="34" charset="0"/>
                <a:cs typeface="Arial" pitchFamily="34" charset="0"/>
              </a:rPr>
              <a:t>Transient and harmonic analysis</a:t>
            </a:r>
          </a:p>
          <a:p>
            <a:pPr algn="ctr"/>
            <a:r>
              <a:rPr lang="en-US" sz="1600" dirty="0" smtClean="0">
                <a:solidFill>
                  <a:schemeClr val="accent5">
                    <a:lumMod val="50000"/>
                  </a:schemeClr>
                </a:solidFill>
                <a:latin typeface="Arial" pitchFamily="34" charset="0"/>
                <a:cs typeface="Arial" pitchFamily="34" charset="0"/>
              </a:rPr>
              <a:t>Faster simulation</a:t>
            </a:r>
          </a:p>
        </p:txBody>
      </p:sp>
      <p:sp>
        <p:nvSpPr>
          <p:cNvPr id="8" name="Rectangle 7"/>
          <p:cNvSpPr/>
          <p:nvPr/>
        </p:nvSpPr>
        <p:spPr>
          <a:xfrm>
            <a:off x="457201" y="5943600"/>
            <a:ext cx="4187951" cy="400110"/>
          </a:xfrm>
          <a:prstGeom prst="rect">
            <a:avLst/>
          </a:prstGeom>
          <a:solidFill>
            <a:schemeClr val="accent5">
              <a:lumMod val="20000"/>
              <a:lumOff val="80000"/>
            </a:schemeClr>
          </a:solidFill>
        </p:spPr>
        <p:txBody>
          <a:bodyPr wrap="square">
            <a:spAutoFit/>
          </a:bodyPr>
          <a:lstStyle/>
          <a:p>
            <a:r>
              <a:rPr lang="en-US" sz="2000" dirty="0" smtClean="0">
                <a:solidFill>
                  <a:schemeClr val="accent5">
                    <a:lumMod val="50000"/>
                  </a:schemeClr>
                </a:solidFill>
                <a:latin typeface="Courier New" panose="02070309020205020404" pitchFamily="49" charset="0"/>
                <a:cs typeface="Courier New" panose="02070309020205020404" pitchFamily="49" charset="0"/>
              </a:rPr>
              <a:t>&gt;&gt; </a:t>
            </a:r>
            <a:r>
              <a:rPr lang="en-US" sz="2000" dirty="0" err="1" smtClean="0">
                <a:solidFill>
                  <a:schemeClr val="accent5">
                    <a:lumMod val="50000"/>
                  </a:schemeClr>
                </a:solidFill>
                <a:latin typeface="Courier New" panose="02070309020205020404" pitchFamily="49" charset="0"/>
                <a:cs typeface="Courier New" panose="02070309020205020404" pitchFamily="49" charset="0"/>
              </a:rPr>
              <a:t>se_dcdcbuckconverter</a:t>
            </a:r>
            <a:endParaRPr lang="en-US" sz="2000" dirty="0">
              <a:solidFill>
                <a:schemeClr val="accent5">
                  <a:lumMod val="50000"/>
                </a:schemeClr>
              </a:solidFill>
              <a:latin typeface="Courier New" panose="02070309020205020404" pitchFamily="49" charset="0"/>
              <a:cs typeface="Courier New" panose="02070309020205020404" pitchFamily="49" charset="0"/>
            </a:endParaRPr>
          </a:p>
        </p:txBody>
      </p:sp>
      <p:sp>
        <p:nvSpPr>
          <p:cNvPr id="11" name="Rectangle 10"/>
          <p:cNvSpPr/>
          <p:nvPr/>
        </p:nvSpPr>
        <p:spPr>
          <a:xfrm>
            <a:off x="4645152" y="5943600"/>
            <a:ext cx="4187918" cy="400110"/>
          </a:xfrm>
          <a:prstGeom prst="rect">
            <a:avLst/>
          </a:prstGeom>
          <a:solidFill>
            <a:schemeClr val="accent5">
              <a:lumMod val="20000"/>
              <a:lumOff val="80000"/>
            </a:schemeClr>
          </a:solidFill>
        </p:spPr>
        <p:txBody>
          <a:bodyPr wrap="square">
            <a:spAutoFit/>
          </a:bodyPr>
          <a:lstStyle/>
          <a:p>
            <a:r>
              <a:rPr lang="en-US" sz="2000" dirty="0" smtClean="0">
                <a:solidFill>
                  <a:schemeClr val="accent5">
                    <a:lumMod val="50000"/>
                  </a:schemeClr>
                </a:solidFill>
                <a:latin typeface="Courier New" panose="02070309020205020404" pitchFamily="49" charset="0"/>
                <a:cs typeface="Courier New" panose="02070309020205020404" pitchFamily="49" charset="0"/>
              </a:rPr>
              <a:t>&gt;&gt; </a:t>
            </a:r>
            <a:r>
              <a:rPr lang="en-US" sz="2000" dirty="0" err="1" smtClean="0">
                <a:solidFill>
                  <a:schemeClr val="accent5">
                    <a:lumMod val="50000"/>
                  </a:schemeClr>
                </a:solidFill>
                <a:latin typeface="Courier New" panose="02070309020205020404" pitchFamily="49" charset="0"/>
                <a:cs typeface="Courier New" panose="02070309020205020404" pitchFamily="49" charset="0"/>
              </a:rPr>
              <a:t>sps_dcdcbuckconverter</a:t>
            </a:r>
            <a:endParaRPr lang="en-US" sz="2000" dirty="0">
              <a:solidFill>
                <a:schemeClr val="accent5">
                  <a:lumMod val="50000"/>
                </a:schemeClr>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85595138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46" name="Group 10245"/>
          <p:cNvGrpSpPr>
            <a:grpSpLocks noChangeAspect="1"/>
          </p:cNvGrpSpPr>
          <p:nvPr/>
        </p:nvGrpSpPr>
        <p:grpSpPr>
          <a:xfrm>
            <a:off x="4475291" y="1971707"/>
            <a:ext cx="4516309" cy="2882438"/>
            <a:chOff x="3420497" y="1743107"/>
            <a:chExt cx="5645386" cy="3603048"/>
          </a:xfrm>
        </p:grpSpPr>
        <p:pic>
          <p:nvPicPr>
            <p:cNvPr id="1026" name="Picture 2" descr="C:\Users\cosorio\AppData\Local\Temp\SNAGHTML8dd5c3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20497" y="1743107"/>
              <a:ext cx="5645386" cy="3603048"/>
            </a:xfrm>
            <a:prstGeom prst="rect">
              <a:avLst/>
            </a:prstGeom>
            <a:noFill/>
            <a:extLst>
              <a:ext uri="{909E8E84-426E-40DD-AFC4-6F175D3DCCD1}">
                <a14:hiddenFill xmlns:a14="http://schemas.microsoft.com/office/drawing/2010/main">
                  <a:solidFill>
                    <a:srgbClr val="FFFFFF"/>
                  </a:solidFill>
                </a14:hiddenFill>
              </a:ext>
            </a:extLst>
          </p:spPr>
        </p:pic>
        <p:sp>
          <p:nvSpPr>
            <p:cNvPr id="10245" name="Rectangle 10244"/>
            <p:cNvSpPr/>
            <p:nvPr/>
          </p:nvSpPr>
          <p:spPr>
            <a:xfrm>
              <a:off x="3437179" y="1752600"/>
              <a:ext cx="5478221" cy="3581400"/>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latin typeface="Arial" pitchFamily="34" charset="0"/>
                <a:cs typeface="Arial" pitchFamily="34" charset="0"/>
              </a:endParaRPr>
            </a:p>
          </p:txBody>
        </p:sp>
      </p:grpSp>
      <p:sp>
        <p:nvSpPr>
          <p:cNvPr id="26" name="Freeform 25"/>
          <p:cNvSpPr/>
          <p:nvPr/>
        </p:nvSpPr>
        <p:spPr>
          <a:xfrm>
            <a:off x="4535424" y="3777616"/>
            <a:ext cx="2213676" cy="1327784"/>
          </a:xfrm>
          <a:custGeom>
            <a:avLst/>
            <a:gdLst>
              <a:gd name="connsiteX0" fmla="*/ 0 w 1281545"/>
              <a:gd name="connsiteY0" fmla="*/ 949036 h 949036"/>
              <a:gd name="connsiteX1" fmla="*/ 401781 w 1281545"/>
              <a:gd name="connsiteY1" fmla="*/ 193963 h 949036"/>
              <a:gd name="connsiteX2" fmla="*/ 1281545 w 1281545"/>
              <a:gd name="connsiteY2" fmla="*/ 0 h 949036"/>
            </a:gdLst>
            <a:ahLst/>
            <a:cxnLst>
              <a:cxn ang="0">
                <a:pos x="connsiteX0" y="connsiteY0"/>
              </a:cxn>
              <a:cxn ang="0">
                <a:pos x="connsiteX1" y="connsiteY1"/>
              </a:cxn>
              <a:cxn ang="0">
                <a:pos x="connsiteX2" y="connsiteY2"/>
              </a:cxn>
            </a:cxnLst>
            <a:rect l="l" t="t" r="r" b="b"/>
            <a:pathLst>
              <a:path w="1281545" h="949036">
                <a:moveTo>
                  <a:pt x="0" y="949036"/>
                </a:moveTo>
                <a:cubicBezTo>
                  <a:pt x="94095" y="650586"/>
                  <a:pt x="188190" y="352136"/>
                  <a:pt x="401781" y="193963"/>
                </a:cubicBezTo>
                <a:cubicBezTo>
                  <a:pt x="615372" y="35790"/>
                  <a:pt x="948458" y="17895"/>
                  <a:pt x="1281545" y="0"/>
                </a:cubicBezTo>
              </a:path>
            </a:pathLst>
          </a:custGeom>
          <a:noFill/>
          <a:ln w="38100">
            <a:solidFill>
              <a:schemeClr val="accent3"/>
            </a:solidFill>
            <a:prstDash val="sysDot"/>
          </a:ln>
          <a:effectLst>
            <a:outerShdw blurRad="127000" dist="1270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24"/>
          <p:cNvSpPr/>
          <p:nvPr/>
        </p:nvSpPr>
        <p:spPr>
          <a:xfrm>
            <a:off x="4727448" y="3108960"/>
            <a:ext cx="2213676" cy="1327784"/>
          </a:xfrm>
          <a:custGeom>
            <a:avLst/>
            <a:gdLst>
              <a:gd name="connsiteX0" fmla="*/ 0 w 1281545"/>
              <a:gd name="connsiteY0" fmla="*/ 949036 h 949036"/>
              <a:gd name="connsiteX1" fmla="*/ 401781 w 1281545"/>
              <a:gd name="connsiteY1" fmla="*/ 193963 h 949036"/>
              <a:gd name="connsiteX2" fmla="*/ 1281545 w 1281545"/>
              <a:gd name="connsiteY2" fmla="*/ 0 h 949036"/>
            </a:gdLst>
            <a:ahLst/>
            <a:cxnLst>
              <a:cxn ang="0">
                <a:pos x="connsiteX0" y="connsiteY0"/>
              </a:cxn>
              <a:cxn ang="0">
                <a:pos x="connsiteX1" y="connsiteY1"/>
              </a:cxn>
              <a:cxn ang="0">
                <a:pos x="connsiteX2" y="connsiteY2"/>
              </a:cxn>
            </a:cxnLst>
            <a:rect l="l" t="t" r="r" b="b"/>
            <a:pathLst>
              <a:path w="1281545" h="949036">
                <a:moveTo>
                  <a:pt x="0" y="949036"/>
                </a:moveTo>
                <a:cubicBezTo>
                  <a:pt x="94095" y="650586"/>
                  <a:pt x="188190" y="352136"/>
                  <a:pt x="401781" y="193963"/>
                </a:cubicBezTo>
                <a:cubicBezTo>
                  <a:pt x="615372" y="35790"/>
                  <a:pt x="948458" y="17895"/>
                  <a:pt x="1281545" y="0"/>
                </a:cubicBezTo>
              </a:path>
            </a:pathLst>
          </a:custGeom>
          <a:noFill/>
          <a:ln w="38100">
            <a:solidFill>
              <a:schemeClr val="accent3"/>
            </a:solidFill>
            <a:prstDash val="sysDot"/>
          </a:ln>
          <a:effectLst>
            <a:outerShdw blurRad="127000" dist="1270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241" name="Group 10240"/>
          <p:cNvGrpSpPr>
            <a:grpSpLocks noChangeAspect="1"/>
          </p:cNvGrpSpPr>
          <p:nvPr/>
        </p:nvGrpSpPr>
        <p:grpSpPr>
          <a:xfrm>
            <a:off x="544044" y="1893332"/>
            <a:ext cx="3799356" cy="3057334"/>
            <a:chOff x="304800" y="1512332"/>
            <a:chExt cx="4749195" cy="3821668"/>
          </a:xfrm>
        </p:grpSpPr>
        <p:pic>
          <p:nvPicPr>
            <p:cNvPr id="30" name="Picture 29"/>
            <p:cNvPicPr>
              <a:picLocks noChangeAspect="1"/>
            </p:cNvPicPr>
            <p:nvPr/>
          </p:nvPicPr>
          <p:blipFill>
            <a:blip r:embed="rId3"/>
            <a:stretch>
              <a:fillRect/>
            </a:stretch>
          </p:blipFill>
          <p:spPr>
            <a:xfrm>
              <a:off x="304800" y="1611116"/>
              <a:ext cx="4749195" cy="3596952"/>
            </a:xfrm>
            <a:prstGeom prst="rect">
              <a:avLst/>
            </a:prstGeom>
          </p:spPr>
        </p:pic>
        <p:sp>
          <p:nvSpPr>
            <p:cNvPr id="10240" name="Rectangle 10239"/>
            <p:cNvSpPr/>
            <p:nvPr/>
          </p:nvSpPr>
          <p:spPr>
            <a:xfrm>
              <a:off x="304800" y="1512332"/>
              <a:ext cx="4749195" cy="3821668"/>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latin typeface="Arial" pitchFamily="34" charset="0"/>
                <a:cs typeface="Arial" pitchFamily="34" charset="0"/>
              </a:endParaRPr>
            </a:p>
          </p:txBody>
        </p:sp>
      </p:grpSp>
      <p:grpSp>
        <p:nvGrpSpPr>
          <p:cNvPr id="16" name="Group 15"/>
          <p:cNvGrpSpPr/>
          <p:nvPr/>
        </p:nvGrpSpPr>
        <p:grpSpPr>
          <a:xfrm>
            <a:off x="2057400" y="3547348"/>
            <a:ext cx="4151010" cy="2929652"/>
            <a:chOff x="2615550" y="3459480"/>
            <a:chExt cx="4151010" cy="2929652"/>
          </a:xfrm>
          <a:effectLst>
            <a:outerShdw blurRad="127000" dist="127000" dir="8100000" algn="tr" rotWithShape="0">
              <a:prstClr val="black">
                <a:alpha val="25000"/>
              </a:prstClr>
            </a:outerShdw>
          </a:effectLst>
        </p:grpSpPr>
        <p:cxnSp>
          <p:nvCxnSpPr>
            <p:cNvPr id="5" name="Straight Arrow Connector 4"/>
            <p:cNvCxnSpPr/>
            <p:nvPr/>
          </p:nvCxnSpPr>
          <p:spPr>
            <a:xfrm>
              <a:off x="3108960" y="6019800"/>
              <a:ext cx="3657600" cy="0"/>
            </a:xfrm>
            <a:prstGeom prst="straightConnector1">
              <a:avLst/>
            </a:prstGeom>
            <a:ln w="38100">
              <a:solidFill>
                <a:schemeClr val="accent5">
                  <a:lumMod val="50000"/>
                </a:schemeClr>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rot="16200000">
              <a:off x="1844041" y="4739640"/>
              <a:ext cx="2560320" cy="0"/>
            </a:xfrm>
            <a:prstGeom prst="straightConnector1">
              <a:avLst/>
            </a:prstGeom>
            <a:ln w="38100">
              <a:solidFill>
                <a:schemeClr val="accent5">
                  <a:lumMod val="50000"/>
                </a:schemeClr>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TextBox 13"/>
                <p:cNvSpPr txBox="1"/>
                <p:nvPr/>
              </p:nvSpPr>
              <p:spPr>
                <a:xfrm>
                  <a:off x="4505902" y="6019800"/>
                  <a:ext cx="590738" cy="369332"/>
                </a:xfrm>
                <a:prstGeom prst="rect">
                  <a:avLst/>
                </a:prstGeom>
                <a:noFill/>
                <a:ln w="38100">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accent5">
                                    <a:lumMod val="50000"/>
                                  </a:schemeClr>
                                </a:solidFill>
                                <a:latin typeface="Cambria Math" panose="02040503050406030204" pitchFamily="18" charset="0"/>
                                <a:cs typeface="Arial" pitchFamily="34" charset="0"/>
                              </a:rPr>
                            </m:ctrlPr>
                          </m:sSubPr>
                          <m:e>
                            <m:r>
                              <m:rPr>
                                <m:sty m:val="p"/>
                              </m:rPr>
                              <a:rPr lang="en-US" b="0" i="0" smtClean="0">
                                <a:solidFill>
                                  <a:schemeClr val="accent5">
                                    <a:lumMod val="50000"/>
                                  </a:schemeClr>
                                </a:solidFill>
                                <a:latin typeface="Cambria Math"/>
                                <a:cs typeface="Arial" pitchFamily="34" charset="0"/>
                              </a:rPr>
                              <m:t>V</m:t>
                            </m:r>
                          </m:e>
                          <m:sub>
                            <m:r>
                              <m:rPr>
                                <m:sty m:val="p"/>
                              </m:rPr>
                              <a:rPr lang="en-US" b="0" i="0" smtClean="0">
                                <a:solidFill>
                                  <a:schemeClr val="accent5">
                                    <a:lumMod val="50000"/>
                                  </a:schemeClr>
                                </a:solidFill>
                                <a:latin typeface="Cambria Math" panose="02040503050406030204" pitchFamily="18" charset="0"/>
                                <a:cs typeface="Arial" pitchFamily="34" charset="0"/>
                              </a:rPr>
                              <m:t>CE</m:t>
                            </m:r>
                          </m:sub>
                        </m:sSub>
                      </m:oMath>
                    </m:oMathPara>
                  </a14:m>
                  <a:endParaRPr lang="en-US" dirty="0">
                    <a:solidFill>
                      <a:schemeClr val="accent5">
                        <a:lumMod val="50000"/>
                      </a:schemeClr>
                    </a:solidFill>
                    <a:latin typeface="Arial" pitchFamily="34" charset="0"/>
                    <a:cs typeface="Arial" pitchFamily="34" charset="0"/>
                  </a:endParaRPr>
                </a:p>
              </p:txBody>
            </p:sp>
          </mc:Choice>
          <mc:Fallback xmlns="">
            <p:sp>
              <p:nvSpPr>
                <p:cNvPr id="14" name="TextBox 13"/>
                <p:cNvSpPr txBox="1">
                  <a:spLocks noRot="1" noChangeAspect="1" noMove="1" noResize="1" noEditPoints="1" noAdjustHandles="1" noChangeArrowheads="1" noChangeShapeType="1" noTextEdit="1"/>
                </p:cNvSpPr>
                <p:nvPr/>
              </p:nvSpPr>
              <p:spPr>
                <a:xfrm>
                  <a:off x="4505902" y="6019800"/>
                  <a:ext cx="590738" cy="369332"/>
                </a:xfrm>
                <a:prstGeom prst="rect">
                  <a:avLst/>
                </a:prstGeom>
                <a:blipFill rotWithShape="0">
                  <a:blip r:embed="rId4"/>
                  <a:stretch>
                    <a:fillRect/>
                  </a:stretch>
                </a:blipFill>
                <a:ln w="3810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p:cNvSpPr txBox="1"/>
                <p:nvPr/>
              </p:nvSpPr>
              <p:spPr>
                <a:xfrm>
                  <a:off x="2615550" y="4712732"/>
                  <a:ext cx="546880" cy="369332"/>
                </a:xfrm>
                <a:prstGeom prst="rect">
                  <a:avLst/>
                </a:prstGeom>
                <a:noFill/>
                <a:ln w="38100">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accent5">
                                    <a:lumMod val="50000"/>
                                  </a:schemeClr>
                                </a:solidFill>
                                <a:latin typeface="Cambria Math" panose="02040503050406030204" pitchFamily="18" charset="0"/>
                                <a:cs typeface="Arial" pitchFamily="34" charset="0"/>
                              </a:rPr>
                            </m:ctrlPr>
                          </m:sSubPr>
                          <m:e>
                            <m:r>
                              <m:rPr>
                                <m:sty m:val="p"/>
                              </m:rPr>
                              <a:rPr lang="en-US" b="0" i="0" smtClean="0">
                                <a:solidFill>
                                  <a:schemeClr val="accent5">
                                    <a:lumMod val="50000"/>
                                  </a:schemeClr>
                                </a:solidFill>
                                <a:latin typeface="Cambria Math"/>
                                <a:cs typeface="Arial" pitchFamily="34" charset="0"/>
                              </a:rPr>
                              <m:t>I</m:t>
                            </m:r>
                          </m:e>
                          <m:sub>
                            <m:r>
                              <m:rPr>
                                <m:sty m:val="p"/>
                              </m:rPr>
                              <a:rPr lang="en-US" b="0" i="0" smtClean="0">
                                <a:solidFill>
                                  <a:schemeClr val="accent5">
                                    <a:lumMod val="50000"/>
                                  </a:schemeClr>
                                </a:solidFill>
                                <a:latin typeface="Cambria Math" panose="02040503050406030204" pitchFamily="18" charset="0"/>
                                <a:cs typeface="Arial" pitchFamily="34" charset="0"/>
                              </a:rPr>
                              <m:t>CE</m:t>
                            </m:r>
                          </m:sub>
                        </m:sSub>
                      </m:oMath>
                    </m:oMathPara>
                  </a14:m>
                  <a:endParaRPr lang="en-US" dirty="0">
                    <a:solidFill>
                      <a:schemeClr val="accent5">
                        <a:lumMod val="50000"/>
                      </a:schemeClr>
                    </a:solidFill>
                    <a:latin typeface="Arial" pitchFamily="34" charset="0"/>
                    <a:cs typeface="Arial" pitchFamily="34" charset="0"/>
                  </a:endParaRPr>
                </a:p>
              </p:txBody>
            </p:sp>
          </mc:Choice>
          <mc:Fallback xmlns="">
            <p:sp>
              <p:nvSpPr>
                <p:cNvPr id="17" name="TextBox 16"/>
                <p:cNvSpPr txBox="1">
                  <a:spLocks noRot="1" noChangeAspect="1" noMove="1" noResize="1" noEditPoints="1" noAdjustHandles="1" noChangeArrowheads="1" noChangeShapeType="1" noTextEdit="1"/>
                </p:cNvSpPr>
                <p:nvPr/>
              </p:nvSpPr>
              <p:spPr>
                <a:xfrm>
                  <a:off x="2615550" y="4712732"/>
                  <a:ext cx="546880" cy="369332"/>
                </a:xfrm>
                <a:prstGeom prst="rect">
                  <a:avLst/>
                </a:prstGeom>
                <a:blipFill rotWithShape="0">
                  <a:blip r:embed="rId5"/>
                  <a:stretch>
                    <a:fillRect b="-1667"/>
                  </a:stretch>
                </a:blipFill>
                <a:ln w="38100">
                  <a:noFill/>
                </a:ln>
              </p:spPr>
              <p:txBody>
                <a:bodyPr/>
                <a:lstStyle/>
                <a:p>
                  <a:r>
                    <a:rPr lang="en-US">
                      <a:noFill/>
                    </a:rPr>
                    <a:t> </a:t>
                  </a:r>
                </a:p>
              </p:txBody>
            </p:sp>
          </mc:Fallback>
        </mc:AlternateContent>
      </p:grpSp>
      <p:grpSp>
        <p:nvGrpSpPr>
          <p:cNvPr id="29" name="Group 28"/>
          <p:cNvGrpSpPr/>
          <p:nvPr/>
        </p:nvGrpSpPr>
        <p:grpSpPr>
          <a:xfrm>
            <a:off x="2569015" y="3777067"/>
            <a:ext cx="2429387" cy="2304288"/>
            <a:chOff x="2971800" y="3639312"/>
            <a:chExt cx="2429387" cy="2304288"/>
          </a:xfrm>
          <a:effectLst>
            <a:outerShdw blurRad="127000" dist="127000" dir="8100000" algn="tr" rotWithShape="0">
              <a:prstClr val="black">
                <a:alpha val="25000"/>
              </a:prstClr>
            </a:outerShdw>
          </a:effectLst>
        </p:grpSpPr>
        <p:cxnSp>
          <p:nvCxnSpPr>
            <p:cNvPr id="10" name="Straight Connector 9"/>
            <p:cNvCxnSpPr/>
            <p:nvPr/>
          </p:nvCxnSpPr>
          <p:spPr>
            <a:xfrm>
              <a:off x="2971800" y="5943600"/>
              <a:ext cx="990598" cy="0"/>
            </a:xfrm>
            <a:prstGeom prst="line">
              <a:avLst/>
            </a:prstGeom>
            <a:ln w="38100">
              <a:solidFill>
                <a:schemeClr val="accent3"/>
              </a:solidFill>
            </a:ln>
          </p:spPr>
          <p:style>
            <a:lnRef idx="1">
              <a:schemeClr val="accent1"/>
            </a:lnRef>
            <a:fillRef idx="0">
              <a:schemeClr val="accent1"/>
            </a:fillRef>
            <a:effectRef idx="0">
              <a:schemeClr val="accent1"/>
            </a:effectRef>
            <a:fontRef idx="minor">
              <a:schemeClr val="tx1"/>
            </a:fontRef>
          </p:style>
        </p:cxnSp>
        <p:sp>
          <p:nvSpPr>
            <p:cNvPr id="12" name="Freeform 11"/>
            <p:cNvSpPr/>
            <p:nvPr/>
          </p:nvSpPr>
          <p:spPr>
            <a:xfrm rot="21420000">
              <a:off x="3898390" y="3639312"/>
              <a:ext cx="1502797" cy="2272058"/>
            </a:xfrm>
            <a:custGeom>
              <a:avLst/>
              <a:gdLst>
                <a:gd name="connsiteX0" fmla="*/ 0 w 1502797"/>
                <a:gd name="connsiteY0" fmla="*/ 2266121 h 2272058"/>
                <a:gd name="connsiteX1" fmla="*/ 556591 w 1502797"/>
                <a:gd name="connsiteY1" fmla="*/ 2162754 h 2272058"/>
                <a:gd name="connsiteX2" fmla="*/ 954157 w 1502797"/>
                <a:gd name="connsiteY2" fmla="*/ 1518699 h 2272058"/>
                <a:gd name="connsiteX3" fmla="*/ 1502797 w 1502797"/>
                <a:gd name="connsiteY3" fmla="*/ 0 h 2272058"/>
              </a:gdLst>
              <a:ahLst/>
              <a:cxnLst>
                <a:cxn ang="0">
                  <a:pos x="connsiteX0" y="connsiteY0"/>
                </a:cxn>
                <a:cxn ang="0">
                  <a:pos x="connsiteX1" y="connsiteY1"/>
                </a:cxn>
                <a:cxn ang="0">
                  <a:pos x="connsiteX2" y="connsiteY2"/>
                </a:cxn>
                <a:cxn ang="0">
                  <a:pos x="connsiteX3" y="connsiteY3"/>
                </a:cxn>
              </a:cxnLst>
              <a:rect l="l" t="t" r="r" b="b"/>
              <a:pathLst>
                <a:path w="1502797" h="2272058">
                  <a:moveTo>
                    <a:pt x="0" y="2266121"/>
                  </a:moveTo>
                  <a:cubicBezTo>
                    <a:pt x="198782" y="2276722"/>
                    <a:pt x="397565" y="2287324"/>
                    <a:pt x="556591" y="2162754"/>
                  </a:cubicBezTo>
                  <a:cubicBezTo>
                    <a:pt x="715617" y="2038184"/>
                    <a:pt x="796456" y="1879158"/>
                    <a:pt x="954157" y="1518699"/>
                  </a:cubicBezTo>
                  <a:cubicBezTo>
                    <a:pt x="1111858" y="1158240"/>
                    <a:pt x="1307327" y="579120"/>
                    <a:pt x="1502797" y="0"/>
                  </a:cubicBezTo>
                </a:path>
              </a:pathLst>
            </a:cu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 name="Group 8"/>
          <p:cNvGrpSpPr/>
          <p:nvPr/>
        </p:nvGrpSpPr>
        <p:grpSpPr>
          <a:xfrm>
            <a:off x="2569015" y="3749040"/>
            <a:ext cx="2389632" cy="2340864"/>
            <a:chOff x="609600" y="2176272"/>
            <a:chExt cx="2389632" cy="2340864"/>
          </a:xfrm>
          <a:effectLst>
            <a:outerShdw blurRad="127000" dist="127000" dir="8100000" algn="tr" rotWithShape="0">
              <a:prstClr val="black">
                <a:alpha val="25000"/>
              </a:prstClr>
            </a:outerShdw>
          </a:effectLst>
        </p:grpSpPr>
        <p:cxnSp>
          <p:nvCxnSpPr>
            <p:cNvPr id="19" name="Straight Connector 18"/>
            <p:cNvCxnSpPr/>
            <p:nvPr/>
          </p:nvCxnSpPr>
          <p:spPr>
            <a:xfrm>
              <a:off x="609600" y="4498848"/>
              <a:ext cx="1682496" cy="0"/>
            </a:xfrm>
            <a:prstGeom prst="line">
              <a:avLst/>
            </a:prstGeom>
            <a:ln w="38100"/>
            <a:effectLst/>
          </p:spPr>
          <p:style>
            <a:lnRef idx="3">
              <a:schemeClr val="accent4"/>
            </a:lnRef>
            <a:fillRef idx="0">
              <a:schemeClr val="accent4"/>
            </a:fillRef>
            <a:effectRef idx="2">
              <a:schemeClr val="accent4"/>
            </a:effectRef>
            <a:fontRef idx="minor">
              <a:schemeClr val="tx1"/>
            </a:fontRef>
          </p:style>
        </p:cxnSp>
        <p:cxnSp>
          <p:nvCxnSpPr>
            <p:cNvPr id="21" name="Straight Connector 20"/>
            <p:cNvCxnSpPr/>
            <p:nvPr/>
          </p:nvCxnSpPr>
          <p:spPr>
            <a:xfrm rot="21540000" flipV="1">
              <a:off x="2267712" y="2176272"/>
              <a:ext cx="731520" cy="2340864"/>
            </a:xfrm>
            <a:prstGeom prst="line">
              <a:avLst/>
            </a:prstGeom>
            <a:ln w="38100"/>
            <a:effectLst/>
          </p:spPr>
          <p:style>
            <a:lnRef idx="3">
              <a:schemeClr val="accent4"/>
            </a:lnRef>
            <a:fillRef idx="0">
              <a:schemeClr val="accent4"/>
            </a:fillRef>
            <a:effectRef idx="2">
              <a:schemeClr val="accent4"/>
            </a:effectRef>
            <a:fontRef idx="minor">
              <a:schemeClr val="tx1"/>
            </a:fontRef>
          </p:style>
        </p:cxnSp>
      </p:grpSp>
      <p:sp>
        <p:nvSpPr>
          <p:cNvPr id="2" name="Title 1"/>
          <p:cNvSpPr>
            <a:spLocks noGrp="1"/>
          </p:cNvSpPr>
          <p:nvPr>
            <p:ph type="title"/>
          </p:nvPr>
        </p:nvSpPr>
        <p:spPr>
          <a:xfrm>
            <a:off x="457200" y="457200"/>
            <a:ext cx="8077200" cy="990600"/>
          </a:xfrm>
        </p:spPr>
        <p:txBody>
          <a:bodyPr/>
          <a:lstStyle/>
          <a:p>
            <a:r>
              <a:rPr lang="en-US" dirty="0"/>
              <a:t>SimElectronics or SimPowerSystems?</a:t>
            </a:r>
            <a:endParaRPr lang="en-US" dirty="0">
              <a:solidFill>
                <a:schemeClr val="accent4"/>
              </a:solidFill>
            </a:endParaRPr>
          </a:p>
        </p:txBody>
      </p:sp>
      <p:sp>
        <p:nvSpPr>
          <p:cNvPr id="6" name="TextBox 5"/>
          <p:cNvSpPr txBox="1"/>
          <p:nvPr/>
        </p:nvSpPr>
        <p:spPr>
          <a:xfrm>
            <a:off x="5608778" y="1600200"/>
            <a:ext cx="2249334" cy="369332"/>
          </a:xfrm>
          <a:prstGeom prst="rect">
            <a:avLst/>
          </a:prstGeom>
          <a:noFill/>
        </p:spPr>
        <p:txBody>
          <a:bodyPr wrap="none" rtlCol="0">
            <a:spAutoFit/>
          </a:bodyPr>
          <a:lstStyle/>
          <a:p>
            <a:pPr algn="ctr"/>
            <a:r>
              <a:rPr lang="en-US" b="1" i="1" dirty="0">
                <a:solidFill>
                  <a:schemeClr val="accent4"/>
                </a:solidFill>
                <a:latin typeface="Arial" pitchFamily="34" charset="0"/>
                <a:cs typeface="Arial" pitchFamily="34" charset="0"/>
              </a:rPr>
              <a:t>SimPowerSystems</a:t>
            </a:r>
          </a:p>
        </p:txBody>
      </p:sp>
      <p:sp>
        <p:nvSpPr>
          <p:cNvPr id="3" name="TextBox 2"/>
          <p:cNvSpPr txBox="1"/>
          <p:nvPr/>
        </p:nvSpPr>
        <p:spPr>
          <a:xfrm>
            <a:off x="1387312" y="1600200"/>
            <a:ext cx="1851789" cy="369332"/>
          </a:xfrm>
          <a:prstGeom prst="rect">
            <a:avLst/>
          </a:prstGeom>
          <a:noFill/>
        </p:spPr>
        <p:txBody>
          <a:bodyPr wrap="none" rtlCol="0">
            <a:spAutoFit/>
          </a:bodyPr>
          <a:lstStyle/>
          <a:p>
            <a:r>
              <a:rPr lang="en-US" b="1" i="1" dirty="0" smtClean="0">
                <a:solidFill>
                  <a:schemeClr val="accent3"/>
                </a:solidFill>
                <a:latin typeface="Arial" pitchFamily="34" charset="0"/>
                <a:cs typeface="Arial" pitchFamily="34" charset="0"/>
              </a:rPr>
              <a:t>SimElectronics</a:t>
            </a:r>
            <a:endParaRPr lang="en-US" b="1" i="1" dirty="0">
              <a:solidFill>
                <a:schemeClr val="accent3"/>
              </a:solidFill>
              <a:latin typeface="Arial" pitchFamily="34" charset="0"/>
              <a:cs typeface="Arial" pitchFamily="34" charset="0"/>
            </a:endParaRPr>
          </a:p>
        </p:txBody>
      </p:sp>
      <p:pic>
        <p:nvPicPr>
          <p:cNvPr id="10251" name="Picture 1025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332603" y="1066800"/>
            <a:ext cx="1828800" cy="2438400"/>
          </a:xfrm>
          <a:prstGeom prst="rect">
            <a:avLst/>
          </a:prstGeom>
        </p:spPr>
      </p:pic>
      <p:sp>
        <p:nvSpPr>
          <p:cNvPr id="27" name="Freeform 26"/>
          <p:cNvSpPr/>
          <p:nvPr/>
        </p:nvSpPr>
        <p:spPr>
          <a:xfrm>
            <a:off x="4937760" y="2395728"/>
            <a:ext cx="2213676" cy="1327784"/>
          </a:xfrm>
          <a:custGeom>
            <a:avLst/>
            <a:gdLst>
              <a:gd name="connsiteX0" fmla="*/ 0 w 1281545"/>
              <a:gd name="connsiteY0" fmla="*/ 949036 h 949036"/>
              <a:gd name="connsiteX1" fmla="*/ 401781 w 1281545"/>
              <a:gd name="connsiteY1" fmla="*/ 193963 h 949036"/>
              <a:gd name="connsiteX2" fmla="*/ 1281545 w 1281545"/>
              <a:gd name="connsiteY2" fmla="*/ 0 h 949036"/>
            </a:gdLst>
            <a:ahLst/>
            <a:cxnLst>
              <a:cxn ang="0">
                <a:pos x="connsiteX0" y="connsiteY0"/>
              </a:cxn>
              <a:cxn ang="0">
                <a:pos x="connsiteX1" y="connsiteY1"/>
              </a:cxn>
              <a:cxn ang="0">
                <a:pos x="connsiteX2" y="connsiteY2"/>
              </a:cxn>
            </a:cxnLst>
            <a:rect l="l" t="t" r="r" b="b"/>
            <a:pathLst>
              <a:path w="1281545" h="949036">
                <a:moveTo>
                  <a:pt x="0" y="949036"/>
                </a:moveTo>
                <a:cubicBezTo>
                  <a:pt x="94095" y="650586"/>
                  <a:pt x="188190" y="352136"/>
                  <a:pt x="401781" y="193963"/>
                </a:cubicBezTo>
                <a:cubicBezTo>
                  <a:pt x="615372" y="35790"/>
                  <a:pt x="948458" y="17895"/>
                  <a:pt x="1281545" y="0"/>
                </a:cubicBezTo>
              </a:path>
            </a:pathLst>
          </a:custGeom>
          <a:noFill/>
          <a:ln w="38100">
            <a:solidFill>
              <a:schemeClr val="accent3"/>
            </a:solidFill>
            <a:prstDash val="sysDot"/>
          </a:ln>
          <a:effectLst>
            <a:outerShdw blurRad="127000" dist="1270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Straight Connector 30"/>
          <p:cNvCxnSpPr>
            <a:cxnSpLocks noChangeAspect="1"/>
          </p:cNvCxnSpPr>
          <p:nvPr/>
        </p:nvCxnSpPr>
        <p:spPr>
          <a:xfrm rot="21540000" flipV="1">
            <a:off x="4909879" y="2396323"/>
            <a:ext cx="438912" cy="1404518"/>
          </a:xfrm>
          <a:prstGeom prst="line">
            <a:avLst/>
          </a:prstGeom>
          <a:ln w="38100">
            <a:prstDash val="sysDot"/>
          </a:ln>
          <a:effectLst>
            <a:outerShdw blurRad="127000" dist="127000" dir="8100000" algn="tr" rotWithShape="0">
              <a:prstClr val="black">
                <a:alpha val="40000"/>
              </a:prstClr>
            </a:outerShdw>
          </a:effectLst>
        </p:spPr>
        <p:style>
          <a:lnRef idx="3">
            <a:schemeClr val="accent4"/>
          </a:lnRef>
          <a:fillRef idx="0">
            <a:schemeClr val="accent4"/>
          </a:fillRef>
          <a:effectRef idx="2">
            <a:schemeClr val="accent4"/>
          </a:effectRef>
          <a:fontRef idx="minor">
            <a:schemeClr val="tx1"/>
          </a:fontRef>
        </p:style>
      </p:cxnSp>
      <mc:AlternateContent xmlns:mc="http://schemas.openxmlformats.org/markup-compatibility/2006" xmlns:a14="http://schemas.microsoft.com/office/drawing/2010/main">
        <mc:Choice Requires="a14">
          <p:sp>
            <p:nvSpPr>
              <p:cNvPr id="28" name="TextBox 27"/>
              <p:cNvSpPr txBox="1"/>
              <p:nvPr/>
            </p:nvSpPr>
            <p:spPr>
              <a:xfrm>
                <a:off x="5562600" y="3328416"/>
                <a:ext cx="600356" cy="369332"/>
              </a:xfrm>
              <a:prstGeom prst="rect">
                <a:avLst/>
              </a:prstGeom>
              <a:noFill/>
              <a:ln w="38100">
                <a:noFill/>
              </a:ln>
              <a:effectLst>
                <a:outerShdw blurRad="127000" dist="127000" dir="8100000" algn="tr" rotWithShape="0">
                  <a:prstClr val="black">
                    <a:alpha val="25000"/>
                  </a:prstClr>
                </a:outerShdw>
              </a:effectLst>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accent3"/>
                              </a:solidFill>
                              <a:latin typeface="Cambria Math" panose="02040503050406030204" pitchFamily="18" charset="0"/>
                              <a:cs typeface="Arial" pitchFamily="34" charset="0"/>
                            </a:rPr>
                          </m:ctrlPr>
                        </m:sSubPr>
                        <m:e>
                          <m:r>
                            <m:rPr>
                              <m:sty m:val="p"/>
                            </m:rPr>
                            <a:rPr lang="en-US" b="0" i="0" smtClean="0">
                              <a:solidFill>
                                <a:schemeClr val="accent3"/>
                              </a:solidFill>
                              <a:latin typeface="Cambria Math"/>
                              <a:cs typeface="Arial" pitchFamily="34" charset="0"/>
                            </a:rPr>
                            <m:t>V</m:t>
                          </m:r>
                        </m:e>
                        <m:sub>
                          <m:r>
                            <m:rPr>
                              <m:sty m:val="p"/>
                            </m:rPr>
                            <a:rPr lang="en-US" b="0" i="0" smtClean="0">
                              <a:solidFill>
                                <a:schemeClr val="accent3"/>
                              </a:solidFill>
                              <a:latin typeface="Cambria Math" panose="02040503050406030204" pitchFamily="18" charset="0"/>
                              <a:cs typeface="Arial" pitchFamily="34" charset="0"/>
                            </a:rPr>
                            <m:t>BE</m:t>
                          </m:r>
                        </m:sub>
                      </m:sSub>
                    </m:oMath>
                  </m:oMathPara>
                </a14:m>
                <a:endParaRPr lang="en-US" dirty="0">
                  <a:solidFill>
                    <a:schemeClr val="accent3"/>
                  </a:solidFill>
                  <a:latin typeface="Arial" pitchFamily="34" charset="0"/>
                  <a:cs typeface="Arial" pitchFamily="34" charset="0"/>
                </a:endParaRPr>
              </a:p>
            </p:txBody>
          </p:sp>
        </mc:Choice>
        <mc:Fallback xmlns="">
          <p:sp>
            <p:nvSpPr>
              <p:cNvPr id="28" name="TextBox 27"/>
              <p:cNvSpPr txBox="1">
                <a:spLocks noRot="1" noChangeAspect="1" noMove="1" noResize="1" noEditPoints="1" noAdjustHandles="1" noChangeArrowheads="1" noChangeShapeType="1" noTextEdit="1"/>
              </p:cNvSpPr>
              <p:nvPr/>
            </p:nvSpPr>
            <p:spPr>
              <a:xfrm>
                <a:off x="5562600" y="3328416"/>
                <a:ext cx="600356" cy="369332"/>
              </a:xfrm>
              <a:prstGeom prst="rect">
                <a:avLst/>
              </a:prstGeom>
              <a:blipFill rotWithShape="0">
                <a:blip r:embed="rId7"/>
                <a:stretch>
                  <a:fillRect/>
                </a:stretch>
              </a:blipFill>
              <a:ln w="38100">
                <a:noFill/>
              </a:ln>
              <a:effectLst>
                <a:outerShdw blurRad="127000" dist="127000" dir="8100000" algn="tr" rotWithShape="0">
                  <a:prstClr val="black">
                    <a:alpha val="25000"/>
                  </a:prstClr>
                </a:outerShdw>
              </a:effectLst>
            </p:spPr>
            <p:txBody>
              <a:bodyPr/>
              <a:lstStyle/>
              <a:p>
                <a:r>
                  <a:rPr lang="en-US">
                    <a:noFill/>
                  </a:rPr>
                  <a:t> </a:t>
                </a:r>
              </a:p>
            </p:txBody>
          </p:sp>
        </mc:Fallback>
      </mc:AlternateContent>
    </p:spTree>
    <p:extLst>
      <p:ext uri="{BB962C8B-B14F-4D97-AF65-F5344CB8AC3E}">
        <p14:creationId xmlns:p14="http://schemas.microsoft.com/office/powerpoint/2010/main" val="882969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left)">
                                      <p:cBhvr>
                                        <p:cTn id="7" dur="500"/>
                                        <p:tgtEl>
                                          <p:spTgt spid="2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left)">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wipe(down)">
                                      <p:cBhvr>
                                        <p:cTn id="17" dur="500"/>
                                        <p:tgtEl>
                                          <p:spTgt spid="31"/>
                                        </p:tgtEl>
                                      </p:cBhvr>
                                    </p:animEffect>
                                  </p:childTnLst>
                                </p:cTn>
                              </p:par>
                              <p:par>
                                <p:cTn id="18" presetID="22" presetClass="entr" presetSubtype="4" fill="hold" grpId="0" nodeType="withEffect">
                                  <p:stCondLst>
                                    <p:cond delay="0"/>
                                  </p:stCondLst>
                                  <p:childTnLst>
                                    <p:set>
                                      <p:cBhvr>
                                        <p:cTn id="19" dur="1" fill="hold">
                                          <p:stCondLst>
                                            <p:cond delay="0"/>
                                          </p:stCondLst>
                                        </p:cTn>
                                        <p:tgtEl>
                                          <p:spTgt spid="27"/>
                                        </p:tgtEl>
                                        <p:attrNameLst>
                                          <p:attrName>style.visibility</p:attrName>
                                        </p:attrNameLst>
                                      </p:cBhvr>
                                      <p:to>
                                        <p:strVal val="visible"/>
                                      </p:to>
                                    </p:set>
                                    <p:animEffect transition="in" filter="wipe(down)">
                                      <p:cBhvr>
                                        <p:cTn id="20" dur="500"/>
                                        <p:tgtEl>
                                          <p:spTgt spid="27"/>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grpId="0" nodeType="click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wipe(down)">
                                      <p:cBhvr>
                                        <p:cTn id="25" dur="500"/>
                                        <p:tgtEl>
                                          <p:spTgt spid="25"/>
                                        </p:tgtEl>
                                      </p:cBhvr>
                                    </p:animEffect>
                                  </p:childTnLst>
                                </p:cTn>
                              </p:par>
                            </p:childTnLst>
                          </p:cTn>
                        </p:par>
                        <p:par>
                          <p:cTn id="26" fill="hold">
                            <p:stCondLst>
                              <p:cond delay="500"/>
                            </p:stCondLst>
                            <p:childTnLst>
                              <p:par>
                                <p:cTn id="27" presetID="22" presetClass="entr" presetSubtype="4" fill="hold" grpId="0" nodeType="afterEffect">
                                  <p:stCondLst>
                                    <p:cond delay="0"/>
                                  </p:stCondLst>
                                  <p:childTnLst>
                                    <p:set>
                                      <p:cBhvr>
                                        <p:cTn id="28" dur="1" fill="hold">
                                          <p:stCondLst>
                                            <p:cond delay="0"/>
                                          </p:stCondLst>
                                        </p:cTn>
                                        <p:tgtEl>
                                          <p:spTgt spid="26"/>
                                        </p:tgtEl>
                                        <p:attrNameLst>
                                          <p:attrName>style.visibility</p:attrName>
                                        </p:attrNameLst>
                                      </p:cBhvr>
                                      <p:to>
                                        <p:strVal val="visible"/>
                                      </p:to>
                                    </p:set>
                                    <p:animEffect transition="in" filter="wipe(down)">
                                      <p:cBhvr>
                                        <p:cTn id="29" dur="500"/>
                                        <p:tgtEl>
                                          <p:spTgt spid="26"/>
                                        </p:tgtEl>
                                      </p:cBhvr>
                                    </p:animEffect>
                                  </p:childTnLst>
                                </p:cTn>
                              </p:par>
                            </p:childTnLst>
                          </p:cTn>
                        </p:par>
                        <p:par>
                          <p:cTn id="30" fill="hold">
                            <p:stCondLst>
                              <p:cond delay="1000"/>
                            </p:stCondLst>
                            <p:childTnLst>
                              <p:par>
                                <p:cTn id="31" presetID="10" presetClass="entr" presetSubtype="0" fill="hold" grpId="0" nodeType="afterEffect">
                                  <p:stCondLst>
                                    <p:cond delay="0"/>
                                  </p:stCondLst>
                                  <p:childTnLst>
                                    <p:set>
                                      <p:cBhvr>
                                        <p:cTn id="32" dur="1" fill="hold">
                                          <p:stCondLst>
                                            <p:cond delay="0"/>
                                          </p:stCondLst>
                                        </p:cTn>
                                        <p:tgtEl>
                                          <p:spTgt spid="28"/>
                                        </p:tgtEl>
                                        <p:attrNameLst>
                                          <p:attrName>style.visibility</p:attrName>
                                        </p:attrNameLst>
                                      </p:cBhvr>
                                      <p:to>
                                        <p:strVal val="visible"/>
                                      </p:to>
                                    </p:set>
                                    <p:animEffect transition="in" filter="fade">
                                      <p:cBhvr>
                                        <p:cTn id="33"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5" grpId="0" animBg="1"/>
      <p:bldP spid="27" grpId="0" animBg="1"/>
      <p:bldP spid="28"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42304" y="2926080"/>
            <a:ext cx="2364827" cy="3026980"/>
          </a:xfrm>
          <a:prstGeom prst="rect">
            <a:avLst/>
          </a:prstGeo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000" y="2926080"/>
            <a:ext cx="2360098" cy="302698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74720" y="1280160"/>
            <a:ext cx="5401266" cy="1702676"/>
          </a:xfrm>
          <a:prstGeom prst="rect">
            <a:avLst/>
          </a:prstGeom>
        </p:spPr>
      </p:pic>
      <p:sp>
        <p:nvSpPr>
          <p:cNvPr id="2" name="Title 1"/>
          <p:cNvSpPr>
            <a:spLocks noGrp="1"/>
          </p:cNvSpPr>
          <p:nvPr>
            <p:ph type="title"/>
          </p:nvPr>
        </p:nvSpPr>
        <p:spPr>
          <a:xfrm>
            <a:off x="457200" y="457200"/>
            <a:ext cx="8077200" cy="990600"/>
          </a:xfrm>
        </p:spPr>
        <p:txBody>
          <a:bodyPr/>
          <a:lstStyle/>
          <a:p>
            <a:r>
              <a:rPr lang="en-US" dirty="0"/>
              <a:t>SimElectronics or SimPowerSystems?</a:t>
            </a:r>
            <a:endParaRPr lang="en-US" dirty="0">
              <a:solidFill>
                <a:schemeClr val="accent4"/>
              </a:solidFill>
            </a:endParaRPr>
          </a:p>
        </p:txBody>
      </p:sp>
      <p:sp>
        <p:nvSpPr>
          <p:cNvPr id="24" name="TextBox 23"/>
          <p:cNvSpPr txBox="1"/>
          <p:nvPr/>
        </p:nvSpPr>
        <p:spPr>
          <a:xfrm>
            <a:off x="365760" y="5943600"/>
            <a:ext cx="8321040" cy="400110"/>
          </a:xfrm>
          <a:prstGeom prst="rect">
            <a:avLst/>
          </a:prstGeom>
          <a:solidFill>
            <a:schemeClr val="accent5">
              <a:lumMod val="20000"/>
              <a:lumOff val="80000"/>
            </a:schemeClr>
          </a:solidFill>
        </p:spPr>
        <p:txBody>
          <a:bodyPr wrap="square" rtlCol="0">
            <a:spAutoFit/>
          </a:bodyPr>
          <a:lstStyle/>
          <a:p>
            <a:r>
              <a:rPr lang="en-US" sz="2000" dirty="0" smtClean="0">
                <a:solidFill>
                  <a:schemeClr val="accent5">
                    <a:lumMod val="50000"/>
                  </a:schemeClr>
                </a:solidFill>
                <a:latin typeface="Courier New" panose="02070309020205020404" pitchFamily="49" charset="0"/>
                <a:cs typeface="Courier New" panose="02070309020205020404" pitchFamily="49" charset="0"/>
              </a:rPr>
              <a:t>&gt;&gt; edit </a:t>
            </a:r>
            <a:r>
              <a:rPr lang="en-US" sz="2000" dirty="0" err="1" smtClean="0">
                <a:solidFill>
                  <a:schemeClr val="accent5">
                    <a:lumMod val="50000"/>
                  </a:schemeClr>
                </a:solidFill>
                <a:latin typeface="Courier New" panose="02070309020205020404" pitchFamily="49" charset="0"/>
                <a:cs typeface="Courier New" panose="02070309020205020404" pitchFamily="49" charset="0"/>
              </a:rPr>
              <a:t>compare_powersupply</a:t>
            </a:r>
            <a:endParaRPr lang="en-US" sz="2000" dirty="0">
              <a:solidFill>
                <a:schemeClr val="accent5">
                  <a:lumMod val="50000"/>
                </a:schemeClr>
              </a:solidFill>
              <a:latin typeface="Courier New" panose="02070309020205020404" pitchFamily="49" charset="0"/>
              <a:cs typeface="Courier New" panose="02070309020205020404" pitchFamily="49" charset="0"/>
            </a:endParaRPr>
          </a:p>
        </p:txBody>
      </p:sp>
      <p:grpSp>
        <p:nvGrpSpPr>
          <p:cNvPr id="7" name="Group 6"/>
          <p:cNvGrpSpPr/>
          <p:nvPr/>
        </p:nvGrpSpPr>
        <p:grpSpPr>
          <a:xfrm>
            <a:off x="850392" y="3429000"/>
            <a:ext cx="2438386" cy="2020852"/>
            <a:chOff x="850392" y="3429000"/>
            <a:chExt cx="2438386" cy="2020852"/>
          </a:xfrm>
        </p:grpSpPr>
        <p:pic>
          <p:nvPicPr>
            <p:cNvPr id="4" name="Picture 3"/>
            <p:cNvPicPr>
              <a:picLocks noChangeAspect="1"/>
            </p:cNvPicPr>
            <p:nvPr/>
          </p:nvPicPr>
          <p:blipFill rotWithShape="1">
            <a:blip r:embed="rId5"/>
            <a:srcRect l="9140" t="21691" r="4839" b="8154"/>
            <a:stretch/>
          </p:blipFill>
          <p:spPr>
            <a:xfrm>
              <a:off x="850392" y="3712464"/>
              <a:ext cx="2438386" cy="1737388"/>
            </a:xfrm>
            <a:prstGeom prst="rect">
              <a:avLst/>
            </a:prstGeom>
          </p:spPr>
        </p:pic>
        <p:sp>
          <p:nvSpPr>
            <p:cNvPr id="12" name="TextBox 11"/>
            <p:cNvSpPr txBox="1"/>
            <p:nvPr/>
          </p:nvSpPr>
          <p:spPr>
            <a:xfrm>
              <a:off x="1262937" y="3429000"/>
              <a:ext cx="1558440" cy="276999"/>
            </a:xfrm>
            <a:prstGeom prst="rect">
              <a:avLst/>
            </a:prstGeom>
            <a:noFill/>
          </p:spPr>
          <p:txBody>
            <a:bodyPr wrap="none" rtlCol="0">
              <a:spAutoFit/>
            </a:bodyPr>
            <a:lstStyle/>
            <a:p>
              <a:pPr algn="ctr"/>
              <a:r>
                <a:rPr lang="en-US" sz="1200" b="1" i="1" dirty="0">
                  <a:solidFill>
                    <a:schemeClr val="accent4"/>
                  </a:solidFill>
                  <a:latin typeface="Arial" pitchFamily="34" charset="0"/>
                  <a:cs typeface="Arial" pitchFamily="34" charset="0"/>
                </a:rPr>
                <a:t>SimPowerSystems</a:t>
              </a:r>
            </a:p>
          </p:txBody>
        </p:sp>
      </p:grpSp>
      <p:grpSp>
        <p:nvGrpSpPr>
          <p:cNvPr id="3" name="Group 2"/>
          <p:cNvGrpSpPr/>
          <p:nvPr/>
        </p:nvGrpSpPr>
        <p:grpSpPr>
          <a:xfrm>
            <a:off x="786384" y="1295400"/>
            <a:ext cx="2560314" cy="1999111"/>
            <a:chOff x="786384" y="1295400"/>
            <a:chExt cx="2560314" cy="1999111"/>
          </a:xfrm>
        </p:grpSpPr>
        <p:sp>
          <p:nvSpPr>
            <p:cNvPr id="9" name="TextBox 8"/>
            <p:cNvSpPr txBox="1"/>
            <p:nvPr/>
          </p:nvSpPr>
          <p:spPr>
            <a:xfrm>
              <a:off x="1394384" y="1295400"/>
              <a:ext cx="1295547" cy="276999"/>
            </a:xfrm>
            <a:prstGeom prst="rect">
              <a:avLst/>
            </a:prstGeom>
            <a:noFill/>
          </p:spPr>
          <p:txBody>
            <a:bodyPr wrap="none" rtlCol="0">
              <a:spAutoFit/>
            </a:bodyPr>
            <a:lstStyle/>
            <a:p>
              <a:r>
                <a:rPr lang="en-US" sz="1200" b="1" i="1" dirty="0" smtClean="0">
                  <a:solidFill>
                    <a:schemeClr val="accent3"/>
                  </a:solidFill>
                  <a:latin typeface="Arial" pitchFamily="34" charset="0"/>
                  <a:cs typeface="Arial" pitchFamily="34" charset="0"/>
                </a:rPr>
                <a:t>SimElectronics</a:t>
              </a:r>
              <a:endParaRPr lang="en-US" sz="1200" b="1" i="1" dirty="0">
                <a:solidFill>
                  <a:schemeClr val="accent3"/>
                </a:solidFill>
                <a:latin typeface="Arial" pitchFamily="34" charset="0"/>
                <a:cs typeface="Arial" pitchFamily="34" charset="0"/>
              </a:endParaRPr>
            </a:p>
          </p:txBody>
        </p:sp>
        <p:pic>
          <p:nvPicPr>
            <p:cNvPr id="6" name="Picture 5"/>
            <p:cNvPicPr>
              <a:picLocks noChangeAspect="1"/>
            </p:cNvPicPr>
            <p:nvPr/>
          </p:nvPicPr>
          <p:blipFill rotWithShape="1">
            <a:blip r:embed="rId6"/>
            <a:srcRect l="9428" t="21735" r="3186" b="9448"/>
            <a:stretch/>
          </p:blipFill>
          <p:spPr>
            <a:xfrm>
              <a:off x="786384" y="1587636"/>
              <a:ext cx="2560314" cy="1706875"/>
            </a:xfrm>
            <a:prstGeom prst="rect">
              <a:avLst/>
            </a:prstGeom>
          </p:spPr>
        </p:pic>
      </p:grpSp>
    </p:spTree>
    <p:extLst>
      <p:ext uri="{BB962C8B-B14F-4D97-AF65-F5344CB8AC3E}">
        <p14:creationId xmlns:p14="http://schemas.microsoft.com/office/powerpoint/2010/main" val="1239486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 Messages</a:t>
            </a:r>
            <a:endParaRPr lang="en-US" dirty="0"/>
          </a:p>
        </p:txBody>
      </p:sp>
      <p:sp>
        <p:nvSpPr>
          <p:cNvPr id="3" name="Content Placeholder 2"/>
          <p:cNvSpPr>
            <a:spLocks noGrp="1"/>
          </p:cNvSpPr>
          <p:nvPr>
            <p:ph idx="1"/>
          </p:nvPr>
        </p:nvSpPr>
        <p:spPr/>
        <p:txBody>
          <a:bodyPr/>
          <a:lstStyle/>
          <a:p>
            <a:r>
              <a:rPr lang="en-US" dirty="0" smtClean="0"/>
              <a:t>SimPowerSystems can do that stuff you want to do</a:t>
            </a:r>
          </a:p>
          <a:p>
            <a:pPr lvl="1"/>
            <a:r>
              <a:rPr lang="en-US" dirty="0" smtClean="0"/>
              <a:t>Circuit Analysis</a:t>
            </a:r>
          </a:p>
          <a:p>
            <a:pPr lvl="1"/>
            <a:r>
              <a:rPr lang="en-US" dirty="0" smtClean="0"/>
              <a:t>THD</a:t>
            </a:r>
          </a:p>
          <a:p>
            <a:pPr lvl="1"/>
            <a:r>
              <a:rPr lang="en-US" dirty="0" smtClean="0"/>
              <a:t>Logic, Source Selection</a:t>
            </a:r>
          </a:p>
          <a:p>
            <a:pPr lvl="1"/>
            <a:r>
              <a:rPr lang="en-US" dirty="0" smtClean="0"/>
              <a:t>Protection: over/under voltage, phase imbalance</a:t>
            </a:r>
          </a:p>
          <a:p>
            <a:pPr lvl="1"/>
            <a:r>
              <a:rPr lang="en-US" dirty="0" smtClean="0"/>
              <a:t>Controls</a:t>
            </a:r>
          </a:p>
          <a:p>
            <a:pPr lvl="1"/>
            <a:r>
              <a:rPr lang="en-US" dirty="0" smtClean="0"/>
              <a:t>Verification and Validation</a:t>
            </a:r>
          </a:p>
          <a:p>
            <a:r>
              <a:rPr lang="en-US" dirty="0" smtClean="0"/>
              <a:t>There’s a lot more for more in depth discussions</a:t>
            </a:r>
          </a:p>
          <a:p>
            <a:r>
              <a:rPr lang="en-US" dirty="0" smtClean="0"/>
              <a:t>Watch this webinar</a:t>
            </a:r>
          </a:p>
          <a:p>
            <a:pPr lvl="1"/>
            <a:r>
              <a:rPr lang="en-US" dirty="0" smtClean="0"/>
              <a:t>mathworks.com – webinars – SimPowerSystems </a:t>
            </a:r>
          </a:p>
          <a:p>
            <a:pPr lvl="1"/>
            <a:r>
              <a:rPr lang="en-US" dirty="0" smtClean="0">
                <a:hlinkClick r:id="rId2"/>
              </a:rPr>
              <a:t>Aircraft Power Network Development with Model Based Design</a:t>
            </a:r>
            <a:endParaRPr lang="en-US" dirty="0" smtClean="0"/>
          </a:p>
          <a:p>
            <a:pPr lvl="1"/>
            <a:endParaRPr lang="en-US" dirty="0" smtClean="0"/>
          </a:p>
          <a:p>
            <a:endParaRPr lang="en-US" dirty="0" smtClean="0"/>
          </a:p>
          <a:p>
            <a:endParaRPr lang="en-US" dirty="0"/>
          </a:p>
        </p:txBody>
      </p:sp>
    </p:spTree>
    <p:extLst>
      <p:ext uri="{BB962C8B-B14F-4D97-AF65-F5344CB8AC3E}">
        <p14:creationId xmlns:p14="http://schemas.microsoft.com/office/powerpoint/2010/main" val="328412246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Rectangle 16"/>
          <p:cNvSpPr>
            <a:spLocks noChangeArrowheads="1"/>
          </p:cNvSpPr>
          <p:nvPr/>
        </p:nvSpPr>
        <p:spPr bwMode="auto">
          <a:xfrm>
            <a:off x="497151" y="2006252"/>
            <a:ext cx="4532049" cy="3886200"/>
          </a:xfrm>
          <a:prstGeom prst="rect">
            <a:avLst/>
          </a:prstGeom>
          <a:solidFill>
            <a:schemeClr val="bg1"/>
          </a:solidFill>
          <a:ln w="19050">
            <a:noFill/>
            <a:miter lim="800000"/>
            <a:headEnd/>
            <a:tailEnd/>
          </a:ln>
        </p:spPr>
        <p:txBody>
          <a:bodyPr lIns="0" tIns="0" rIns="0" bIns="0"/>
          <a:lstStyle/>
          <a:p>
            <a:r>
              <a:rPr lang="en-US" b="1" dirty="0">
                <a:solidFill>
                  <a:srgbClr val="215083"/>
                </a:solidFill>
              </a:rPr>
              <a:t>Challenge</a:t>
            </a:r>
          </a:p>
          <a:p>
            <a:r>
              <a:rPr lang="en-US" sz="1500" dirty="0" smtClean="0">
                <a:solidFill>
                  <a:prstClr val="black"/>
                </a:solidFill>
              </a:rPr>
              <a:t>Speed </a:t>
            </a:r>
            <a:r>
              <a:rPr lang="en-US" sz="1500" dirty="0">
                <a:solidFill>
                  <a:prstClr val="black"/>
                </a:solidFill>
              </a:rPr>
              <a:t>the development and certification</a:t>
            </a:r>
          </a:p>
          <a:p>
            <a:r>
              <a:rPr lang="en-US" sz="1500" dirty="0">
                <a:solidFill>
                  <a:prstClr val="black"/>
                </a:solidFill>
              </a:rPr>
              <a:t>of a power electronics control system for a</a:t>
            </a:r>
          </a:p>
          <a:p>
            <a:r>
              <a:rPr lang="en-US" sz="1500" dirty="0">
                <a:solidFill>
                  <a:prstClr val="black"/>
                </a:solidFill>
              </a:rPr>
              <a:t>distributed power storage </a:t>
            </a:r>
            <a:r>
              <a:rPr lang="en-US" sz="1500" dirty="0" smtClean="0">
                <a:solidFill>
                  <a:prstClr val="black"/>
                </a:solidFill>
              </a:rPr>
              <a:t>system</a:t>
            </a:r>
            <a:endParaRPr lang="en-US" sz="1500" dirty="0">
              <a:solidFill>
                <a:prstClr val="black"/>
              </a:solidFill>
              <a:cs typeface="Times New Roman" pitchFamily="18" charset="0"/>
            </a:endParaRPr>
          </a:p>
          <a:p>
            <a:pPr>
              <a:spcBef>
                <a:spcPct val="30000"/>
              </a:spcBef>
              <a:buClr>
                <a:srgbClr val="215083"/>
              </a:buClr>
              <a:buFont typeface="Wingdings" pitchFamily="2" charset="2"/>
              <a:buNone/>
            </a:pPr>
            <a:r>
              <a:rPr lang="en-US" b="1" dirty="0">
                <a:solidFill>
                  <a:srgbClr val="215083"/>
                </a:solidFill>
              </a:rPr>
              <a:t>Solution</a:t>
            </a:r>
          </a:p>
          <a:p>
            <a:r>
              <a:rPr lang="en-US" sz="1500" dirty="0" smtClean="0">
                <a:solidFill>
                  <a:prstClr val="black"/>
                </a:solidFill>
              </a:rPr>
              <a:t>Use </a:t>
            </a:r>
            <a:r>
              <a:rPr lang="en-US" sz="1500" dirty="0">
                <a:solidFill>
                  <a:prstClr val="black"/>
                </a:solidFill>
              </a:rPr>
              <a:t>Model-Based Design with </a:t>
            </a:r>
            <a:r>
              <a:rPr lang="en-US" sz="1500" dirty="0" smtClean="0">
                <a:solidFill>
                  <a:prstClr val="black"/>
                </a:solidFill>
              </a:rPr>
              <a:t>MATLAB and </a:t>
            </a:r>
            <a:r>
              <a:rPr lang="en-US" sz="1500" dirty="0">
                <a:solidFill>
                  <a:prstClr val="black"/>
                </a:solidFill>
              </a:rPr>
              <a:t>Simulink to run simulations of </a:t>
            </a:r>
            <a:r>
              <a:rPr lang="en-US" sz="1500" dirty="0" smtClean="0">
                <a:solidFill>
                  <a:prstClr val="black"/>
                </a:solidFill>
              </a:rPr>
              <a:t>power electronics</a:t>
            </a:r>
            <a:r>
              <a:rPr lang="en-US" sz="1500" dirty="0">
                <a:solidFill>
                  <a:prstClr val="black"/>
                </a:solidFill>
              </a:rPr>
              <a:t>, the electrical grid, and </a:t>
            </a:r>
            <a:r>
              <a:rPr lang="en-US" sz="1500" dirty="0" smtClean="0">
                <a:solidFill>
                  <a:prstClr val="black"/>
                </a:solidFill>
              </a:rPr>
              <a:t>controller; generate </a:t>
            </a:r>
            <a:r>
              <a:rPr lang="en-US" sz="1500" dirty="0">
                <a:solidFill>
                  <a:prstClr val="black"/>
                </a:solidFill>
              </a:rPr>
              <a:t>production </a:t>
            </a:r>
            <a:r>
              <a:rPr lang="en-US" sz="1500" dirty="0" smtClean="0">
                <a:solidFill>
                  <a:prstClr val="black"/>
                </a:solidFill>
              </a:rPr>
              <a:t>microcontroller code</a:t>
            </a:r>
            <a:r>
              <a:rPr lang="en-US" sz="1500" dirty="0">
                <a:solidFill>
                  <a:prstClr val="black"/>
                </a:solidFill>
              </a:rPr>
              <a:t>; and achieve certification</a:t>
            </a:r>
          </a:p>
          <a:p>
            <a:pPr>
              <a:spcBef>
                <a:spcPct val="30000"/>
              </a:spcBef>
              <a:buClr>
                <a:srgbClr val="215083"/>
              </a:buClr>
              <a:buFont typeface="Wingdings" pitchFamily="2" charset="2"/>
              <a:buNone/>
            </a:pPr>
            <a:r>
              <a:rPr lang="en-US" b="1" dirty="0">
                <a:solidFill>
                  <a:srgbClr val="215083"/>
                </a:solidFill>
              </a:rPr>
              <a:t>Results</a:t>
            </a:r>
          </a:p>
          <a:p>
            <a:pPr marL="339725" lvl="1" indent="-225425">
              <a:spcBef>
                <a:spcPct val="10000"/>
              </a:spcBef>
              <a:buClr>
                <a:srgbClr val="215083"/>
              </a:buClr>
              <a:buFont typeface="Wingdings" pitchFamily="2" charset="2"/>
              <a:buChar char="§"/>
            </a:pPr>
            <a:r>
              <a:rPr lang="en-US" sz="1500" dirty="0" smtClean="0">
                <a:solidFill>
                  <a:prstClr val="black"/>
                </a:solidFill>
              </a:rPr>
              <a:t>Six </a:t>
            </a:r>
            <a:r>
              <a:rPr lang="en-US" sz="1500" dirty="0">
                <a:solidFill>
                  <a:prstClr val="black"/>
                </a:solidFill>
              </a:rPr>
              <a:t>months of development time </a:t>
            </a:r>
            <a:r>
              <a:rPr lang="en-US" sz="1500" dirty="0" smtClean="0">
                <a:solidFill>
                  <a:prstClr val="black"/>
                </a:solidFill>
              </a:rPr>
              <a:t>saved</a:t>
            </a:r>
          </a:p>
          <a:p>
            <a:pPr marL="339725" lvl="1" indent="-225425">
              <a:spcBef>
                <a:spcPct val="10000"/>
              </a:spcBef>
              <a:buClr>
                <a:srgbClr val="215083"/>
              </a:buClr>
              <a:buFont typeface="Wingdings" pitchFamily="2" charset="2"/>
              <a:buChar char="§"/>
            </a:pPr>
            <a:r>
              <a:rPr lang="en-US" sz="1500" dirty="0" smtClean="0">
                <a:solidFill>
                  <a:prstClr val="black"/>
                </a:solidFill>
              </a:rPr>
              <a:t>Thousands </a:t>
            </a:r>
            <a:r>
              <a:rPr lang="en-US" sz="1500" dirty="0">
                <a:solidFill>
                  <a:prstClr val="black"/>
                </a:solidFill>
              </a:rPr>
              <a:t>of dollars in board spin costs </a:t>
            </a:r>
            <a:r>
              <a:rPr lang="en-US" sz="1500" dirty="0" smtClean="0">
                <a:solidFill>
                  <a:prstClr val="black"/>
                </a:solidFill>
              </a:rPr>
              <a:t>saved</a:t>
            </a:r>
            <a:endParaRPr lang="en-US" sz="1500" dirty="0">
              <a:solidFill>
                <a:prstClr val="black"/>
              </a:solidFill>
            </a:endParaRPr>
          </a:p>
          <a:p>
            <a:pPr marL="339725" lvl="1" indent="-225425">
              <a:spcBef>
                <a:spcPct val="10000"/>
              </a:spcBef>
              <a:buClr>
                <a:srgbClr val="215083"/>
              </a:buClr>
              <a:buFont typeface="Wingdings" pitchFamily="2" charset="2"/>
              <a:buChar char="§"/>
            </a:pPr>
            <a:r>
              <a:rPr lang="en-US" sz="1500" dirty="0" smtClean="0">
                <a:solidFill>
                  <a:prstClr val="black"/>
                </a:solidFill>
              </a:rPr>
              <a:t>System </a:t>
            </a:r>
            <a:r>
              <a:rPr lang="en-US" sz="1500" dirty="0">
                <a:solidFill>
                  <a:prstClr val="black"/>
                </a:solidFill>
              </a:rPr>
              <a:t>fully operational days after hardware becomes available</a:t>
            </a:r>
          </a:p>
          <a:p>
            <a:pPr marL="114300" lvl="1">
              <a:spcBef>
                <a:spcPct val="10000"/>
              </a:spcBef>
              <a:buClr>
                <a:srgbClr val="215083"/>
              </a:buClr>
            </a:pPr>
            <a:endParaRPr lang="en-US" sz="1500" dirty="0" smtClean="0">
              <a:solidFill>
                <a:prstClr val="black"/>
              </a:solidFill>
            </a:endParaRPr>
          </a:p>
          <a:p>
            <a:pPr marL="114300" lvl="1">
              <a:spcBef>
                <a:spcPct val="10000"/>
              </a:spcBef>
              <a:buClr>
                <a:srgbClr val="215083"/>
              </a:buClr>
            </a:pPr>
            <a:endParaRPr lang="en-US" sz="1500" dirty="0">
              <a:solidFill>
                <a:prstClr val="black"/>
              </a:solidFill>
            </a:endParaRPr>
          </a:p>
          <a:p>
            <a:endParaRPr lang="en-US" dirty="0">
              <a:solidFill>
                <a:prstClr val="black"/>
              </a:solidFill>
              <a:cs typeface="Times New Roman" pitchFamily="18" charset="0"/>
            </a:endParaRPr>
          </a:p>
        </p:txBody>
      </p:sp>
      <p:sp>
        <p:nvSpPr>
          <p:cNvPr id="11" name="Rectangle 17"/>
          <p:cNvSpPr>
            <a:spLocks noChangeArrowheads="1"/>
          </p:cNvSpPr>
          <p:nvPr/>
        </p:nvSpPr>
        <p:spPr bwMode="auto">
          <a:xfrm>
            <a:off x="381000" y="1905000"/>
            <a:ext cx="8005762" cy="4114800"/>
          </a:xfrm>
          <a:prstGeom prst="rect">
            <a:avLst/>
          </a:prstGeom>
          <a:noFill/>
          <a:ln w="28575">
            <a:solidFill>
              <a:schemeClr val="tx2"/>
            </a:solidFill>
            <a:miter lim="800000"/>
            <a:headEnd/>
            <a:tailEnd/>
          </a:ln>
        </p:spPr>
        <p:txBody>
          <a:bodyPr wrap="none" anchor="ctr"/>
          <a:lstStyle/>
          <a:p>
            <a:endParaRPr lang="en-US" dirty="0">
              <a:solidFill>
                <a:prstClr val="black"/>
              </a:solidFill>
            </a:endParaRPr>
          </a:p>
        </p:txBody>
      </p:sp>
      <p:sp>
        <p:nvSpPr>
          <p:cNvPr id="3074" name="Rectangle 15"/>
          <p:cNvSpPr>
            <a:spLocks noChangeArrowheads="1"/>
          </p:cNvSpPr>
          <p:nvPr/>
        </p:nvSpPr>
        <p:spPr bwMode="auto">
          <a:xfrm>
            <a:off x="488073" y="838200"/>
            <a:ext cx="5912727" cy="1066800"/>
          </a:xfrm>
          <a:prstGeom prst="rect">
            <a:avLst/>
          </a:prstGeom>
          <a:noFill/>
          <a:ln w="9525">
            <a:noFill/>
            <a:miter lim="800000"/>
            <a:headEnd/>
            <a:tailEnd/>
          </a:ln>
        </p:spPr>
        <p:txBody>
          <a:bodyPr lIns="0" tIns="0" rIns="0" bIns="0"/>
          <a:lstStyle/>
          <a:p>
            <a:r>
              <a:rPr lang="en-US" sz="2000" b="1" dirty="0" smtClean="0">
                <a:solidFill>
                  <a:srgbClr val="95B3D7">
                    <a:lumMod val="50000"/>
                  </a:srgbClr>
                </a:solidFill>
              </a:rPr>
              <a:t>Stem </a:t>
            </a:r>
            <a:r>
              <a:rPr lang="en-US" sz="2000" b="1" dirty="0">
                <a:solidFill>
                  <a:srgbClr val="95B3D7">
                    <a:lumMod val="50000"/>
                  </a:srgbClr>
                </a:solidFill>
              </a:rPr>
              <a:t>Accelerates Development of </a:t>
            </a:r>
            <a:endParaRPr lang="en-US" sz="2000" b="1" dirty="0" smtClean="0">
              <a:solidFill>
                <a:srgbClr val="95B3D7">
                  <a:lumMod val="50000"/>
                </a:srgbClr>
              </a:solidFill>
            </a:endParaRPr>
          </a:p>
          <a:p>
            <a:r>
              <a:rPr lang="en-US" sz="2000" b="1" dirty="0" smtClean="0">
                <a:solidFill>
                  <a:srgbClr val="95B3D7">
                    <a:lumMod val="50000"/>
                  </a:srgbClr>
                </a:solidFill>
              </a:rPr>
              <a:t>Power </a:t>
            </a:r>
            <a:r>
              <a:rPr lang="en-US" sz="2000" b="1" dirty="0">
                <a:solidFill>
                  <a:srgbClr val="95B3D7">
                    <a:lumMod val="50000"/>
                  </a:srgbClr>
                </a:solidFill>
              </a:rPr>
              <a:t>Electronics Control Systems with </a:t>
            </a:r>
            <a:endParaRPr lang="en-US" sz="2000" b="1" dirty="0" smtClean="0">
              <a:solidFill>
                <a:srgbClr val="95B3D7">
                  <a:lumMod val="50000"/>
                </a:srgbClr>
              </a:solidFill>
            </a:endParaRPr>
          </a:p>
          <a:p>
            <a:r>
              <a:rPr lang="en-US" sz="2000" b="1" smtClean="0">
                <a:solidFill>
                  <a:srgbClr val="95B3D7">
                    <a:lumMod val="50000"/>
                  </a:srgbClr>
                </a:solidFill>
              </a:rPr>
              <a:t>Model-Based Design</a:t>
            </a:r>
            <a:endParaRPr lang="en-US" sz="2000" dirty="0">
              <a:solidFill>
                <a:srgbClr val="95B3D7">
                  <a:lumMod val="50000"/>
                </a:srgbClr>
              </a:solidFill>
            </a:endParaRPr>
          </a:p>
        </p:txBody>
      </p:sp>
      <p:sp>
        <p:nvSpPr>
          <p:cNvPr id="3078" name="Text Box 22"/>
          <p:cNvSpPr txBox="1">
            <a:spLocks noChangeArrowheads="1"/>
          </p:cNvSpPr>
          <p:nvPr/>
        </p:nvSpPr>
        <p:spPr bwMode="auto">
          <a:xfrm>
            <a:off x="6705599" y="2573077"/>
            <a:ext cx="2346325" cy="446276"/>
          </a:xfrm>
          <a:prstGeom prst="rect">
            <a:avLst/>
          </a:prstGeom>
          <a:solidFill>
            <a:schemeClr val="bg1"/>
          </a:solidFill>
          <a:ln w="9525">
            <a:noFill/>
            <a:miter lim="800000"/>
            <a:headEnd/>
            <a:tailEnd/>
          </a:ln>
        </p:spPr>
        <p:txBody>
          <a:bodyPr wrap="square" lIns="0" tIns="91440" rIns="0" bIns="45720">
            <a:spAutoFit/>
          </a:bodyPr>
          <a:lstStyle/>
          <a:p>
            <a:r>
              <a:rPr lang="en-US" sz="1000" b="1" dirty="0" smtClean="0">
                <a:solidFill>
                  <a:srgbClr val="95B3D7">
                    <a:lumMod val="50000"/>
                  </a:srgbClr>
                </a:solidFill>
              </a:rPr>
              <a:t>A </a:t>
            </a:r>
            <a:r>
              <a:rPr lang="en-US" sz="1000" b="1" dirty="0">
                <a:solidFill>
                  <a:srgbClr val="95B3D7">
                    <a:lumMod val="50000"/>
                  </a:srgbClr>
                </a:solidFill>
              </a:rPr>
              <a:t>commercial installation of Stem’s </a:t>
            </a:r>
            <a:r>
              <a:rPr lang="en-US" sz="1000" b="1" dirty="0" err="1" smtClean="0">
                <a:solidFill>
                  <a:srgbClr val="95B3D7">
                    <a:lumMod val="50000"/>
                  </a:srgbClr>
                </a:solidFill>
              </a:rPr>
              <a:t>PowerStore</a:t>
            </a:r>
            <a:r>
              <a:rPr lang="en-US" sz="1000" b="1" dirty="0">
                <a:solidFill>
                  <a:srgbClr val="95B3D7">
                    <a:lumMod val="50000"/>
                  </a:srgbClr>
                </a:solidFill>
              </a:rPr>
              <a:t> </a:t>
            </a:r>
            <a:r>
              <a:rPr lang="en-US" sz="1000" b="1" dirty="0" smtClean="0">
                <a:solidFill>
                  <a:srgbClr val="95B3D7">
                    <a:lumMod val="50000"/>
                  </a:srgbClr>
                </a:solidFill>
              </a:rPr>
              <a:t>energy system</a:t>
            </a:r>
            <a:r>
              <a:rPr lang="en-US" sz="800" b="1" dirty="0" smtClean="0">
                <a:solidFill>
                  <a:srgbClr val="95B3D7">
                    <a:lumMod val="50000"/>
                  </a:srgbClr>
                </a:solidFill>
              </a:rPr>
              <a:t>.</a:t>
            </a:r>
            <a:endParaRPr lang="en-US" sz="800" b="1" dirty="0">
              <a:solidFill>
                <a:srgbClr val="95B3D7">
                  <a:lumMod val="50000"/>
                </a:srgbClr>
              </a:solidFill>
            </a:endParaRPr>
          </a:p>
        </p:txBody>
      </p:sp>
      <p:sp>
        <p:nvSpPr>
          <p:cNvPr id="8" name="Text Box 37"/>
          <p:cNvSpPr txBox="1">
            <a:spLocks noChangeArrowheads="1"/>
          </p:cNvSpPr>
          <p:nvPr/>
        </p:nvSpPr>
        <p:spPr bwMode="auto">
          <a:xfrm>
            <a:off x="269875" y="6284913"/>
            <a:ext cx="1270000" cy="244475"/>
          </a:xfrm>
          <a:prstGeom prst="rect">
            <a:avLst/>
          </a:prstGeom>
          <a:noFill/>
          <a:ln w="9525">
            <a:noFill/>
            <a:miter lim="800000"/>
            <a:headEnd/>
            <a:tailEnd/>
          </a:ln>
        </p:spPr>
        <p:txBody>
          <a:bodyPr>
            <a:spAutoFit/>
          </a:bodyPr>
          <a:lstStyle/>
          <a:p>
            <a:r>
              <a:rPr lang="en-US" sz="1000" dirty="0" smtClean="0">
                <a:solidFill>
                  <a:prstClr val="black"/>
                </a:solidFill>
                <a:hlinkClick r:id="rId4"/>
              </a:rPr>
              <a:t>Link to user </a:t>
            </a:r>
            <a:r>
              <a:rPr lang="en-US" sz="1000" dirty="0">
                <a:solidFill>
                  <a:prstClr val="black"/>
                </a:solidFill>
                <a:hlinkClick r:id="rId4"/>
              </a:rPr>
              <a:t>story</a:t>
            </a:r>
            <a:endParaRPr lang="en-US" sz="1000" dirty="0">
              <a:solidFill>
                <a:prstClr val="black"/>
              </a:solidFill>
            </a:endParaRPr>
          </a:p>
        </p:txBody>
      </p:sp>
      <p:sp>
        <p:nvSpPr>
          <p:cNvPr id="217106" name="Rectangle 18"/>
          <p:cNvSpPr>
            <a:spLocks noChangeArrowheads="1"/>
          </p:cNvSpPr>
          <p:nvPr/>
        </p:nvSpPr>
        <p:spPr bwMode="auto">
          <a:xfrm>
            <a:off x="5562600" y="3091545"/>
            <a:ext cx="3288628" cy="3481388"/>
          </a:xfrm>
          <a:prstGeom prst="rect">
            <a:avLst/>
          </a:prstGeom>
          <a:gradFill rotWithShape="1">
            <a:gsLst>
              <a:gs pos="0">
                <a:srgbClr val="AEC7E2"/>
              </a:gs>
              <a:gs pos="50000">
                <a:srgbClr val="AEC7E2">
                  <a:gamma/>
                  <a:tint val="0"/>
                  <a:invGamma/>
                </a:srgbClr>
              </a:gs>
              <a:gs pos="100000">
                <a:srgbClr val="AEC7E2"/>
              </a:gs>
            </a:gsLst>
            <a:lin ang="2700000" scaled="1"/>
          </a:gradFill>
          <a:ln w="12700">
            <a:solidFill>
              <a:schemeClr val="tx2"/>
            </a:solidFill>
            <a:miter lim="800000"/>
            <a:headEnd/>
            <a:tailEnd/>
          </a:ln>
          <a:effectLst>
            <a:outerShdw dist="35921" dir="2700000" algn="ctr" rotWithShape="0">
              <a:schemeClr val="bg2">
                <a:alpha val="50000"/>
              </a:schemeClr>
            </a:outerShdw>
          </a:effectLst>
        </p:spPr>
        <p:txBody>
          <a:bodyPr lIns="182880" tIns="0" rIns="182880" bIns="0" anchor="ctr"/>
          <a:lstStyle/>
          <a:p>
            <a:pPr>
              <a:lnSpc>
                <a:spcPct val="130000"/>
              </a:lnSpc>
            </a:pPr>
            <a:endParaRPr lang="en-US" sz="1400" b="1" dirty="0" smtClean="0">
              <a:solidFill>
                <a:srgbClr val="125687"/>
              </a:solidFill>
              <a:ea typeface="Arial Unicode MS" pitchFamily="34" charset="-128"/>
              <a:cs typeface="Arial Unicode MS" pitchFamily="34" charset="-128"/>
            </a:endParaRPr>
          </a:p>
          <a:p>
            <a:pPr>
              <a:lnSpc>
                <a:spcPct val="130000"/>
              </a:lnSpc>
            </a:pPr>
            <a:r>
              <a:rPr lang="en-US" sz="1400" b="1" dirty="0" smtClean="0">
                <a:solidFill>
                  <a:srgbClr val="125687"/>
                </a:solidFill>
                <a:ea typeface="Arial Unicode MS" pitchFamily="34" charset="-128"/>
                <a:cs typeface="Arial Unicode MS" pitchFamily="34" charset="-128"/>
              </a:rPr>
              <a:t>“</a:t>
            </a:r>
            <a:r>
              <a:rPr lang="en-US" sz="1400" b="1" dirty="0" smtClean="0">
                <a:solidFill>
                  <a:srgbClr val="95B3D7">
                    <a:lumMod val="50000"/>
                  </a:srgbClr>
                </a:solidFill>
              </a:rPr>
              <a:t>With </a:t>
            </a:r>
            <a:r>
              <a:rPr lang="en-US" sz="1400" b="1" dirty="0">
                <a:solidFill>
                  <a:srgbClr val="95B3D7">
                    <a:lumMod val="50000"/>
                  </a:srgbClr>
                </a:solidFill>
              </a:rPr>
              <a:t>Model-Based Design we saw exactly how our controller would work with the hardware even while the hardware was being developed. After we had the hardware, refinements were easy because the simulations matched what we saw on the scope, and that gave us tremendous confidence in the design</a:t>
            </a:r>
            <a:r>
              <a:rPr lang="en-US" sz="1400" b="1" dirty="0" smtClean="0">
                <a:solidFill>
                  <a:srgbClr val="95B3D7">
                    <a:lumMod val="50000"/>
                  </a:srgbClr>
                </a:solidFill>
              </a:rPr>
              <a:t>.</a:t>
            </a:r>
            <a:r>
              <a:rPr lang="en-US" sz="1400" b="1" dirty="0" smtClean="0">
                <a:solidFill>
                  <a:srgbClr val="125687"/>
                </a:solidFill>
                <a:ea typeface="Arial Unicode MS" pitchFamily="34" charset="-128"/>
                <a:cs typeface="Arial Unicode MS" pitchFamily="34" charset="-128"/>
              </a:rPr>
              <a:t>”</a:t>
            </a:r>
          </a:p>
          <a:p>
            <a:pPr algn="r">
              <a:lnSpc>
                <a:spcPct val="115000"/>
              </a:lnSpc>
              <a:spcBef>
                <a:spcPct val="25000"/>
              </a:spcBef>
              <a:defRPr/>
            </a:pPr>
            <a:r>
              <a:rPr lang="en-US" sz="1200" b="1" dirty="0" smtClean="0">
                <a:solidFill>
                  <a:srgbClr val="95B3D7">
                    <a:lumMod val="50000"/>
                  </a:srgbClr>
                </a:solidFill>
              </a:rPr>
              <a:t>David </a:t>
            </a:r>
            <a:r>
              <a:rPr lang="en-US" sz="1200" b="1" dirty="0" err="1" smtClean="0">
                <a:solidFill>
                  <a:srgbClr val="95B3D7">
                    <a:lumMod val="50000"/>
                  </a:srgbClr>
                </a:solidFill>
              </a:rPr>
              <a:t>Erhart</a:t>
            </a:r>
            <a:endParaRPr lang="en-US" sz="1200" b="1" dirty="0" smtClean="0">
              <a:solidFill>
                <a:srgbClr val="95B3D7">
                  <a:lumMod val="50000"/>
                </a:srgbClr>
              </a:solidFill>
            </a:endParaRPr>
          </a:p>
          <a:p>
            <a:pPr algn="r">
              <a:lnSpc>
                <a:spcPct val="115000"/>
              </a:lnSpc>
              <a:spcBef>
                <a:spcPct val="25000"/>
              </a:spcBef>
              <a:defRPr/>
            </a:pPr>
            <a:r>
              <a:rPr lang="en-US" sz="1200" b="1" dirty="0" smtClean="0">
                <a:solidFill>
                  <a:srgbClr val="125687"/>
                </a:solidFill>
              </a:rPr>
              <a:t>Stem</a:t>
            </a:r>
            <a:endParaRPr lang="en-US" sz="1200" b="1" dirty="0">
              <a:solidFill>
                <a:srgbClr val="125687"/>
              </a:solidFill>
            </a:endParaRPr>
          </a:p>
          <a:p>
            <a:pPr algn="r">
              <a:lnSpc>
                <a:spcPct val="115000"/>
              </a:lnSpc>
              <a:spcBef>
                <a:spcPct val="25000"/>
              </a:spcBef>
              <a:defRPr/>
            </a:pPr>
            <a:r>
              <a:rPr lang="en-US" sz="1200" b="1" dirty="0" smtClean="0">
                <a:solidFill>
                  <a:srgbClr val="125687"/>
                </a:solidFill>
              </a:rPr>
              <a:t>   </a:t>
            </a:r>
            <a:endParaRPr lang="en-US" sz="1200" b="1" dirty="0">
              <a:solidFill>
                <a:srgbClr val="125687"/>
              </a:solidFill>
            </a:endParaRPr>
          </a:p>
        </p:txBody>
      </p:sp>
      <p:pic>
        <p:nvPicPr>
          <p:cNvPr id="2" name="Picture 1"/>
          <p:cNvPicPr>
            <a:picLocks noChangeAspect="1"/>
          </p:cNvPicPr>
          <p:nvPr/>
        </p:nvPicPr>
        <p:blipFill>
          <a:blip r:embed="rId5"/>
          <a:stretch>
            <a:fillRect/>
          </a:stretch>
        </p:blipFill>
        <p:spPr>
          <a:xfrm>
            <a:off x="6705600" y="586606"/>
            <a:ext cx="2145629" cy="2034995"/>
          </a:xfrm>
          <a:prstGeom prst="rect">
            <a:avLst/>
          </a:prstGeom>
          <a:ln w="12700">
            <a:solidFill>
              <a:schemeClr val="tx2"/>
            </a:solidFill>
          </a:ln>
        </p:spPr>
      </p:pic>
    </p:spTree>
    <p:extLst>
      <p:ext uri="{BB962C8B-B14F-4D97-AF65-F5344CB8AC3E}">
        <p14:creationId xmlns:p14="http://schemas.microsoft.com/office/powerpoint/2010/main" val="1977309347"/>
      </p:ext>
    </p:extLst>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Backup</a:t>
            </a:r>
            <a:endParaRPr lang="en-US" dirty="0"/>
          </a:p>
        </p:txBody>
      </p:sp>
    </p:spTree>
    <p:extLst>
      <p:ext uri="{BB962C8B-B14F-4D97-AF65-F5344CB8AC3E}">
        <p14:creationId xmlns:p14="http://schemas.microsoft.com/office/powerpoint/2010/main" val="317701264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r>
              <a:rPr lang="en-US" dirty="0" smtClean="0"/>
              <a:t>MathWorks Product Overview</a:t>
            </a:r>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4756" y="1470626"/>
            <a:ext cx="6694488" cy="43739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76848586"/>
      </p:ext>
    </p:extLst>
  </p:cSld>
  <p:clrMapOvr>
    <a:masterClrMapping/>
  </p:clrMapOv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2" name="AutoShape 4"/>
          <p:cNvSpPr>
            <a:spLocks noChangeArrowheads="1"/>
          </p:cNvSpPr>
          <p:nvPr/>
        </p:nvSpPr>
        <p:spPr bwMode="auto">
          <a:xfrm rot="16200000" flipV="1">
            <a:off x="1805115" y="3465196"/>
            <a:ext cx="438151" cy="1584960"/>
          </a:xfrm>
          <a:prstGeom prst="cube">
            <a:avLst>
              <a:gd name="adj" fmla="val 25000"/>
            </a:avLst>
          </a:prstGeom>
          <a:gradFill rotWithShape="1">
            <a:gsLst>
              <a:gs pos="0">
                <a:srgbClr val="FF0000">
                  <a:gamma/>
                  <a:shade val="46275"/>
                  <a:invGamma/>
                </a:srgbClr>
              </a:gs>
              <a:gs pos="50000">
                <a:srgbClr val="FF0000"/>
              </a:gs>
              <a:gs pos="100000">
                <a:srgbClr val="FF0000">
                  <a:gamma/>
                  <a:shade val="46275"/>
                  <a:invGamma/>
                </a:srgbClr>
              </a:gs>
            </a:gsLst>
            <a:lin ang="2700000" scaled="1"/>
          </a:gradFill>
          <a:ln w="9525">
            <a:noFill/>
            <a:miter lim="800000"/>
            <a:headEnd/>
            <a:tailEnd/>
          </a:ln>
          <a:effectLst/>
        </p:spPr>
        <p:txBody>
          <a:bodyPr rot="10800000" vert="eaVert" wrap="none" anchor="ctr"/>
          <a:lstStyle/>
          <a:p>
            <a:pPr>
              <a:spcBef>
                <a:spcPct val="0"/>
              </a:spcBef>
              <a:buClrTx/>
              <a:buFontTx/>
              <a:buNone/>
            </a:pPr>
            <a:r>
              <a:rPr lang="de-DE" sz="1200" b="1" dirty="0">
                <a:solidFill>
                  <a:schemeClr val="bg1"/>
                </a:solidFill>
                <a:latin typeface="Arial" pitchFamily="34" charset="0"/>
                <a:cs typeface="Arial" pitchFamily="34" charset="0"/>
              </a:rPr>
              <a:t>SimMechanics</a:t>
            </a:r>
            <a:r>
              <a:rPr lang="de-DE" sz="1200" b="1" baseline="30000" dirty="0">
                <a:solidFill>
                  <a:schemeClr val="bg1"/>
                </a:solidFill>
                <a:latin typeface="Arial" pitchFamily="34" charset="0"/>
                <a:cs typeface="Arial" pitchFamily="34" charset="0"/>
              </a:rPr>
              <a:t>™</a:t>
            </a:r>
          </a:p>
        </p:txBody>
      </p:sp>
      <p:sp>
        <p:nvSpPr>
          <p:cNvPr id="237573" name="Rectangle 5"/>
          <p:cNvSpPr>
            <a:spLocks noChangeArrowheads="1"/>
          </p:cNvSpPr>
          <p:nvPr/>
        </p:nvSpPr>
        <p:spPr bwMode="auto">
          <a:xfrm>
            <a:off x="698310" y="5695952"/>
            <a:ext cx="2644775" cy="338554"/>
          </a:xfrm>
          <a:prstGeom prst="rect">
            <a:avLst/>
          </a:prstGeom>
          <a:noFill/>
          <a:ln w="9525" algn="ctr">
            <a:noFill/>
            <a:miter lim="800000"/>
            <a:headEnd/>
            <a:tailEnd/>
          </a:ln>
          <a:effectLst/>
        </p:spPr>
        <p:txBody>
          <a:bodyPr lIns="0" rIns="0">
            <a:spAutoFit/>
          </a:bodyPr>
          <a:lstStyle/>
          <a:p>
            <a:pPr algn="ctr">
              <a:spcBef>
                <a:spcPct val="0"/>
              </a:spcBef>
              <a:buClr>
                <a:srgbClr val="215083"/>
              </a:buClr>
              <a:buFont typeface="Wingdings" pitchFamily="2" charset="2"/>
              <a:buNone/>
            </a:pPr>
            <a:r>
              <a:rPr lang="en-US" sz="1600" i="1" dirty="0">
                <a:solidFill>
                  <a:schemeClr val="accent5">
                    <a:lumMod val="50000"/>
                  </a:schemeClr>
                </a:solidFill>
              </a:rPr>
              <a:t>Mechanical dynamics (3-D)</a:t>
            </a:r>
          </a:p>
        </p:txBody>
      </p:sp>
      <p:sp>
        <p:nvSpPr>
          <p:cNvPr id="237574" name="AutoShape 6"/>
          <p:cNvSpPr>
            <a:spLocks noChangeArrowheads="1"/>
          </p:cNvSpPr>
          <p:nvPr/>
        </p:nvSpPr>
        <p:spPr bwMode="auto">
          <a:xfrm rot="16200000" flipV="1">
            <a:off x="4440619" y="3466720"/>
            <a:ext cx="438151" cy="1581912"/>
          </a:xfrm>
          <a:prstGeom prst="cube">
            <a:avLst>
              <a:gd name="adj" fmla="val 25000"/>
            </a:avLst>
          </a:prstGeom>
          <a:gradFill rotWithShape="1">
            <a:gsLst>
              <a:gs pos="0">
                <a:srgbClr val="00CCFF">
                  <a:gamma/>
                  <a:shade val="46275"/>
                  <a:invGamma/>
                </a:srgbClr>
              </a:gs>
              <a:gs pos="50000">
                <a:srgbClr val="00CCFF"/>
              </a:gs>
              <a:gs pos="100000">
                <a:srgbClr val="00CCFF">
                  <a:gamma/>
                  <a:shade val="46275"/>
                  <a:invGamma/>
                </a:srgbClr>
              </a:gs>
            </a:gsLst>
            <a:lin ang="2700000" scaled="1"/>
          </a:gradFill>
          <a:ln w="9525">
            <a:noFill/>
            <a:miter lim="800000"/>
            <a:headEnd/>
            <a:tailEnd/>
          </a:ln>
          <a:effectLst/>
        </p:spPr>
        <p:txBody>
          <a:bodyPr rot="10800000" vert="eaVert" wrap="none" anchor="ctr"/>
          <a:lstStyle/>
          <a:p>
            <a:pPr>
              <a:spcBef>
                <a:spcPct val="0"/>
              </a:spcBef>
              <a:buClrTx/>
              <a:buFontTx/>
              <a:buNone/>
            </a:pPr>
            <a:r>
              <a:rPr lang="de-DE" sz="1200" b="1" dirty="0">
                <a:solidFill>
                  <a:schemeClr val="bg1"/>
                </a:solidFill>
                <a:latin typeface="Arial" pitchFamily="34" charset="0"/>
                <a:cs typeface="Arial" pitchFamily="34" charset="0"/>
              </a:rPr>
              <a:t>SimDriveline</a:t>
            </a:r>
            <a:r>
              <a:rPr lang="de-DE" sz="1200" b="1" baseline="30000" dirty="0">
                <a:solidFill>
                  <a:schemeClr val="bg1"/>
                </a:solidFill>
                <a:latin typeface="Arial" pitchFamily="34" charset="0"/>
                <a:cs typeface="Arial" pitchFamily="34" charset="0"/>
              </a:rPr>
              <a:t>™</a:t>
            </a:r>
          </a:p>
        </p:txBody>
      </p:sp>
      <p:sp>
        <p:nvSpPr>
          <p:cNvPr id="237575" name="Rectangle 7"/>
          <p:cNvSpPr>
            <a:spLocks noChangeArrowheads="1"/>
          </p:cNvSpPr>
          <p:nvPr/>
        </p:nvSpPr>
        <p:spPr bwMode="auto">
          <a:xfrm>
            <a:off x="3517899" y="5695952"/>
            <a:ext cx="2408238" cy="338554"/>
          </a:xfrm>
          <a:prstGeom prst="rect">
            <a:avLst/>
          </a:prstGeom>
          <a:noFill/>
          <a:ln w="9525" algn="ctr">
            <a:noFill/>
            <a:miter lim="800000"/>
            <a:headEnd/>
            <a:tailEnd/>
          </a:ln>
          <a:effectLst/>
        </p:spPr>
        <p:txBody>
          <a:bodyPr lIns="0" rIns="0">
            <a:spAutoFit/>
          </a:bodyPr>
          <a:lstStyle/>
          <a:p>
            <a:pPr algn="ctr">
              <a:spcBef>
                <a:spcPct val="0"/>
              </a:spcBef>
              <a:buClr>
                <a:srgbClr val="215083"/>
              </a:buClr>
              <a:buFont typeface="Wingdings" pitchFamily="2" charset="2"/>
              <a:buNone/>
            </a:pPr>
            <a:r>
              <a:rPr lang="en-US" sz="1600" i="1" dirty="0">
                <a:solidFill>
                  <a:schemeClr val="accent5">
                    <a:lumMod val="50000"/>
                  </a:schemeClr>
                </a:solidFill>
              </a:rPr>
              <a:t>Drivetrain systems (1-D)</a:t>
            </a:r>
          </a:p>
        </p:txBody>
      </p:sp>
      <p:sp>
        <p:nvSpPr>
          <p:cNvPr id="237576" name="AutoShape 8"/>
          <p:cNvSpPr>
            <a:spLocks noChangeArrowheads="1"/>
          </p:cNvSpPr>
          <p:nvPr/>
        </p:nvSpPr>
        <p:spPr bwMode="auto">
          <a:xfrm rot="16200000" flipV="1">
            <a:off x="6992829" y="1045420"/>
            <a:ext cx="400903" cy="1584960"/>
          </a:xfrm>
          <a:prstGeom prst="cube">
            <a:avLst>
              <a:gd name="adj" fmla="val 25000"/>
            </a:avLst>
          </a:prstGeom>
          <a:gradFill rotWithShape="1">
            <a:gsLst>
              <a:gs pos="0">
                <a:srgbClr val="FF9900">
                  <a:gamma/>
                  <a:shade val="46275"/>
                  <a:invGamma/>
                </a:srgbClr>
              </a:gs>
              <a:gs pos="50000">
                <a:srgbClr val="FF9900"/>
              </a:gs>
              <a:gs pos="100000">
                <a:srgbClr val="FF9900">
                  <a:gamma/>
                  <a:shade val="46275"/>
                  <a:invGamma/>
                </a:srgbClr>
              </a:gs>
            </a:gsLst>
            <a:lin ang="2700000" scaled="1"/>
          </a:gradFill>
          <a:ln w="9525">
            <a:noFill/>
            <a:miter lim="800000"/>
            <a:headEnd/>
            <a:tailEnd/>
          </a:ln>
          <a:effectLst/>
        </p:spPr>
        <p:txBody>
          <a:bodyPr rot="10800000" vert="eaVert" wrap="none" anchor="ctr"/>
          <a:lstStyle/>
          <a:p>
            <a:pPr>
              <a:spcBef>
                <a:spcPct val="0"/>
              </a:spcBef>
              <a:buClrTx/>
              <a:buFontTx/>
              <a:buNone/>
            </a:pPr>
            <a:r>
              <a:rPr lang="de-DE" sz="1200" b="1" dirty="0">
                <a:solidFill>
                  <a:schemeClr val="bg1"/>
                </a:solidFill>
                <a:latin typeface="Arial" pitchFamily="34" charset="0"/>
                <a:cs typeface="Arial" pitchFamily="34" charset="0"/>
              </a:rPr>
              <a:t>SimHydraulics</a:t>
            </a:r>
            <a:r>
              <a:rPr lang="de-DE" sz="1200" b="1" baseline="30000" dirty="0">
                <a:solidFill>
                  <a:schemeClr val="bg1"/>
                </a:solidFill>
                <a:latin typeface="Arial" pitchFamily="34" charset="0"/>
                <a:cs typeface="Arial" pitchFamily="34" charset="0"/>
              </a:rPr>
              <a:t>®</a:t>
            </a:r>
          </a:p>
        </p:txBody>
      </p:sp>
      <p:sp>
        <p:nvSpPr>
          <p:cNvPr id="237577" name="Rectangle 9"/>
          <p:cNvSpPr>
            <a:spLocks noChangeArrowheads="1"/>
          </p:cNvSpPr>
          <p:nvPr/>
        </p:nvSpPr>
        <p:spPr bwMode="auto">
          <a:xfrm>
            <a:off x="6173787" y="3533001"/>
            <a:ext cx="2360613" cy="338554"/>
          </a:xfrm>
          <a:prstGeom prst="rect">
            <a:avLst/>
          </a:prstGeom>
          <a:noFill/>
          <a:ln w="9525" algn="ctr">
            <a:noFill/>
            <a:miter lim="800000"/>
            <a:headEnd/>
            <a:tailEnd/>
          </a:ln>
          <a:effectLst/>
        </p:spPr>
        <p:txBody>
          <a:bodyPr lIns="0" rIns="0">
            <a:spAutoFit/>
          </a:bodyPr>
          <a:lstStyle/>
          <a:p>
            <a:pPr algn="ctr">
              <a:spcBef>
                <a:spcPct val="0"/>
              </a:spcBef>
              <a:buClr>
                <a:srgbClr val="215083"/>
              </a:buClr>
              <a:buFont typeface="Wingdings" pitchFamily="2" charset="2"/>
              <a:buNone/>
            </a:pPr>
            <a:r>
              <a:rPr lang="en-US" sz="1600" i="1" dirty="0">
                <a:solidFill>
                  <a:schemeClr val="accent5">
                    <a:lumMod val="50000"/>
                  </a:schemeClr>
                </a:solidFill>
              </a:rPr>
              <a:t>Fluid power </a:t>
            </a:r>
            <a:r>
              <a:rPr lang="de-DE" sz="1600" i="1" dirty="0">
                <a:solidFill>
                  <a:schemeClr val="accent5">
                    <a:lumMod val="50000"/>
                  </a:schemeClr>
                </a:solidFill>
              </a:rPr>
              <a:t>and </a:t>
            </a:r>
            <a:r>
              <a:rPr lang="en-US" sz="1600" i="1" dirty="0">
                <a:solidFill>
                  <a:schemeClr val="accent5">
                    <a:lumMod val="50000"/>
                  </a:schemeClr>
                </a:solidFill>
              </a:rPr>
              <a:t>control</a:t>
            </a:r>
          </a:p>
        </p:txBody>
      </p:sp>
      <p:sp>
        <p:nvSpPr>
          <p:cNvPr id="237578" name="Rectangle 10"/>
          <p:cNvSpPr>
            <a:spLocks noChangeArrowheads="1"/>
          </p:cNvSpPr>
          <p:nvPr/>
        </p:nvSpPr>
        <p:spPr bwMode="auto">
          <a:xfrm>
            <a:off x="3038475" y="3276600"/>
            <a:ext cx="3355975" cy="338554"/>
          </a:xfrm>
          <a:prstGeom prst="rect">
            <a:avLst/>
          </a:prstGeom>
          <a:noFill/>
          <a:ln w="9525" algn="ctr">
            <a:noFill/>
            <a:miter lim="800000"/>
            <a:headEnd/>
            <a:tailEnd/>
          </a:ln>
          <a:effectLst/>
        </p:spPr>
        <p:txBody>
          <a:bodyPr>
            <a:spAutoFit/>
          </a:bodyPr>
          <a:lstStyle/>
          <a:p>
            <a:pPr algn="ctr">
              <a:spcBef>
                <a:spcPct val="0"/>
              </a:spcBef>
              <a:buClr>
                <a:srgbClr val="215083"/>
              </a:buClr>
              <a:buFont typeface="Wingdings" pitchFamily="2" charset="2"/>
              <a:buNone/>
            </a:pPr>
            <a:r>
              <a:rPr lang="en-US" sz="1600" i="1" dirty="0" smtClean="0">
                <a:solidFill>
                  <a:schemeClr val="accent5">
                    <a:lumMod val="50000"/>
                  </a:schemeClr>
                </a:solidFill>
              </a:rPr>
              <a:t>Multi-domain </a:t>
            </a:r>
            <a:r>
              <a:rPr lang="en-US" sz="1600" i="1" dirty="0">
                <a:solidFill>
                  <a:schemeClr val="accent5">
                    <a:lumMod val="50000"/>
                  </a:schemeClr>
                </a:solidFill>
              </a:rPr>
              <a:t>physical systems</a:t>
            </a:r>
          </a:p>
        </p:txBody>
      </p:sp>
      <p:sp>
        <p:nvSpPr>
          <p:cNvPr id="237579" name="Rectangle 11"/>
          <p:cNvSpPr>
            <a:spLocks noChangeArrowheads="1"/>
          </p:cNvSpPr>
          <p:nvPr/>
        </p:nvSpPr>
        <p:spPr bwMode="auto">
          <a:xfrm>
            <a:off x="609600" y="3533001"/>
            <a:ext cx="2674937" cy="338554"/>
          </a:xfrm>
          <a:prstGeom prst="rect">
            <a:avLst/>
          </a:prstGeom>
          <a:noFill/>
          <a:ln w="9525" algn="ctr">
            <a:noFill/>
            <a:miter lim="800000"/>
            <a:headEnd/>
            <a:tailEnd/>
          </a:ln>
          <a:effectLst/>
        </p:spPr>
        <p:txBody>
          <a:bodyPr>
            <a:spAutoFit/>
          </a:bodyPr>
          <a:lstStyle/>
          <a:p>
            <a:pPr algn="ctr">
              <a:spcBef>
                <a:spcPct val="0"/>
              </a:spcBef>
              <a:buClr>
                <a:srgbClr val="215083"/>
              </a:buClr>
              <a:buFont typeface="Wingdings" pitchFamily="2" charset="2"/>
              <a:buNone/>
            </a:pPr>
            <a:r>
              <a:rPr lang="en-US" sz="1600" i="1" dirty="0">
                <a:solidFill>
                  <a:schemeClr val="accent5">
                    <a:lumMod val="50000"/>
                  </a:schemeClr>
                </a:solidFill>
              </a:rPr>
              <a:t>Electrical power systems</a:t>
            </a:r>
          </a:p>
        </p:txBody>
      </p:sp>
      <p:sp>
        <p:nvSpPr>
          <p:cNvPr id="237580" name="AutoShape 12"/>
          <p:cNvSpPr>
            <a:spLocks noChangeArrowheads="1"/>
          </p:cNvSpPr>
          <p:nvPr/>
        </p:nvSpPr>
        <p:spPr bwMode="auto">
          <a:xfrm rot="16200000" flipV="1">
            <a:off x="1787063" y="859290"/>
            <a:ext cx="438151" cy="1975575"/>
          </a:xfrm>
          <a:prstGeom prst="cube">
            <a:avLst>
              <a:gd name="adj" fmla="val 25000"/>
            </a:avLst>
          </a:prstGeom>
          <a:gradFill rotWithShape="1">
            <a:gsLst>
              <a:gs pos="0">
                <a:srgbClr val="009900">
                  <a:gamma/>
                  <a:shade val="46275"/>
                  <a:invGamma/>
                </a:srgbClr>
              </a:gs>
              <a:gs pos="50000">
                <a:srgbClr val="009900"/>
              </a:gs>
              <a:gs pos="100000">
                <a:srgbClr val="009900">
                  <a:gamma/>
                  <a:shade val="46275"/>
                  <a:invGamma/>
                </a:srgbClr>
              </a:gs>
            </a:gsLst>
            <a:lin ang="2700000" scaled="1"/>
          </a:gradFill>
          <a:ln w="9525">
            <a:noFill/>
            <a:miter lim="800000"/>
            <a:headEnd/>
            <a:tailEnd/>
          </a:ln>
          <a:effectLst/>
        </p:spPr>
        <p:txBody>
          <a:bodyPr rot="10800000" vert="eaVert" wrap="none" anchor="ctr"/>
          <a:lstStyle/>
          <a:p>
            <a:pPr>
              <a:spcBef>
                <a:spcPct val="0"/>
              </a:spcBef>
              <a:buClrTx/>
              <a:buFontTx/>
              <a:buNone/>
            </a:pPr>
            <a:r>
              <a:rPr lang="de-DE" sz="1200" b="1" dirty="0">
                <a:solidFill>
                  <a:schemeClr val="bg1"/>
                </a:solidFill>
                <a:latin typeface="Arial" pitchFamily="34" charset="0"/>
                <a:cs typeface="Arial" pitchFamily="34" charset="0"/>
              </a:rPr>
              <a:t>SimPowerSystems</a:t>
            </a:r>
            <a:r>
              <a:rPr lang="de-DE" sz="1200" b="1" baseline="30000" dirty="0">
                <a:solidFill>
                  <a:schemeClr val="bg1"/>
                </a:solidFill>
              </a:rPr>
              <a:t>™</a:t>
            </a:r>
          </a:p>
        </p:txBody>
      </p:sp>
      <p:sp>
        <p:nvSpPr>
          <p:cNvPr id="237590" name="AutoShape 22"/>
          <p:cNvSpPr>
            <a:spLocks noChangeArrowheads="1"/>
          </p:cNvSpPr>
          <p:nvPr/>
        </p:nvSpPr>
        <p:spPr bwMode="auto">
          <a:xfrm rot="16200000" flipV="1">
            <a:off x="7050406" y="3465196"/>
            <a:ext cx="438151" cy="1584960"/>
          </a:xfrm>
          <a:prstGeom prst="cube">
            <a:avLst>
              <a:gd name="adj" fmla="val 25000"/>
            </a:avLst>
          </a:prstGeom>
          <a:gradFill rotWithShape="1">
            <a:gsLst>
              <a:gs pos="0">
                <a:srgbClr val="0000FF">
                  <a:gamma/>
                  <a:shade val="13725"/>
                  <a:invGamma/>
                </a:srgbClr>
              </a:gs>
              <a:gs pos="50000">
                <a:srgbClr val="0000FF"/>
              </a:gs>
              <a:gs pos="100000">
                <a:srgbClr val="0000FF">
                  <a:gamma/>
                  <a:shade val="13725"/>
                  <a:invGamma/>
                </a:srgbClr>
              </a:gs>
            </a:gsLst>
            <a:lin ang="2700000" scaled="1"/>
          </a:gradFill>
          <a:ln w="9525">
            <a:noFill/>
            <a:miter lim="800000"/>
            <a:headEnd/>
            <a:tailEnd/>
          </a:ln>
          <a:effectLst/>
        </p:spPr>
        <p:txBody>
          <a:bodyPr rot="10800000" vert="eaVert" wrap="none" anchor="ctr"/>
          <a:lstStyle/>
          <a:p>
            <a:pPr>
              <a:spcBef>
                <a:spcPct val="0"/>
              </a:spcBef>
              <a:buClrTx/>
              <a:buFontTx/>
              <a:buNone/>
            </a:pPr>
            <a:r>
              <a:rPr lang="de-DE" sz="1200" b="1" dirty="0">
                <a:solidFill>
                  <a:schemeClr val="bg1"/>
                </a:solidFill>
                <a:latin typeface="Arial" pitchFamily="34" charset="0"/>
                <a:cs typeface="Arial" pitchFamily="34" charset="0"/>
              </a:rPr>
              <a:t>SimElectronics</a:t>
            </a:r>
            <a:r>
              <a:rPr lang="de-DE" sz="1200" b="1" baseline="30000" dirty="0">
                <a:solidFill>
                  <a:schemeClr val="bg1"/>
                </a:solidFill>
                <a:latin typeface="Arial" pitchFamily="34" charset="0"/>
                <a:cs typeface="Arial" pitchFamily="34" charset="0"/>
              </a:rPr>
              <a:t>™</a:t>
            </a:r>
          </a:p>
        </p:txBody>
      </p:sp>
      <p:sp>
        <p:nvSpPr>
          <p:cNvPr id="237591" name="Rectangle 23"/>
          <p:cNvSpPr>
            <a:spLocks noChangeArrowheads="1"/>
          </p:cNvSpPr>
          <p:nvPr/>
        </p:nvSpPr>
        <p:spPr bwMode="auto">
          <a:xfrm>
            <a:off x="6078537" y="5695952"/>
            <a:ext cx="2303463" cy="584775"/>
          </a:xfrm>
          <a:prstGeom prst="rect">
            <a:avLst/>
          </a:prstGeom>
          <a:noFill/>
          <a:ln w="9525" algn="ctr">
            <a:noFill/>
            <a:miter lim="800000"/>
            <a:headEnd/>
            <a:tailEnd/>
          </a:ln>
          <a:effectLst/>
        </p:spPr>
        <p:txBody>
          <a:bodyPr lIns="0" rIns="0">
            <a:spAutoFit/>
          </a:bodyPr>
          <a:lstStyle/>
          <a:p>
            <a:pPr algn="ctr">
              <a:spcBef>
                <a:spcPct val="0"/>
              </a:spcBef>
              <a:buClr>
                <a:srgbClr val="215083"/>
              </a:buClr>
              <a:buFont typeface="Wingdings" pitchFamily="2" charset="2"/>
              <a:buNone/>
            </a:pPr>
            <a:r>
              <a:rPr lang="en-US" sz="1600" i="1" dirty="0">
                <a:solidFill>
                  <a:schemeClr val="accent5">
                    <a:lumMod val="50000"/>
                  </a:schemeClr>
                </a:solidFill>
              </a:rPr>
              <a:t>Electromechanical and </a:t>
            </a:r>
            <a:br>
              <a:rPr lang="en-US" sz="1600" i="1" dirty="0">
                <a:solidFill>
                  <a:schemeClr val="accent5">
                    <a:lumMod val="50000"/>
                  </a:schemeClr>
                </a:solidFill>
              </a:rPr>
            </a:br>
            <a:r>
              <a:rPr lang="en-US" sz="1600" i="1" dirty="0">
                <a:solidFill>
                  <a:schemeClr val="accent5">
                    <a:lumMod val="50000"/>
                  </a:schemeClr>
                </a:solidFill>
              </a:rPr>
              <a:t>electronic systems</a:t>
            </a:r>
          </a:p>
        </p:txBody>
      </p:sp>
      <p:pic>
        <p:nvPicPr>
          <p:cNvPr id="237592" name="Picture 24"/>
          <p:cNvPicPr>
            <a:picLocks noChangeAspect="1" noChangeArrowheads="1"/>
          </p:cNvPicPr>
          <p:nvPr/>
        </p:nvPicPr>
        <p:blipFill>
          <a:blip r:embed="rId3"/>
          <a:srcRect/>
          <a:stretch>
            <a:fillRect/>
          </a:stretch>
        </p:blipFill>
        <p:spPr bwMode="auto">
          <a:xfrm>
            <a:off x="1663338" y="2112223"/>
            <a:ext cx="1168572" cy="887378"/>
          </a:xfrm>
          <a:prstGeom prst="rect">
            <a:avLst/>
          </a:prstGeom>
          <a:noFill/>
          <a:ln w="9525">
            <a:no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pic>
      <p:pic>
        <p:nvPicPr>
          <p:cNvPr id="237593" name="Picture 25"/>
          <p:cNvPicPr>
            <a:picLocks noChangeAspect="1" noChangeArrowheads="1"/>
          </p:cNvPicPr>
          <p:nvPr/>
        </p:nvPicPr>
        <p:blipFill>
          <a:blip r:embed="rId4" cstate="print"/>
          <a:srcRect/>
          <a:stretch>
            <a:fillRect/>
          </a:stretch>
        </p:blipFill>
        <p:spPr bwMode="auto">
          <a:xfrm>
            <a:off x="1037069" y="2618602"/>
            <a:ext cx="872879" cy="816765"/>
          </a:xfrm>
          <a:prstGeom prst="rect">
            <a:avLst/>
          </a:prstGeom>
          <a:noFill/>
          <a:ln w="9525">
            <a:no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pic>
      <p:pic>
        <p:nvPicPr>
          <p:cNvPr id="237594" name="Picture 26"/>
          <p:cNvPicPr>
            <a:picLocks noChangeAspect="1" noChangeArrowheads="1"/>
          </p:cNvPicPr>
          <p:nvPr/>
        </p:nvPicPr>
        <p:blipFill>
          <a:blip r:embed="rId5"/>
          <a:srcRect/>
          <a:stretch>
            <a:fillRect/>
          </a:stretch>
        </p:blipFill>
        <p:spPr bwMode="auto">
          <a:xfrm>
            <a:off x="4180794" y="5086352"/>
            <a:ext cx="907143" cy="474286"/>
          </a:xfrm>
          <a:prstGeom prst="rect">
            <a:avLst/>
          </a:prstGeom>
          <a:noFill/>
          <a:ln w="9525">
            <a:no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pic>
      <p:pic>
        <p:nvPicPr>
          <p:cNvPr id="237595" name="Picture 27"/>
          <p:cNvPicPr>
            <a:picLocks noChangeAspect="1" noChangeArrowheads="1"/>
          </p:cNvPicPr>
          <p:nvPr/>
        </p:nvPicPr>
        <p:blipFill>
          <a:blip r:embed="rId6"/>
          <a:srcRect/>
          <a:stretch>
            <a:fillRect/>
          </a:stretch>
        </p:blipFill>
        <p:spPr bwMode="auto">
          <a:xfrm>
            <a:off x="4049404" y="4572396"/>
            <a:ext cx="1151429" cy="505848"/>
          </a:xfrm>
          <a:prstGeom prst="rect">
            <a:avLst/>
          </a:prstGeom>
          <a:noFill/>
        </p:spPr>
      </p:pic>
      <p:pic>
        <p:nvPicPr>
          <p:cNvPr id="237596" name="Picture 28"/>
          <p:cNvPicPr>
            <a:picLocks noChangeAspect="1" noChangeArrowheads="1"/>
          </p:cNvPicPr>
          <p:nvPr/>
        </p:nvPicPr>
        <p:blipFill>
          <a:blip r:embed="rId7"/>
          <a:srcRect/>
          <a:stretch>
            <a:fillRect/>
          </a:stretch>
        </p:blipFill>
        <p:spPr bwMode="auto">
          <a:xfrm>
            <a:off x="1381910" y="4572095"/>
            <a:ext cx="1450000" cy="742857"/>
          </a:xfrm>
          <a:prstGeom prst="rect">
            <a:avLst/>
          </a:prstGeom>
          <a:noFill/>
          <a:ln w="9525">
            <a:no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pic>
      <p:pic>
        <p:nvPicPr>
          <p:cNvPr id="237597" name="Picture 29"/>
          <p:cNvPicPr>
            <a:picLocks noChangeAspect="1" noChangeArrowheads="1"/>
          </p:cNvPicPr>
          <p:nvPr/>
        </p:nvPicPr>
        <p:blipFill>
          <a:blip r:embed="rId8" cstate="print">
            <a:clrChange>
              <a:clrFrom>
                <a:srgbClr val="FEFEFE"/>
              </a:clrFrom>
              <a:clrTo>
                <a:srgbClr val="FEFEFE">
                  <a:alpha val="0"/>
                </a:srgbClr>
              </a:clrTo>
            </a:clrChange>
          </a:blip>
          <a:srcRect/>
          <a:stretch>
            <a:fillRect/>
          </a:stretch>
        </p:blipFill>
        <p:spPr bwMode="auto">
          <a:xfrm>
            <a:off x="1027747" y="4476752"/>
            <a:ext cx="480499" cy="1264843"/>
          </a:xfrm>
          <a:prstGeom prst="rect">
            <a:avLst/>
          </a:prstGeom>
          <a:noFill/>
          <a:ln w="9525" algn="ctr">
            <a:miter lim="800000"/>
            <a:headEnd/>
            <a:tailEnd/>
          </a:ln>
        </p:spPr>
      </p:pic>
      <p:pic>
        <p:nvPicPr>
          <p:cNvPr id="237598" name="Picture 30"/>
          <p:cNvPicPr>
            <a:picLocks noChangeAspect="1" noChangeArrowheads="1"/>
          </p:cNvPicPr>
          <p:nvPr/>
        </p:nvPicPr>
        <p:blipFill>
          <a:blip r:embed="rId9" cstate="print"/>
          <a:srcRect/>
          <a:stretch>
            <a:fillRect/>
          </a:stretch>
        </p:blipFill>
        <p:spPr bwMode="auto">
          <a:xfrm>
            <a:off x="7003071" y="4705352"/>
            <a:ext cx="1150329" cy="801178"/>
          </a:xfrm>
          <a:prstGeom prst="rect">
            <a:avLst/>
          </a:prstGeom>
          <a:noFill/>
          <a:ln w="9525">
            <a:no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pic>
      <p:grpSp>
        <p:nvGrpSpPr>
          <p:cNvPr id="2" name="Group 31"/>
          <p:cNvGrpSpPr>
            <a:grpSpLocks noChangeAspect="1"/>
          </p:cNvGrpSpPr>
          <p:nvPr/>
        </p:nvGrpSpPr>
        <p:grpSpPr bwMode="auto">
          <a:xfrm>
            <a:off x="6248400" y="4572000"/>
            <a:ext cx="1029624" cy="609600"/>
            <a:chOff x="3591" y="3056"/>
            <a:chExt cx="1184" cy="701"/>
          </a:xfrm>
        </p:grpSpPr>
        <p:sp>
          <p:nvSpPr>
            <p:cNvPr id="237600" name="Freeform 32"/>
            <p:cNvSpPr>
              <a:spLocks/>
            </p:cNvSpPr>
            <p:nvPr/>
          </p:nvSpPr>
          <p:spPr bwMode="auto">
            <a:xfrm>
              <a:off x="3802" y="3148"/>
              <a:ext cx="281" cy="147"/>
            </a:xfrm>
            <a:custGeom>
              <a:avLst/>
              <a:gdLst/>
              <a:ahLst/>
              <a:cxnLst>
                <a:cxn ang="0">
                  <a:pos x="0" y="240"/>
                </a:cxn>
                <a:cxn ang="0">
                  <a:pos x="144" y="36"/>
                </a:cxn>
                <a:cxn ang="0">
                  <a:pos x="456" y="24"/>
                </a:cxn>
              </a:cxnLst>
              <a:rect l="0" t="0" r="r" b="b"/>
              <a:pathLst>
                <a:path w="456" h="240">
                  <a:moveTo>
                    <a:pt x="0" y="240"/>
                  </a:moveTo>
                  <a:cubicBezTo>
                    <a:pt x="34" y="156"/>
                    <a:pt x="68" y="72"/>
                    <a:pt x="144" y="36"/>
                  </a:cubicBezTo>
                  <a:cubicBezTo>
                    <a:pt x="220" y="0"/>
                    <a:pt x="338" y="12"/>
                    <a:pt x="456" y="24"/>
                  </a:cubicBezTo>
                </a:path>
              </a:pathLst>
            </a:custGeom>
            <a:noFill/>
            <a:ln w="57150" cap="flat" cmpd="sng">
              <a:solidFill>
                <a:srgbClr val="FF0000"/>
              </a:solidFill>
              <a:prstDash val="solid"/>
              <a:round/>
              <a:headEnd type="oval" w="sm" len="sm"/>
              <a:tailEnd type="oval" w="sm" len="sm"/>
            </a:ln>
            <a:effectLst/>
          </p:spPr>
          <p:txBody>
            <a:bodyPr/>
            <a:lstStyle/>
            <a:p>
              <a:endParaRPr lang="en-US" dirty="0"/>
            </a:p>
          </p:txBody>
        </p:sp>
        <p:sp>
          <p:nvSpPr>
            <p:cNvPr id="237601" name="Freeform 33"/>
            <p:cNvSpPr>
              <a:spLocks/>
            </p:cNvSpPr>
            <p:nvPr/>
          </p:nvSpPr>
          <p:spPr bwMode="auto">
            <a:xfrm>
              <a:off x="3795" y="3321"/>
              <a:ext cx="280" cy="147"/>
            </a:xfrm>
            <a:custGeom>
              <a:avLst/>
              <a:gdLst/>
              <a:ahLst/>
              <a:cxnLst>
                <a:cxn ang="0">
                  <a:pos x="0" y="240"/>
                </a:cxn>
                <a:cxn ang="0">
                  <a:pos x="144" y="36"/>
                </a:cxn>
                <a:cxn ang="0">
                  <a:pos x="456" y="24"/>
                </a:cxn>
              </a:cxnLst>
              <a:rect l="0" t="0" r="r" b="b"/>
              <a:pathLst>
                <a:path w="456" h="240">
                  <a:moveTo>
                    <a:pt x="0" y="240"/>
                  </a:moveTo>
                  <a:cubicBezTo>
                    <a:pt x="34" y="156"/>
                    <a:pt x="68" y="72"/>
                    <a:pt x="144" y="36"/>
                  </a:cubicBezTo>
                  <a:cubicBezTo>
                    <a:pt x="220" y="0"/>
                    <a:pt x="338" y="12"/>
                    <a:pt x="456" y="24"/>
                  </a:cubicBezTo>
                </a:path>
              </a:pathLst>
            </a:custGeom>
            <a:noFill/>
            <a:ln w="57150" cap="flat" cmpd="sng">
              <a:solidFill>
                <a:schemeClr val="tx1"/>
              </a:solidFill>
              <a:prstDash val="solid"/>
              <a:round/>
              <a:headEnd type="oval" w="sm" len="sm"/>
              <a:tailEnd type="oval" w="sm" len="sm"/>
            </a:ln>
            <a:effectLst/>
          </p:spPr>
          <p:txBody>
            <a:bodyPr/>
            <a:lstStyle/>
            <a:p>
              <a:endParaRPr lang="en-US" dirty="0"/>
            </a:p>
          </p:txBody>
        </p:sp>
        <p:grpSp>
          <p:nvGrpSpPr>
            <p:cNvPr id="3" name="Group 34"/>
            <p:cNvGrpSpPr>
              <a:grpSpLocks/>
            </p:cNvGrpSpPr>
            <p:nvPr/>
          </p:nvGrpSpPr>
          <p:grpSpPr bwMode="auto">
            <a:xfrm>
              <a:off x="3591" y="3129"/>
              <a:ext cx="290" cy="628"/>
              <a:chOff x="1731" y="964"/>
              <a:chExt cx="473" cy="1026"/>
            </a:xfrm>
          </p:grpSpPr>
          <p:sp>
            <p:nvSpPr>
              <p:cNvPr id="237603" name="AutoShape 35"/>
              <p:cNvSpPr>
                <a:spLocks noChangeArrowheads="1"/>
              </p:cNvSpPr>
              <p:nvPr/>
            </p:nvSpPr>
            <p:spPr bwMode="auto">
              <a:xfrm rot="16200000" flipH="1">
                <a:off x="1340" y="1357"/>
                <a:ext cx="1026" cy="240"/>
              </a:xfrm>
              <a:prstGeom prst="parallelogram">
                <a:avLst>
                  <a:gd name="adj" fmla="val 100403"/>
                </a:avLst>
              </a:prstGeom>
              <a:solidFill>
                <a:srgbClr val="FFCC99"/>
              </a:solidFill>
              <a:ln w="9525" algn="ctr">
                <a:solidFill>
                  <a:schemeClr val="tx1"/>
                </a:solidFill>
                <a:miter lim="800000"/>
                <a:headEnd/>
                <a:tailEnd/>
              </a:ln>
              <a:effectLst/>
            </p:spPr>
            <p:txBody>
              <a:bodyPr wrap="none" anchor="ctr"/>
              <a:lstStyle/>
              <a:p>
                <a:endParaRPr lang="en-US" dirty="0"/>
              </a:p>
            </p:txBody>
          </p:sp>
          <p:grpSp>
            <p:nvGrpSpPr>
              <p:cNvPr id="4" name="Group 36"/>
              <p:cNvGrpSpPr>
                <a:grpSpLocks/>
              </p:cNvGrpSpPr>
              <p:nvPr/>
            </p:nvGrpSpPr>
            <p:grpSpPr bwMode="auto">
              <a:xfrm>
                <a:off x="1731" y="1059"/>
                <a:ext cx="473" cy="797"/>
                <a:chOff x="3609" y="3237"/>
                <a:chExt cx="473" cy="797"/>
              </a:xfrm>
            </p:grpSpPr>
            <p:sp>
              <p:nvSpPr>
                <p:cNvPr id="237605" name="AutoShape 37"/>
                <p:cNvSpPr>
                  <a:spLocks noChangeArrowheads="1"/>
                </p:cNvSpPr>
                <p:nvPr/>
              </p:nvSpPr>
              <p:spPr bwMode="auto">
                <a:xfrm>
                  <a:off x="3610" y="3237"/>
                  <a:ext cx="376" cy="797"/>
                </a:xfrm>
                <a:prstGeom prst="cube">
                  <a:avLst>
                    <a:gd name="adj" fmla="val 64968"/>
                  </a:avLst>
                </a:prstGeom>
                <a:solidFill>
                  <a:srgbClr val="FFCC99"/>
                </a:solidFill>
                <a:ln w="9525">
                  <a:solidFill>
                    <a:schemeClr val="tx1"/>
                  </a:solidFill>
                  <a:miter lim="800000"/>
                  <a:headEnd/>
                  <a:tailEnd/>
                </a:ln>
                <a:effectLst/>
              </p:spPr>
              <p:txBody>
                <a:bodyPr wrap="none" anchor="ctr"/>
                <a:lstStyle/>
                <a:p>
                  <a:endParaRPr lang="en-US" dirty="0"/>
                </a:p>
              </p:txBody>
            </p:sp>
            <p:sp>
              <p:nvSpPr>
                <p:cNvPr id="237606" name="AutoShape 38"/>
                <p:cNvSpPr>
                  <a:spLocks noChangeArrowheads="1"/>
                </p:cNvSpPr>
                <p:nvPr/>
              </p:nvSpPr>
              <p:spPr bwMode="auto">
                <a:xfrm>
                  <a:off x="3742" y="3776"/>
                  <a:ext cx="340" cy="258"/>
                </a:xfrm>
                <a:prstGeom prst="cube">
                  <a:avLst>
                    <a:gd name="adj" fmla="val 95046"/>
                  </a:avLst>
                </a:prstGeom>
                <a:solidFill>
                  <a:srgbClr val="FFCC99"/>
                </a:solidFill>
                <a:ln w="9525">
                  <a:solidFill>
                    <a:schemeClr val="tx1"/>
                  </a:solidFill>
                  <a:miter lim="800000"/>
                  <a:headEnd/>
                  <a:tailEnd/>
                </a:ln>
                <a:effectLst/>
              </p:spPr>
              <p:txBody>
                <a:bodyPr wrap="none" anchor="ctr"/>
                <a:lstStyle/>
                <a:p>
                  <a:endParaRPr lang="en-US" dirty="0"/>
                </a:p>
              </p:txBody>
            </p:sp>
            <p:sp>
              <p:nvSpPr>
                <p:cNvPr id="237607" name="AutoShape 39"/>
                <p:cNvSpPr>
                  <a:spLocks noChangeArrowheads="1"/>
                </p:cNvSpPr>
                <p:nvPr/>
              </p:nvSpPr>
              <p:spPr bwMode="auto">
                <a:xfrm>
                  <a:off x="3742" y="3748"/>
                  <a:ext cx="340" cy="258"/>
                </a:xfrm>
                <a:prstGeom prst="cube">
                  <a:avLst>
                    <a:gd name="adj" fmla="val 95046"/>
                  </a:avLst>
                </a:prstGeom>
                <a:solidFill>
                  <a:srgbClr val="FFCC99"/>
                </a:solidFill>
                <a:ln w="9525">
                  <a:solidFill>
                    <a:schemeClr val="tx1"/>
                  </a:solidFill>
                  <a:miter lim="800000"/>
                  <a:headEnd/>
                  <a:tailEnd/>
                </a:ln>
                <a:effectLst/>
              </p:spPr>
              <p:txBody>
                <a:bodyPr wrap="none" anchor="ctr"/>
                <a:lstStyle/>
                <a:p>
                  <a:endParaRPr lang="en-US" dirty="0"/>
                </a:p>
              </p:txBody>
            </p:sp>
            <p:sp>
              <p:nvSpPr>
                <p:cNvPr id="237608" name="AutoShape 40"/>
                <p:cNvSpPr>
                  <a:spLocks noChangeArrowheads="1"/>
                </p:cNvSpPr>
                <p:nvPr/>
              </p:nvSpPr>
              <p:spPr bwMode="auto">
                <a:xfrm>
                  <a:off x="3742" y="3719"/>
                  <a:ext cx="340" cy="258"/>
                </a:xfrm>
                <a:prstGeom prst="cube">
                  <a:avLst>
                    <a:gd name="adj" fmla="val 95046"/>
                  </a:avLst>
                </a:prstGeom>
                <a:solidFill>
                  <a:srgbClr val="FFCC99"/>
                </a:solidFill>
                <a:ln w="9525">
                  <a:solidFill>
                    <a:schemeClr val="tx1"/>
                  </a:solidFill>
                  <a:miter lim="800000"/>
                  <a:headEnd/>
                  <a:tailEnd/>
                </a:ln>
                <a:effectLst/>
              </p:spPr>
              <p:txBody>
                <a:bodyPr wrap="none" anchor="ctr"/>
                <a:lstStyle/>
                <a:p>
                  <a:endParaRPr lang="en-US" dirty="0"/>
                </a:p>
              </p:txBody>
            </p:sp>
            <p:sp>
              <p:nvSpPr>
                <p:cNvPr id="237609" name="AutoShape 41"/>
                <p:cNvSpPr>
                  <a:spLocks noChangeArrowheads="1"/>
                </p:cNvSpPr>
                <p:nvPr/>
              </p:nvSpPr>
              <p:spPr bwMode="auto">
                <a:xfrm>
                  <a:off x="3742" y="3691"/>
                  <a:ext cx="340" cy="258"/>
                </a:xfrm>
                <a:prstGeom prst="cube">
                  <a:avLst>
                    <a:gd name="adj" fmla="val 95046"/>
                  </a:avLst>
                </a:prstGeom>
                <a:solidFill>
                  <a:srgbClr val="FFCC99"/>
                </a:solidFill>
                <a:ln w="9525">
                  <a:solidFill>
                    <a:schemeClr val="tx1"/>
                  </a:solidFill>
                  <a:miter lim="800000"/>
                  <a:headEnd/>
                  <a:tailEnd/>
                </a:ln>
                <a:effectLst/>
              </p:spPr>
              <p:txBody>
                <a:bodyPr wrap="none" anchor="ctr"/>
                <a:lstStyle/>
                <a:p>
                  <a:endParaRPr lang="en-US" dirty="0"/>
                </a:p>
              </p:txBody>
            </p:sp>
            <p:sp>
              <p:nvSpPr>
                <p:cNvPr id="237610" name="AutoShape 42"/>
                <p:cNvSpPr>
                  <a:spLocks noChangeArrowheads="1"/>
                </p:cNvSpPr>
                <p:nvPr/>
              </p:nvSpPr>
              <p:spPr bwMode="auto">
                <a:xfrm>
                  <a:off x="3742" y="3663"/>
                  <a:ext cx="340" cy="258"/>
                </a:xfrm>
                <a:prstGeom prst="cube">
                  <a:avLst>
                    <a:gd name="adj" fmla="val 95046"/>
                  </a:avLst>
                </a:prstGeom>
                <a:solidFill>
                  <a:srgbClr val="FFCC99"/>
                </a:solidFill>
                <a:ln w="9525">
                  <a:solidFill>
                    <a:schemeClr val="tx1"/>
                  </a:solidFill>
                  <a:miter lim="800000"/>
                  <a:headEnd/>
                  <a:tailEnd/>
                </a:ln>
                <a:effectLst/>
              </p:spPr>
              <p:txBody>
                <a:bodyPr wrap="none" anchor="ctr"/>
                <a:lstStyle/>
                <a:p>
                  <a:endParaRPr lang="en-US" dirty="0"/>
                </a:p>
              </p:txBody>
            </p:sp>
            <p:sp>
              <p:nvSpPr>
                <p:cNvPr id="237611" name="AutoShape 43"/>
                <p:cNvSpPr>
                  <a:spLocks noChangeArrowheads="1"/>
                </p:cNvSpPr>
                <p:nvPr/>
              </p:nvSpPr>
              <p:spPr bwMode="auto">
                <a:xfrm>
                  <a:off x="3742" y="3634"/>
                  <a:ext cx="340" cy="258"/>
                </a:xfrm>
                <a:prstGeom prst="cube">
                  <a:avLst>
                    <a:gd name="adj" fmla="val 95046"/>
                  </a:avLst>
                </a:prstGeom>
                <a:solidFill>
                  <a:srgbClr val="FFCC99"/>
                </a:solidFill>
                <a:ln w="9525">
                  <a:solidFill>
                    <a:schemeClr val="tx1"/>
                  </a:solidFill>
                  <a:miter lim="800000"/>
                  <a:headEnd/>
                  <a:tailEnd/>
                </a:ln>
                <a:effectLst/>
              </p:spPr>
              <p:txBody>
                <a:bodyPr wrap="none" anchor="ctr"/>
                <a:lstStyle/>
                <a:p>
                  <a:endParaRPr lang="en-US" dirty="0"/>
                </a:p>
              </p:txBody>
            </p:sp>
            <p:sp>
              <p:nvSpPr>
                <p:cNvPr id="237612" name="AutoShape 44"/>
                <p:cNvSpPr>
                  <a:spLocks noChangeArrowheads="1"/>
                </p:cNvSpPr>
                <p:nvPr/>
              </p:nvSpPr>
              <p:spPr bwMode="auto">
                <a:xfrm>
                  <a:off x="3742" y="3606"/>
                  <a:ext cx="340" cy="258"/>
                </a:xfrm>
                <a:prstGeom prst="cube">
                  <a:avLst>
                    <a:gd name="adj" fmla="val 95046"/>
                  </a:avLst>
                </a:prstGeom>
                <a:solidFill>
                  <a:srgbClr val="FFCC99"/>
                </a:solidFill>
                <a:ln w="9525">
                  <a:solidFill>
                    <a:schemeClr val="tx1"/>
                  </a:solidFill>
                  <a:miter lim="800000"/>
                  <a:headEnd/>
                  <a:tailEnd/>
                </a:ln>
                <a:effectLst/>
              </p:spPr>
              <p:txBody>
                <a:bodyPr wrap="none" anchor="ctr"/>
                <a:lstStyle/>
                <a:p>
                  <a:endParaRPr lang="en-US" dirty="0"/>
                </a:p>
              </p:txBody>
            </p:sp>
            <p:sp>
              <p:nvSpPr>
                <p:cNvPr id="237613" name="AutoShape 45"/>
                <p:cNvSpPr>
                  <a:spLocks noChangeArrowheads="1"/>
                </p:cNvSpPr>
                <p:nvPr/>
              </p:nvSpPr>
              <p:spPr bwMode="auto">
                <a:xfrm>
                  <a:off x="3742" y="3577"/>
                  <a:ext cx="340" cy="258"/>
                </a:xfrm>
                <a:prstGeom prst="cube">
                  <a:avLst>
                    <a:gd name="adj" fmla="val 95046"/>
                  </a:avLst>
                </a:prstGeom>
                <a:solidFill>
                  <a:srgbClr val="FFCC99"/>
                </a:solidFill>
                <a:ln w="9525">
                  <a:solidFill>
                    <a:schemeClr val="tx1"/>
                  </a:solidFill>
                  <a:miter lim="800000"/>
                  <a:headEnd/>
                  <a:tailEnd/>
                </a:ln>
                <a:effectLst/>
              </p:spPr>
              <p:txBody>
                <a:bodyPr wrap="none" anchor="ctr"/>
                <a:lstStyle/>
                <a:p>
                  <a:endParaRPr lang="en-US" dirty="0"/>
                </a:p>
              </p:txBody>
            </p:sp>
            <p:sp>
              <p:nvSpPr>
                <p:cNvPr id="237614" name="AutoShape 46"/>
                <p:cNvSpPr>
                  <a:spLocks noChangeArrowheads="1"/>
                </p:cNvSpPr>
                <p:nvPr/>
              </p:nvSpPr>
              <p:spPr bwMode="auto">
                <a:xfrm>
                  <a:off x="3742" y="3549"/>
                  <a:ext cx="340" cy="258"/>
                </a:xfrm>
                <a:prstGeom prst="cube">
                  <a:avLst>
                    <a:gd name="adj" fmla="val 95046"/>
                  </a:avLst>
                </a:prstGeom>
                <a:solidFill>
                  <a:srgbClr val="FFCC99"/>
                </a:solidFill>
                <a:ln w="9525">
                  <a:solidFill>
                    <a:schemeClr val="tx1"/>
                  </a:solidFill>
                  <a:miter lim="800000"/>
                  <a:headEnd/>
                  <a:tailEnd/>
                </a:ln>
                <a:effectLst/>
              </p:spPr>
              <p:txBody>
                <a:bodyPr wrap="none" anchor="ctr"/>
                <a:lstStyle/>
                <a:p>
                  <a:endParaRPr lang="en-US" dirty="0"/>
                </a:p>
              </p:txBody>
            </p:sp>
            <p:sp>
              <p:nvSpPr>
                <p:cNvPr id="237615" name="AutoShape 47"/>
                <p:cNvSpPr>
                  <a:spLocks noChangeArrowheads="1"/>
                </p:cNvSpPr>
                <p:nvPr/>
              </p:nvSpPr>
              <p:spPr bwMode="auto">
                <a:xfrm>
                  <a:off x="3742" y="3521"/>
                  <a:ext cx="340" cy="258"/>
                </a:xfrm>
                <a:prstGeom prst="cube">
                  <a:avLst>
                    <a:gd name="adj" fmla="val 95046"/>
                  </a:avLst>
                </a:prstGeom>
                <a:solidFill>
                  <a:srgbClr val="FFCC99"/>
                </a:solidFill>
                <a:ln w="9525">
                  <a:solidFill>
                    <a:schemeClr val="tx1"/>
                  </a:solidFill>
                  <a:miter lim="800000"/>
                  <a:headEnd/>
                  <a:tailEnd/>
                </a:ln>
                <a:effectLst/>
              </p:spPr>
              <p:txBody>
                <a:bodyPr wrap="none" anchor="ctr"/>
                <a:lstStyle/>
                <a:p>
                  <a:endParaRPr lang="en-US" dirty="0"/>
                </a:p>
              </p:txBody>
            </p:sp>
            <p:sp>
              <p:nvSpPr>
                <p:cNvPr id="237616" name="AutoShape 48"/>
                <p:cNvSpPr>
                  <a:spLocks noChangeArrowheads="1"/>
                </p:cNvSpPr>
                <p:nvPr/>
              </p:nvSpPr>
              <p:spPr bwMode="auto">
                <a:xfrm>
                  <a:off x="3742" y="3492"/>
                  <a:ext cx="340" cy="258"/>
                </a:xfrm>
                <a:prstGeom prst="cube">
                  <a:avLst>
                    <a:gd name="adj" fmla="val 95046"/>
                  </a:avLst>
                </a:prstGeom>
                <a:solidFill>
                  <a:srgbClr val="FFCC99"/>
                </a:solidFill>
                <a:ln w="9525">
                  <a:solidFill>
                    <a:schemeClr val="tx1"/>
                  </a:solidFill>
                  <a:miter lim="800000"/>
                  <a:headEnd/>
                  <a:tailEnd/>
                </a:ln>
                <a:effectLst/>
              </p:spPr>
              <p:txBody>
                <a:bodyPr wrap="none" anchor="ctr"/>
                <a:lstStyle/>
                <a:p>
                  <a:endParaRPr lang="en-US" dirty="0"/>
                </a:p>
              </p:txBody>
            </p:sp>
            <p:sp>
              <p:nvSpPr>
                <p:cNvPr id="237617" name="AutoShape 49"/>
                <p:cNvSpPr>
                  <a:spLocks noChangeArrowheads="1"/>
                </p:cNvSpPr>
                <p:nvPr/>
              </p:nvSpPr>
              <p:spPr bwMode="auto">
                <a:xfrm>
                  <a:off x="3742" y="3464"/>
                  <a:ext cx="340" cy="258"/>
                </a:xfrm>
                <a:prstGeom prst="cube">
                  <a:avLst>
                    <a:gd name="adj" fmla="val 95046"/>
                  </a:avLst>
                </a:prstGeom>
                <a:solidFill>
                  <a:srgbClr val="FFCC99"/>
                </a:solidFill>
                <a:ln w="9525">
                  <a:solidFill>
                    <a:schemeClr val="tx1"/>
                  </a:solidFill>
                  <a:miter lim="800000"/>
                  <a:headEnd/>
                  <a:tailEnd/>
                </a:ln>
                <a:effectLst/>
              </p:spPr>
              <p:txBody>
                <a:bodyPr wrap="none" anchor="ctr"/>
                <a:lstStyle/>
                <a:p>
                  <a:endParaRPr lang="en-US" dirty="0"/>
                </a:p>
              </p:txBody>
            </p:sp>
            <p:sp>
              <p:nvSpPr>
                <p:cNvPr id="237618" name="AutoShape 50"/>
                <p:cNvSpPr>
                  <a:spLocks noChangeArrowheads="1"/>
                </p:cNvSpPr>
                <p:nvPr/>
              </p:nvSpPr>
              <p:spPr bwMode="auto">
                <a:xfrm>
                  <a:off x="3742" y="3436"/>
                  <a:ext cx="340" cy="258"/>
                </a:xfrm>
                <a:prstGeom prst="cube">
                  <a:avLst>
                    <a:gd name="adj" fmla="val 95046"/>
                  </a:avLst>
                </a:prstGeom>
                <a:solidFill>
                  <a:srgbClr val="FFCC99"/>
                </a:solidFill>
                <a:ln w="9525">
                  <a:solidFill>
                    <a:schemeClr val="tx1"/>
                  </a:solidFill>
                  <a:miter lim="800000"/>
                  <a:headEnd/>
                  <a:tailEnd/>
                </a:ln>
                <a:effectLst/>
              </p:spPr>
              <p:txBody>
                <a:bodyPr wrap="none" anchor="ctr"/>
                <a:lstStyle/>
                <a:p>
                  <a:endParaRPr lang="en-US" dirty="0"/>
                </a:p>
              </p:txBody>
            </p:sp>
            <p:sp>
              <p:nvSpPr>
                <p:cNvPr id="237619" name="AutoShape 51"/>
                <p:cNvSpPr>
                  <a:spLocks noChangeArrowheads="1"/>
                </p:cNvSpPr>
                <p:nvPr/>
              </p:nvSpPr>
              <p:spPr bwMode="auto">
                <a:xfrm>
                  <a:off x="3742" y="3407"/>
                  <a:ext cx="340" cy="258"/>
                </a:xfrm>
                <a:prstGeom prst="cube">
                  <a:avLst>
                    <a:gd name="adj" fmla="val 95046"/>
                  </a:avLst>
                </a:prstGeom>
                <a:solidFill>
                  <a:srgbClr val="FFCC99"/>
                </a:solidFill>
                <a:ln w="9525">
                  <a:solidFill>
                    <a:schemeClr val="tx1"/>
                  </a:solidFill>
                  <a:miter lim="800000"/>
                  <a:headEnd/>
                  <a:tailEnd/>
                </a:ln>
                <a:effectLst/>
              </p:spPr>
              <p:txBody>
                <a:bodyPr wrap="none" anchor="ctr"/>
                <a:lstStyle/>
                <a:p>
                  <a:endParaRPr lang="en-US" dirty="0"/>
                </a:p>
              </p:txBody>
            </p:sp>
            <p:sp>
              <p:nvSpPr>
                <p:cNvPr id="237620" name="AutoShape 52"/>
                <p:cNvSpPr>
                  <a:spLocks noChangeArrowheads="1"/>
                </p:cNvSpPr>
                <p:nvPr/>
              </p:nvSpPr>
              <p:spPr bwMode="auto">
                <a:xfrm>
                  <a:off x="3742" y="3379"/>
                  <a:ext cx="340" cy="258"/>
                </a:xfrm>
                <a:prstGeom prst="cube">
                  <a:avLst>
                    <a:gd name="adj" fmla="val 95046"/>
                  </a:avLst>
                </a:prstGeom>
                <a:solidFill>
                  <a:srgbClr val="FFCC99"/>
                </a:solidFill>
                <a:ln w="9525">
                  <a:solidFill>
                    <a:schemeClr val="tx1"/>
                  </a:solidFill>
                  <a:miter lim="800000"/>
                  <a:headEnd/>
                  <a:tailEnd/>
                </a:ln>
                <a:effectLst/>
              </p:spPr>
              <p:txBody>
                <a:bodyPr wrap="none" anchor="ctr"/>
                <a:lstStyle/>
                <a:p>
                  <a:endParaRPr lang="en-US" dirty="0"/>
                </a:p>
              </p:txBody>
            </p:sp>
            <p:sp>
              <p:nvSpPr>
                <p:cNvPr id="237621" name="AutoShape 53"/>
                <p:cNvSpPr>
                  <a:spLocks noChangeArrowheads="1"/>
                </p:cNvSpPr>
                <p:nvPr/>
              </p:nvSpPr>
              <p:spPr bwMode="auto">
                <a:xfrm>
                  <a:off x="3742" y="3351"/>
                  <a:ext cx="340" cy="258"/>
                </a:xfrm>
                <a:prstGeom prst="cube">
                  <a:avLst>
                    <a:gd name="adj" fmla="val 95046"/>
                  </a:avLst>
                </a:prstGeom>
                <a:solidFill>
                  <a:srgbClr val="FFCC99"/>
                </a:solidFill>
                <a:ln w="9525">
                  <a:solidFill>
                    <a:schemeClr val="tx1"/>
                  </a:solidFill>
                  <a:miter lim="800000"/>
                  <a:headEnd/>
                  <a:tailEnd/>
                </a:ln>
                <a:effectLst/>
              </p:spPr>
              <p:txBody>
                <a:bodyPr wrap="none" anchor="ctr"/>
                <a:lstStyle/>
                <a:p>
                  <a:endParaRPr lang="en-US" dirty="0"/>
                </a:p>
              </p:txBody>
            </p:sp>
            <p:sp>
              <p:nvSpPr>
                <p:cNvPr id="237622" name="AutoShape 54"/>
                <p:cNvSpPr>
                  <a:spLocks noChangeArrowheads="1"/>
                </p:cNvSpPr>
                <p:nvPr/>
              </p:nvSpPr>
              <p:spPr bwMode="auto">
                <a:xfrm>
                  <a:off x="3742" y="3322"/>
                  <a:ext cx="340" cy="258"/>
                </a:xfrm>
                <a:prstGeom prst="cube">
                  <a:avLst>
                    <a:gd name="adj" fmla="val 95046"/>
                  </a:avLst>
                </a:prstGeom>
                <a:solidFill>
                  <a:srgbClr val="FFCC99"/>
                </a:solidFill>
                <a:ln w="9525">
                  <a:solidFill>
                    <a:schemeClr val="tx1"/>
                  </a:solidFill>
                  <a:miter lim="800000"/>
                  <a:headEnd/>
                  <a:tailEnd/>
                </a:ln>
                <a:effectLst/>
              </p:spPr>
              <p:txBody>
                <a:bodyPr wrap="none" anchor="ctr"/>
                <a:lstStyle/>
                <a:p>
                  <a:endParaRPr lang="en-US" dirty="0"/>
                </a:p>
              </p:txBody>
            </p:sp>
            <p:sp>
              <p:nvSpPr>
                <p:cNvPr id="237623" name="AutoShape 55"/>
                <p:cNvSpPr>
                  <a:spLocks noChangeArrowheads="1"/>
                </p:cNvSpPr>
                <p:nvPr/>
              </p:nvSpPr>
              <p:spPr bwMode="auto">
                <a:xfrm>
                  <a:off x="3742" y="3294"/>
                  <a:ext cx="340" cy="258"/>
                </a:xfrm>
                <a:prstGeom prst="cube">
                  <a:avLst>
                    <a:gd name="adj" fmla="val 95046"/>
                  </a:avLst>
                </a:prstGeom>
                <a:solidFill>
                  <a:srgbClr val="FFCC99"/>
                </a:solidFill>
                <a:ln w="9525">
                  <a:solidFill>
                    <a:schemeClr val="tx1"/>
                  </a:solidFill>
                  <a:miter lim="800000"/>
                  <a:headEnd/>
                  <a:tailEnd/>
                </a:ln>
                <a:effectLst/>
              </p:spPr>
              <p:txBody>
                <a:bodyPr wrap="none" anchor="ctr"/>
                <a:lstStyle/>
                <a:p>
                  <a:endParaRPr lang="en-US" dirty="0"/>
                </a:p>
              </p:txBody>
            </p:sp>
            <p:sp>
              <p:nvSpPr>
                <p:cNvPr id="237624" name="AutoShape 56"/>
                <p:cNvSpPr>
                  <a:spLocks noChangeArrowheads="1"/>
                </p:cNvSpPr>
                <p:nvPr/>
              </p:nvSpPr>
              <p:spPr bwMode="auto">
                <a:xfrm>
                  <a:off x="3742" y="3266"/>
                  <a:ext cx="340" cy="258"/>
                </a:xfrm>
                <a:prstGeom prst="cube">
                  <a:avLst>
                    <a:gd name="adj" fmla="val 95046"/>
                  </a:avLst>
                </a:prstGeom>
                <a:solidFill>
                  <a:srgbClr val="FFCC99"/>
                </a:solidFill>
                <a:ln w="9525">
                  <a:solidFill>
                    <a:schemeClr val="tx1"/>
                  </a:solidFill>
                  <a:miter lim="800000"/>
                  <a:headEnd/>
                  <a:tailEnd/>
                </a:ln>
                <a:effectLst/>
              </p:spPr>
              <p:txBody>
                <a:bodyPr wrap="none" anchor="ctr"/>
                <a:lstStyle/>
                <a:p>
                  <a:endParaRPr lang="en-US" dirty="0"/>
                </a:p>
              </p:txBody>
            </p:sp>
            <p:sp>
              <p:nvSpPr>
                <p:cNvPr id="237625" name="AutoShape 57"/>
                <p:cNvSpPr>
                  <a:spLocks noChangeArrowheads="1"/>
                </p:cNvSpPr>
                <p:nvPr/>
              </p:nvSpPr>
              <p:spPr bwMode="auto">
                <a:xfrm>
                  <a:off x="3742" y="3237"/>
                  <a:ext cx="340" cy="258"/>
                </a:xfrm>
                <a:prstGeom prst="cube">
                  <a:avLst>
                    <a:gd name="adj" fmla="val 95046"/>
                  </a:avLst>
                </a:prstGeom>
                <a:solidFill>
                  <a:srgbClr val="FFCC99"/>
                </a:solidFill>
                <a:ln w="9525">
                  <a:solidFill>
                    <a:schemeClr val="tx1"/>
                  </a:solidFill>
                  <a:miter lim="800000"/>
                  <a:headEnd/>
                  <a:tailEnd/>
                </a:ln>
                <a:effectLst/>
              </p:spPr>
              <p:txBody>
                <a:bodyPr wrap="none" anchor="ctr"/>
                <a:lstStyle/>
                <a:p>
                  <a:endParaRPr lang="en-US" dirty="0"/>
                </a:p>
              </p:txBody>
            </p:sp>
            <p:sp>
              <p:nvSpPr>
                <p:cNvPr id="237626" name="AutoShape 58"/>
                <p:cNvSpPr>
                  <a:spLocks noChangeArrowheads="1"/>
                </p:cNvSpPr>
                <p:nvPr/>
              </p:nvSpPr>
              <p:spPr bwMode="auto">
                <a:xfrm>
                  <a:off x="3609" y="3237"/>
                  <a:ext cx="469" cy="245"/>
                </a:xfrm>
                <a:prstGeom prst="parallelogram">
                  <a:avLst>
                    <a:gd name="adj" fmla="val 100216"/>
                  </a:avLst>
                </a:prstGeom>
                <a:solidFill>
                  <a:srgbClr val="FFCC99"/>
                </a:solidFill>
                <a:ln w="9525" algn="ctr">
                  <a:solidFill>
                    <a:schemeClr val="tx1"/>
                  </a:solidFill>
                  <a:miter lim="800000"/>
                  <a:headEnd/>
                  <a:tailEnd/>
                </a:ln>
                <a:effectLst/>
              </p:spPr>
              <p:txBody>
                <a:bodyPr wrap="none" anchor="ctr"/>
                <a:lstStyle/>
                <a:p>
                  <a:endParaRPr lang="en-US" dirty="0"/>
                </a:p>
              </p:txBody>
            </p:sp>
          </p:grpSp>
          <p:sp>
            <p:nvSpPr>
              <p:cNvPr id="237627" name="Oval 59"/>
              <p:cNvSpPr>
                <a:spLocks noChangeArrowheads="1"/>
              </p:cNvSpPr>
              <p:nvPr/>
            </p:nvSpPr>
            <p:spPr bwMode="auto">
              <a:xfrm>
                <a:off x="1774" y="1163"/>
                <a:ext cx="30" cy="68"/>
              </a:xfrm>
              <a:prstGeom prst="ellipse">
                <a:avLst/>
              </a:prstGeom>
              <a:solidFill>
                <a:schemeClr val="tx1"/>
              </a:solidFill>
              <a:ln w="9525">
                <a:solidFill>
                  <a:schemeClr val="tx1"/>
                </a:solidFill>
                <a:round/>
                <a:headEnd/>
                <a:tailEnd/>
              </a:ln>
              <a:effectLst/>
            </p:spPr>
            <p:txBody>
              <a:bodyPr wrap="none" anchor="ctr"/>
              <a:lstStyle/>
              <a:p>
                <a:endParaRPr lang="en-US" dirty="0"/>
              </a:p>
            </p:txBody>
          </p:sp>
          <p:sp>
            <p:nvSpPr>
              <p:cNvPr id="237628" name="Oval 60"/>
              <p:cNvSpPr>
                <a:spLocks noChangeArrowheads="1"/>
              </p:cNvSpPr>
              <p:nvPr/>
            </p:nvSpPr>
            <p:spPr bwMode="auto">
              <a:xfrm>
                <a:off x="1888" y="1049"/>
                <a:ext cx="30" cy="68"/>
              </a:xfrm>
              <a:prstGeom prst="ellipse">
                <a:avLst/>
              </a:prstGeom>
              <a:solidFill>
                <a:schemeClr val="tx1"/>
              </a:solidFill>
              <a:ln w="9525">
                <a:solidFill>
                  <a:schemeClr val="tx1"/>
                </a:solidFill>
                <a:round/>
                <a:headEnd/>
                <a:tailEnd/>
              </a:ln>
              <a:effectLst/>
            </p:spPr>
            <p:txBody>
              <a:bodyPr wrap="none" anchor="ctr"/>
              <a:lstStyle/>
              <a:p>
                <a:endParaRPr lang="en-US" dirty="0"/>
              </a:p>
            </p:txBody>
          </p:sp>
          <p:sp>
            <p:nvSpPr>
              <p:cNvPr id="237629" name="Oval 61"/>
              <p:cNvSpPr>
                <a:spLocks noChangeArrowheads="1"/>
              </p:cNvSpPr>
              <p:nvPr/>
            </p:nvSpPr>
            <p:spPr bwMode="auto">
              <a:xfrm>
                <a:off x="2001" y="1674"/>
                <a:ext cx="30" cy="68"/>
              </a:xfrm>
              <a:prstGeom prst="ellipse">
                <a:avLst/>
              </a:prstGeom>
              <a:solidFill>
                <a:schemeClr val="tx1"/>
              </a:solidFill>
              <a:ln w="9525">
                <a:solidFill>
                  <a:schemeClr val="tx1"/>
                </a:solidFill>
                <a:round/>
                <a:headEnd/>
                <a:tailEnd/>
              </a:ln>
              <a:effectLst/>
            </p:spPr>
            <p:txBody>
              <a:bodyPr wrap="none" anchor="ctr"/>
              <a:lstStyle/>
              <a:p>
                <a:endParaRPr lang="en-US" dirty="0"/>
              </a:p>
            </p:txBody>
          </p:sp>
          <p:sp>
            <p:nvSpPr>
              <p:cNvPr id="237630" name="Oval 62"/>
              <p:cNvSpPr>
                <a:spLocks noChangeArrowheads="1"/>
              </p:cNvSpPr>
              <p:nvPr/>
            </p:nvSpPr>
            <p:spPr bwMode="auto">
              <a:xfrm>
                <a:off x="2115" y="1560"/>
                <a:ext cx="30" cy="68"/>
              </a:xfrm>
              <a:prstGeom prst="ellipse">
                <a:avLst/>
              </a:prstGeom>
              <a:solidFill>
                <a:schemeClr val="tx1"/>
              </a:solidFill>
              <a:ln w="9525">
                <a:solidFill>
                  <a:schemeClr val="tx1"/>
                </a:solidFill>
                <a:round/>
                <a:headEnd/>
                <a:tailEnd/>
              </a:ln>
              <a:effectLst/>
            </p:spPr>
            <p:txBody>
              <a:bodyPr wrap="none" anchor="ctr"/>
              <a:lstStyle/>
              <a:p>
                <a:endParaRPr lang="en-US" dirty="0"/>
              </a:p>
            </p:txBody>
          </p:sp>
        </p:grpSp>
        <p:grpSp>
          <p:nvGrpSpPr>
            <p:cNvPr id="5" name="Group 63"/>
            <p:cNvGrpSpPr>
              <a:grpSpLocks/>
            </p:cNvGrpSpPr>
            <p:nvPr/>
          </p:nvGrpSpPr>
          <p:grpSpPr bwMode="auto">
            <a:xfrm>
              <a:off x="3987" y="3056"/>
              <a:ext cx="788" cy="510"/>
              <a:chOff x="4105" y="1911"/>
              <a:chExt cx="1025" cy="663"/>
            </a:xfrm>
          </p:grpSpPr>
          <p:sp>
            <p:nvSpPr>
              <p:cNvPr id="237632" name="AutoShape 64"/>
              <p:cNvSpPr>
                <a:spLocks noChangeArrowheads="1"/>
              </p:cNvSpPr>
              <p:nvPr/>
            </p:nvSpPr>
            <p:spPr bwMode="auto">
              <a:xfrm>
                <a:off x="4105" y="2525"/>
                <a:ext cx="537" cy="49"/>
              </a:xfrm>
              <a:prstGeom prst="parallelogram">
                <a:avLst>
                  <a:gd name="adj" fmla="val 273980"/>
                </a:avLst>
              </a:prstGeom>
              <a:solidFill>
                <a:srgbClr val="5F5F5F"/>
              </a:solidFill>
              <a:ln w="9525">
                <a:solidFill>
                  <a:schemeClr val="tx1"/>
                </a:solidFill>
                <a:miter lim="800000"/>
                <a:headEnd/>
                <a:tailEnd/>
              </a:ln>
              <a:effectLst/>
            </p:spPr>
            <p:txBody>
              <a:bodyPr wrap="none" anchor="ctr"/>
              <a:lstStyle/>
              <a:p>
                <a:endParaRPr lang="en-US" dirty="0"/>
              </a:p>
            </p:txBody>
          </p:sp>
          <p:sp>
            <p:nvSpPr>
              <p:cNvPr id="237633" name="AutoShape 65"/>
              <p:cNvSpPr>
                <a:spLocks noChangeArrowheads="1"/>
              </p:cNvSpPr>
              <p:nvPr/>
            </p:nvSpPr>
            <p:spPr bwMode="auto">
              <a:xfrm>
                <a:off x="4231" y="2416"/>
                <a:ext cx="449" cy="109"/>
              </a:xfrm>
              <a:prstGeom prst="parallelogram">
                <a:avLst>
                  <a:gd name="adj" fmla="val 41460"/>
                </a:avLst>
              </a:prstGeom>
              <a:solidFill>
                <a:srgbClr val="969696"/>
              </a:solidFill>
              <a:ln w="9525">
                <a:solidFill>
                  <a:schemeClr val="tx1"/>
                </a:solidFill>
                <a:miter lim="800000"/>
                <a:headEnd/>
                <a:tailEnd/>
              </a:ln>
              <a:effectLst/>
            </p:spPr>
            <p:txBody>
              <a:bodyPr wrap="none" anchor="ctr"/>
              <a:lstStyle/>
              <a:p>
                <a:endParaRPr lang="en-US" dirty="0"/>
              </a:p>
            </p:txBody>
          </p:sp>
          <p:sp>
            <p:nvSpPr>
              <p:cNvPr id="237634" name="AutoShape 66"/>
              <p:cNvSpPr>
                <a:spLocks noChangeArrowheads="1"/>
              </p:cNvSpPr>
              <p:nvPr/>
            </p:nvSpPr>
            <p:spPr bwMode="auto">
              <a:xfrm>
                <a:off x="4277" y="2366"/>
                <a:ext cx="537" cy="50"/>
              </a:xfrm>
              <a:prstGeom prst="parallelogram">
                <a:avLst>
                  <a:gd name="adj" fmla="val 268500"/>
                </a:avLst>
              </a:prstGeom>
              <a:solidFill>
                <a:srgbClr val="5F5F5F"/>
              </a:solidFill>
              <a:ln w="9525">
                <a:solidFill>
                  <a:schemeClr val="tx1"/>
                </a:solidFill>
                <a:miter lim="800000"/>
                <a:headEnd/>
                <a:tailEnd/>
              </a:ln>
              <a:effectLst/>
            </p:spPr>
            <p:txBody>
              <a:bodyPr wrap="none" anchor="ctr"/>
              <a:lstStyle/>
              <a:p>
                <a:endParaRPr lang="en-US" dirty="0"/>
              </a:p>
            </p:txBody>
          </p:sp>
          <p:sp>
            <p:nvSpPr>
              <p:cNvPr id="237635" name="Oval 67"/>
              <p:cNvSpPr>
                <a:spLocks noChangeArrowheads="1"/>
              </p:cNvSpPr>
              <p:nvPr/>
            </p:nvSpPr>
            <p:spPr bwMode="auto">
              <a:xfrm rot="19800000" flipH="1">
                <a:off x="4451" y="2539"/>
                <a:ext cx="86" cy="17"/>
              </a:xfrm>
              <a:prstGeom prst="ellipse">
                <a:avLst/>
              </a:prstGeom>
              <a:solidFill>
                <a:schemeClr val="bg1"/>
              </a:solidFill>
              <a:ln w="9525">
                <a:solidFill>
                  <a:schemeClr val="tx1"/>
                </a:solidFill>
                <a:round/>
                <a:headEnd/>
                <a:tailEnd/>
              </a:ln>
              <a:effectLst/>
            </p:spPr>
            <p:txBody>
              <a:bodyPr wrap="none" anchor="ctr"/>
              <a:lstStyle/>
              <a:p>
                <a:pPr eaLnBrk="1" hangingPunct="1">
                  <a:spcBef>
                    <a:spcPct val="0"/>
                  </a:spcBef>
                  <a:buClrTx/>
                  <a:buFontTx/>
                  <a:buNone/>
                </a:pPr>
                <a:endParaRPr lang="en-US" dirty="0"/>
              </a:p>
            </p:txBody>
          </p:sp>
          <p:sp>
            <p:nvSpPr>
              <p:cNvPr id="237636" name="Oval 68"/>
              <p:cNvSpPr>
                <a:spLocks noChangeArrowheads="1"/>
              </p:cNvSpPr>
              <p:nvPr/>
            </p:nvSpPr>
            <p:spPr bwMode="auto">
              <a:xfrm rot="19800000" flipH="1">
                <a:off x="4232" y="2539"/>
                <a:ext cx="86" cy="17"/>
              </a:xfrm>
              <a:prstGeom prst="ellipse">
                <a:avLst/>
              </a:prstGeom>
              <a:solidFill>
                <a:schemeClr val="bg1"/>
              </a:solidFill>
              <a:ln w="9525">
                <a:solidFill>
                  <a:schemeClr val="tx1"/>
                </a:solidFill>
                <a:round/>
                <a:headEnd/>
                <a:tailEnd/>
              </a:ln>
              <a:effectLst/>
            </p:spPr>
            <p:txBody>
              <a:bodyPr wrap="none" anchor="ctr"/>
              <a:lstStyle/>
              <a:p>
                <a:pPr eaLnBrk="1" hangingPunct="1">
                  <a:spcBef>
                    <a:spcPct val="0"/>
                  </a:spcBef>
                  <a:buClrTx/>
                  <a:buFontTx/>
                  <a:buNone/>
                </a:pPr>
                <a:endParaRPr lang="en-US" dirty="0"/>
              </a:p>
            </p:txBody>
          </p:sp>
          <p:sp>
            <p:nvSpPr>
              <p:cNvPr id="237637" name="AutoShape 69"/>
              <p:cNvSpPr>
                <a:spLocks noChangeArrowheads="1"/>
              </p:cNvSpPr>
              <p:nvPr/>
            </p:nvSpPr>
            <p:spPr bwMode="auto">
              <a:xfrm rot="5400000">
                <a:off x="4398" y="1794"/>
                <a:ext cx="382" cy="796"/>
              </a:xfrm>
              <a:prstGeom prst="can">
                <a:avLst>
                  <a:gd name="adj" fmla="val 44097"/>
                </a:avLst>
              </a:prstGeom>
              <a:gradFill rotWithShape="1">
                <a:gsLst>
                  <a:gs pos="0">
                    <a:srgbClr val="EAEAEA">
                      <a:gamma/>
                      <a:shade val="46275"/>
                      <a:invGamma/>
                    </a:srgbClr>
                  </a:gs>
                  <a:gs pos="50000">
                    <a:srgbClr val="EAEAEA"/>
                  </a:gs>
                  <a:gs pos="100000">
                    <a:srgbClr val="EAEAEA">
                      <a:gamma/>
                      <a:shade val="46275"/>
                      <a:invGamma/>
                    </a:srgbClr>
                  </a:gs>
                </a:gsLst>
                <a:lin ang="0" scaled="1"/>
              </a:gradFill>
              <a:ln w="9525">
                <a:solidFill>
                  <a:schemeClr val="tx1"/>
                </a:solidFill>
                <a:round/>
                <a:headEnd/>
                <a:tailEnd/>
              </a:ln>
              <a:effectLst/>
            </p:spPr>
            <p:txBody>
              <a:bodyPr rot="10800000" vert="eaVert" wrap="none" anchor="ctr"/>
              <a:lstStyle/>
              <a:p>
                <a:pPr>
                  <a:spcBef>
                    <a:spcPct val="0"/>
                  </a:spcBef>
                  <a:buClrTx/>
                  <a:buFontTx/>
                  <a:buNone/>
                </a:pPr>
                <a:endParaRPr lang="en-US" sz="600" dirty="0">
                  <a:latin typeface="Times New Roman" pitchFamily="18" charset="0"/>
                </a:endParaRPr>
              </a:p>
            </p:txBody>
          </p:sp>
          <p:grpSp>
            <p:nvGrpSpPr>
              <p:cNvPr id="6" name="Group 70"/>
              <p:cNvGrpSpPr>
                <a:grpSpLocks/>
              </p:cNvGrpSpPr>
              <p:nvPr/>
            </p:nvGrpSpPr>
            <p:grpSpPr bwMode="auto">
              <a:xfrm>
                <a:off x="4776" y="1911"/>
                <a:ext cx="354" cy="572"/>
                <a:chOff x="1858" y="1669"/>
                <a:chExt cx="638" cy="1143"/>
              </a:xfrm>
            </p:grpSpPr>
            <p:sp>
              <p:nvSpPr>
                <p:cNvPr id="237639" name="Oval 71"/>
                <p:cNvSpPr>
                  <a:spLocks noChangeArrowheads="1"/>
                </p:cNvSpPr>
                <p:nvPr/>
              </p:nvSpPr>
              <p:spPr bwMode="auto">
                <a:xfrm>
                  <a:off x="1858" y="1671"/>
                  <a:ext cx="463" cy="1135"/>
                </a:xfrm>
                <a:prstGeom prst="ellipse">
                  <a:avLst/>
                </a:prstGeom>
                <a:solidFill>
                  <a:srgbClr val="969696"/>
                </a:solidFill>
                <a:ln w="9525" algn="ctr">
                  <a:solidFill>
                    <a:schemeClr val="tx1"/>
                  </a:solidFill>
                  <a:round/>
                  <a:headEnd/>
                  <a:tailEnd/>
                </a:ln>
                <a:effectLst/>
              </p:spPr>
              <p:txBody>
                <a:bodyPr wrap="none" anchor="ctr"/>
                <a:lstStyle/>
                <a:p>
                  <a:endParaRPr lang="en-US" dirty="0"/>
                </a:p>
              </p:txBody>
            </p:sp>
            <p:sp>
              <p:nvSpPr>
                <p:cNvPr id="237640" name="Oval 72"/>
                <p:cNvSpPr>
                  <a:spLocks noChangeArrowheads="1"/>
                </p:cNvSpPr>
                <p:nvPr/>
              </p:nvSpPr>
              <p:spPr bwMode="auto">
                <a:xfrm>
                  <a:off x="1933" y="1671"/>
                  <a:ext cx="464" cy="1135"/>
                </a:xfrm>
                <a:prstGeom prst="ellipse">
                  <a:avLst/>
                </a:prstGeom>
                <a:solidFill>
                  <a:srgbClr val="969696"/>
                </a:solidFill>
                <a:ln w="9525" algn="ctr">
                  <a:solidFill>
                    <a:schemeClr val="tx1"/>
                  </a:solidFill>
                  <a:round/>
                  <a:headEnd/>
                  <a:tailEnd/>
                </a:ln>
                <a:effectLst/>
              </p:spPr>
              <p:txBody>
                <a:bodyPr wrap="none" anchor="ctr"/>
                <a:lstStyle/>
                <a:p>
                  <a:endParaRPr lang="en-US" dirty="0"/>
                </a:p>
              </p:txBody>
            </p:sp>
            <p:sp>
              <p:nvSpPr>
                <p:cNvPr id="237641" name="Oval 73"/>
                <p:cNvSpPr>
                  <a:spLocks noChangeArrowheads="1"/>
                </p:cNvSpPr>
                <p:nvPr/>
              </p:nvSpPr>
              <p:spPr bwMode="auto">
                <a:xfrm flipH="1">
                  <a:off x="2166" y="2117"/>
                  <a:ext cx="88" cy="213"/>
                </a:xfrm>
                <a:prstGeom prst="ellipse">
                  <a:avLst/>
                </a:prstGeom>
                <a:solidFill>
                  <a:schemeClr val="tx1"/>
                </a:solidFill>
                <a:ln w="9525" algn="ctr">
                  <a:solidFill>
                    <a:schemeClr val="tx1"/>
                  </a:solidFill>
                  <a:round/>
                  <a:headEnd/>
                  <a:tailEnd/>
                </a:ln>
                <a:effectLst/>
              </p:spPr>
              <p:txBody>
                <a:bodyPr wrap="none" anchor="ctr"/>
                <a:lstStyle/>
                <a:p>
                  <a:pPr eaLnBrk="1" hangingPunct="1">
                    <a:spcBef>
                      <a:spcPct val="0"/>
                    </a:spcBef>
                    <a:buClrTx/>
                    <a:buFontTx/>
                    <a:buNone/>
                  </a:pPr>
                  <a:endParaRPr lang="en-US" dirty="0"/>
                </a:p>
              </p:txBody>
            </p:sp>
            <p:sp>
              <p:nvSpPr>
                <p:cNvPr id="237642" name="Oval 74"/>
                <p:cNvSpPr>
                  <a:spLocks noChangeArrowheads="1"/>
                </p:cNvSpPr>
                <p:nvPr/>
              </p:nvSpPr>
              <p:spPr bwMode="auto">
                <a:xfrm flipH="1">
                  <a:off x="2073" y="2524"/>
                  <a:ext cx="63" cy="153"/>
                </a:xfrm>
                <a:prstGeom prst="ellipse">
                  <a:avLst/>
                </a:prstGeom>
                <a:solidFill>
                  <a:schemeClr val="tx1"/>
                </a:solidFill>
                <a:ln w="9525" algn="ctr">
                  <a:solidFill>
                    <a:schemeClr val="tx1"/>
                  </a:solidFill>
                  <a:round/>
                  <a:headEnd/>
                  <a:tailEnd/>
                </a:ln>
                <a:effectLst/>
              </p:spPr>
              <p:txBody>
                <a:bodyPr wrap="none" anchor="ctr"/>
                <a:lstStyle/>
                <a:p>
                  <a:pPr eaLnBrk="1" hangingPunct="1">
                    <a:spcBef>
                      <a:spcPct val="0"/>
                    </a:spcBef>
                    <a:buClrTx/>
                    <a:buFontTx/>
                    <a:buNone/>
                  </a:pPr>
                  <a:endParaRPr lang="en-US" dirty="0"/>
                </a:p>
              </p:txBody>
            </p:sp>
            <p:sp>
              <p:nvSpPr>
                <p:cNvPr id="237643" name="AutoShape 75"/>
                <p:cNvSpPr>
                  <a:spLocks noChangeArrowheads="1"/>
                </p:cNvSpPr>
                <p:nvPr/>
              </p:nvSpPr>
              <p:spPr bwMode="auto">
                <a:xfrm rot="16200000" flipV="1">
                  <a:off x="2254" y="2072"/>
                  <a:ext cx="169" cy="315"/>
                </a:xfrm>
                <a:prstGeom prst="can">
                  <a:avLst>
                    <a:gd name="adj" fmla="val 39444"/>
                  </a:avLst>
                </a:prstGeom>
                <a:gradFill rotWithShape="1">
                  <a:gsLst>
                    <a:gs pos="0">
                      <a:srgbClr val="EAEAEA">
                        <a:gamma/>
                        <a:shade val="46275"/>
                        <a:invGamma/>
                      </a:srgbClr>
                    </a:gs>
                    <a:gs pos="50000">
                      <a:srgbClr val="EAEAEA"/>
                    </a:gs>
                    <a:gs pos="100000">
                      <a:srgbClr val="EAEAEA">
                        <a:gamma/>
                        <a:shade val="46275"/>
                        <a:invGamma/>
                      </a:srgbClr>
                    </a:gs>
                  </a:gsLst>
                  <a:lin ang="0" scaled="1"/>
                </a:gradFill>
                <a:ln w="9525">
                  <a:solidFill>
                    <a:schemeClr val="tx1"/>
                  </a:solidFill>
                  <a:round/>
                  <a:headEnd/>
                  <a:tailEnd/>
                </a:ln>
                <a:effectLst/>
              </p:spPr>
              <p:txBody>
                <a:bodyPr rot="10800000" vert="eaVert" wrap="none" anchor="ctr"/>
                <a:lstStyle/>
                <a:p>
                  <a:pPr eaLnBrk="1" hangingPunct="1">
                    <a:spcBef>
                      <a:spcPct val="0"/>
                    </a:spcBef>
                    <a:buClrTx/>
                    <a:buFontTx/>
                    <a:buNone/>
                  </a:pPr>
                  <a:endParaRPr lang="en-US" dirty="0"/>
                </a:p>
              </p:txBody>
            </p:sp>
            <p:sp>
              <p:nvSpPr>
                <p:cNvPr id="237644" name="Oval 76"/>
                <p:cNvSpPr>
                  <a:spLocks noChangeArrowheads="1"/>
                </p:cNvSpPr>
                <p:nvPr/>
              </p:nvSpPr>
              <p:spPr bwMode="auto">
                <a:xfrm flipH="1">
                  <a:off x="2269" y="2373"/>
                  <a:ext cx="63" cy="153"/>
                </a:xfrm>
                <a:prstGeom prst="ellipse">
                  <a:avLst/>
                </a:prstGeom>
                <a:solidFill>
                  <a:schemeClr val="tx1"/>
                </a:solidFill>
                <a:ln w="9525" algn="ctr">
                  <a:solidFill>
                    <a:schemeClr val="tx1"/>
                  </a:solidFill>
                  <a:round/>
                  <a:headEnd/>
                  <a:tailEnd/>
                </a:ln>
                <a:effectLst/>
              </p:spPr>
              <p:txBody>
                <a:bodyPr wrap="none" anchor="ctr"/>
                <a:lstStyle/>
                <a:p>
                  <a:pPr eaLnBrk="1" hangingPunct="1">
                    <a:spcBef>
                      <a:spcPct val="0"/>
                    </a:spcBef>
                    <a:buClrTx/>
                    <a:buFontTx/>
                    <a:buNone/>
                  </a:pPr>
                  <a:endParaRPr lang="en-US" dirty="0"/>
                </a:p>
              </p:txBody>
            </p:sp>
            <p:sp>
              <p:nvSpPr>
                <p:cNvPr id="237645" name="Freeform 77"/>
                <p:cNvSpPr>
                  <a:spLocks/>
                </p:cNvSpPr>
                <p:nvPr/>
              </p:nvSpPr>
              <p:spPr bwMode="auto">
                <a:xfrm>
                  <a:off x="1859" y="1669"/>
                  <a:ext cx="321" cy="1143"/>
                </a:xfrm>
                <a:custGeom>
                  <a:avLst/>
                  <a:gdLst/>
                  <a:ahLst/>
                  <a:cxnLst>
                    <a:cxn ang="0">
                      <a:pos x="237" y="0"/>
                    </a:cxn>
                    <a:cxn ang="0">
                      <a:pos x="168" y="0"/>
                    </a:cxn>
                    <a:cxn ang="0">
                      <a:pos x="135" y="21"/>
                    </a:cxn>
                    <a:cxn ang="0">
                      <a:pos x="87" y="69"/>
                    </a:cxn>
                    <a:cxn ang="0">
                      <a:pos x="48" y="138"/>
                    </a:cxn>
                    <a:cxn ang="0">
                      <a:pos x="36" y="192"/>
                    </a:cxn>
                    <a:cxn ang="0">
                      <a:pos x="21" y="258"/>
                    </a:cxn>
                    <a:cxn ang="0">
                      <a:pos x="6" y="351"/>
                    </a:cxn>
                    <a:cxn ang="0">
                      <a:pos x="0" y="420"/>
                    </a:cxn>
                    <a:cxn ang="0">
                      <a:pos x="3" y="504"/>
                    </a:cxn>
                    <a:cxn ang="0">
                      <a:pos x="15" y="615"/>
                    </a:cxn>
                    <a:cxn ang="0">
                      <a:pos x="30" y="714"/>
                    </a:cxn>
                    <a:cxn ang="0">
                      <a:pos x="57" y="789"/>
                    </a:cxn>
                    <a:cxn ang="0">
                      <a:pos x="84" y="846"/>
                    </a:cxn>
                    <a:cxn ang="0">
                      <a:pos x="129" y="888"/>
                    </a:cxn>
                    <a:cxn ang="0">
                      <a:pos x="180" y="909"/>
                    </a:cxn>
                    <a:cxn ang="0">
                      <a:pos x="255" y="909"/>
                    </a:cxn>
                    <a:cxn ang="0">
                      <a:pos x="189" y="891"/>
                    </a:cxn>
                    <a:cxn ang="0">
                      <a:pos x="141" y="834"/>
                    </a:cxn>
                    <a:cxn ang="0">
                      <a:pos x="108" y="756"/>
                    </a:cxn>
                    <a:cxn ang="0">
                      <a:pos x="72" y="633"/>
                    </a:cxn>
                    <a:cxn ang="0">
                      <a:pos x="60" y="531"/>
                    </a:cxn>
                    <a:cxn ang="0">
                      <a:pos x="60" y="426"/>
                    </a:cxn>
                    <a:cxn ang="0">
                      <a:pos x="63" y="318"/>
                    </a:cxn>
                    <a:cxn ang="0">
                      <a:pos x="87" y="225"/>
                    </a:cxn>
                    <a:cxn ang="0">
                      <a:pos x="114" y="123"/>
                    </a:cxn>
                    <a:cxn ang="0">
                      <a:pos x="153" y="66"/>
                    </a:cxn>
                    <a:cxn ang="0">
                      <a:pos x="180" y="24"/>
                    </a:cxn>
                    <a:cxn ang="0">
                      <a:pos x="237" y="0"/>
                    </a:cxn>
                  </a:cxnLst>
                  <a:rect l="0" t="0" r="r" b="b"/>
                  <a:pathLst>
                    <a:path w="255" h="909">
                      <a:moveTo>
                        <a:pt x="237" y="0"/>
                      </a:moveTo>
                      <a:lnTo>
                        <a:pt x="168" y="0"/>
                      </a:lnTo>
                      <a:lnTo>
                        <a:pt x="135" y="21"/>
                      </a:lnTo>
                      <a:lnTo>
                        <a:pt x="87" y="69"/>
                      </a:lnTo>
                      <a:lnTo>
                        <a:pt x="48" y="138"/>
                      </a:lnTo>
                      <a:lnTo>
                        <a:pt x="36" y="192"/>
                      </a:lnTo>
                      <a:lnTo>
                        <a:pt x="21" y="258"/>
                      </a:lnTo>
                      <a:lnTo>
                        <a:pt x="6" y="351"/>
                      </a:lnTo>
                      <a:lnTo>
                        <a:pt x="0" y="420"/>
                      </a:lnTo>
                      <a:lnTo>
                        <a:pt x="3" y="504"/>
                      </a:lnTo>
                      <a:lnTo>
                        <a:pt x="15" y="615"/>
                      </a:lnTo>
                      <a:lnTo>
                        <a:pt x="30" y="714"/>
                      </a:lnTo>
                      <a:lnTo>
                        <a:pt x="57" y="789"/>
                      </a:lnTo>
                      <a:lnTo>
                        <a:pt x="84" y="846"/>
                      </a:lnTo>
                      <a:lnTo>
                        <a:pt x="129" y="888"/>
                      </a:lnTo>
                      <a:lnTo>
                        <a:pt x="180" y="909"/>
                      </a:lnTo>
                      <a:lnTo>
                        <a:pt x="255" y="909"/>
                      </a:lnTo>
                      <a:lnTo>
                        <a:pt x="189" y="891"/>
                      </a:lnTo>
                      <a:lnTo>
                        <a:pt x="141" y="834"/>
                      </a:lnTo>
                      <a:lnTo>
                        <a:pt x="108" y="756"/>
                      </a:lnTo>
                      <a:lnTo>
                        <a:pt x="72" y="633"/>
                      </a:lnTo>
                      <a:lnTo>
                        <a:pt x="60" y="531"/>
                      </a:lnTo>
                      <a:lnTo>
                        <a:pt x="60" y="426"/>
                      </a:lnTo>
                      <a:lnTo>
                        <a:pt x="63" y="318"/>
                      </a:lnTo>
                      <a:lnTo>
                        <a:pt x="87" y="225"/>
                      </a:lnTo>
                      <a:lnTo>
                        <a:pt x="114" y="123"/>
                      </a:lnTo>
                      <a:lnTo>
                        <a:pt x="153" y="66"/>
                      </a:lnTo>
                      <a:lnTo>
                        <a:pt x="180" y="24"/>
                      </a:lnTo>
                      <a:lnTo>
                        <a:pt x="237" y="0"/>
                      </a:lnTo>
                      <a:close/>
                    </a:path>
                  </a:pathLst>
                </a:custGeom>
                <a:gradFill rotWithShape="1">
                  <a:gsLst>
                    <a:gs pos="0">
                      <a:srgbClr val="C0C0C0">
                        <a:gamma/>
                        <a:shade val="19608"/>
                        <a:invGamma/>
                      </a:srgbClr>
                    </a:gs>
                    <a:gs pos="50000">
                      <a:srgbClr val="C0C0C0"/>
                    </a:gs>
                    <a:gs pos="100000">
                      <a:srgbClr val="C0C0C0">
                        <a:gamma/>
                        <a:shade val="19608"/>
                        <a:invGamma/>
                      </a:srgbClr>
                    </a:gs>
                  </a:gsLst>
                  <a:lin ang="5400000" scaled="1"/>
                </a:gradFill>
                <a:ln w="9525" cap="flat" cmpd="sng">
                  <a:solidFill>
                    <a:schemeClr val="tx1"/>
                  </a:solidFill>
                  <a:prstDash val="solid"/>
                  <a:round/>
                  <a:headEnd/>
                  <a:tailEnd/>
                </a:ln>
                <a:effectLst/>
              </p:spPr>
              <p:txBody>
                <a:bodyPr wrap="none" anchor="ctr"/>
                <a:lstStyle/>
                <a:p>
                  <a:endParaRPr lang="en-US" dirty="0"/>
                </a:p>
              </p:txBody>
            </p:sp>
            <p:sp>
              <p:nvSpPr>
                <p:cNvPr id="237646" name="Oval 78"/>
                <p:cNvSpPr>
                  <a:spLocks noChangeArrowheads="1"/>
                </p:cNvSpPr>
                <p:nvPr/>
              </p:nvSpPr>
              <p:spPr bwMode="auto">
                <a:xfrm flipH="1">
                  <a:off x="2020" y="1966"/>
                  <a:ext cx="63" cy="153"/>
                </a:xfrm>
                <a:prstGeom prst="ellipse">
                  <a:avLst/>
                </a:prstGeom>
                <a:solidFill>
                  <a:schemeClr val="tx1"/>
                </a:solidFill>
                <a:ln w="9525" algn="ctr">
                  <a:solidFill>
                    <a:schemeClr val="tx1"/>
                  </a:solidFill>
                  <a:round/>
                  <a:headEnd/>
                  <a:tailEnd/>
                </a:ln>
                <a:effectLst/>
              </p:spPr>
              <p:txBody>
                <a:bodyPr wrap="none" anchor="ctr"/>
                <a:lstStyle/>
                <a:p>
                  <a:pPr eaLnBrk="1" hangingPunct="1">
                    <a:spcBef>
                      <a:spcPct val="0"/>
                    </a:spcBef>
                    <a:buClrTx/>
                    <a:buFontTx/>
                    <a:buNone/>
                  </a:pPr>
                  <a:endParaRPr lang="en-US" dirty="0"/>
                </a:p>
              </p:txBody>
            </p:sp>
            <p:sp>
              <p:nvSpPr>
                <p:cNvPr id="237647" name="Oval 79"/>
                <p:cNvSpPr>
                  <a:spLocks noChangeArrowheads="1"/>
                </p:cNvSpPr>
                <p:nvPr/>
              </p:nvSpPr>
              <p:spPr bwMode="auto">
                <a:xfrm flipH="1">
                  <a:off x="2217" y="1815"/>
                  <a:ext cx="63" cy="153"/>
                </a:xfrm>
                <a:prstGeom prst="ellipse">
                  <a:avLst/>
                </a:prstGeom>
                <a:solidFill>
                  <a:schemeClr val="tx1"/>
                </a:solidFill>
                <a:ln w="9525" algn="ctr">
                  <a:solidFill>
                    <a:schemeClr val="tx1"/>
                  </a:solidFill>
                  <a:round/>
                  <a:headEnd/>
                  <a:tailEnd/>
                </a:ln>
                <a:effectLst/>
              </p:spPr>
              <p:txBody>
                <a:bodyPr wrap="none" anchor="ctr"/>
                <a:lstStyle/>
                <a:p>
                  <a:pPr eaLnBrk="1" hangingPunct="1">
                    <a:spcBef>
                      <a:spcPct val="0"/>
                    </a:spcBef>
                    <a:buClrTx/>
                    <a:buFontTx/>
                    <a:buNone/>
                  </a:pPr>
                  <a:endParaRPr lang="en-US" dirty="0"/>
                </a:p>
              </p:txBody>
            </p:sp>
          </p:grpSp>
        </p:grpSp>
      </p:grpSp>
      <p:pic>
        <p:nvPicPr>
          <p:cNvPr id="237649" name="Picture 81"/>
          <p:cNvPicPr>
            <a:picLocks noChangeAspect="1" noChangeArrowheads="1"/>
          </p:cNvPicPr>
          <p:nvPr/>
        </p:nvPicPr>
        <p:blipFill>
          <a:blip r:embed="rId10"/>
          <a:srcRect/>
          <a:stretch>
            <a:fillRect/>
          </a:stretch>
        </p:blipFill>
        <p:spPr bwMode="auto">
          <a:xfrm>
            <a:off x="4783262" y="2503073"/>
            <a:ext cx="940953" cy="662461"/>
          </a:xfrm>
          <a:prstGeom prst="rect">
            <a:avLst/>
          </a:prstGeom>
          <a:noFill/>
          <a:ln w="38100">
            <a:no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pic>
      <p:pic>
        <p:nvPicPr>
          <p:cNvPr id="237650" name="Picture 82"/>
          <p:cNvPicPr>
            <a:picLocks noChangeAspect="1" noChangeArrowheads="1"/>
          </p:cNvPicPr>
          <p:nvPr/>
        </p:nvPicPr>
        <p:blipFill>
          <a:blip r:embed="rId11"/>
          <a:srcRect/>
          <a:stretch>
            <a:fillRect/>
          </a:stretch>
        </p:blipFill>
        <p:spPr bwMode="auto">
          <a:xfrm>
            <a:off x="3689785" y="2525797"/>
            <a:ext cx="940952" cy="640000"/>
          </a:xfrm>
          <a:prstGeom prst="rect">
            <a:avLst/>
          </a:prstGeom>
          <a:noFill/>
          <a:ln w="9525">
            <a:no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pic>
      <p:grpSp>
        <p:nvGrpSpPr>
          <p:cNvPr id="7" name="Group 83"/>
          <p:cNvGrpSpPr>
            <a:grpSpLocks noChangeAspect="1"/>
          </p:cNvGrpSpPr>
          <p:nvPr/>
        </p:nvGrpSpPr>
        <p:grpSpPr bwMode="auto">
          <a:xfrm>
            <a:off x="3965575" y="1905000"/>
            <a:ext cx="1503362" cy="673330"/>
            <a:chOff x="2330" y="1346"/>
            <a:chExt cx="1014" cy="454"/>
          </a:xfrm>
        </p:grpSpPr>
        <p:sp>
          <p:nvSpPr>
            <p:cNvPr id="237652" name="Rectangle 84" descr="Diagonal weit nach oben"/>
            <p:cNvSpPr>
              <a:spLocks noChangeArrowheads="1"/>
            </p:cNvSpPr>
            <p:nvPr/>
          </p:nvSpPr>
          <p:spPr bwMode="auto">
            <a:xfrm flipV="1">
              <a:off x="2409" y="1451"/>
              <a:ext cx="859" cy="341"/>
            </a:xfrm>
            <a:prstGeom prst="rect">
              <a:avLst/>
            </a:prstGeom>
            <a:pattFill prst="wdUpDiag">
              <a:fgClr>
                <a:srgbClr val="4D4D4D"/>
              </a:fgClr>
              <a:bgClr>
                <a:schemeClr val="bg1"/>
              </a:bgClr>
            </a:pattFill>
            <a:ln w="19050">
              <a:solidFill>
                <a:schemeClr val="tx1"/>
              </a:solidFill>
              <a:miter lim="800000"/>
              <a:headEnd/>
              <a:tailEnd/>
            </a:ln>
            <a:effectLst/>
          </p:spPr>
          <p:txBody>
            <a:bodyPr wrap="none" anchor="ctr"/>
            <a:lstStyle/>
            <a:p>
              <a:endParaRPr lang="en-US" dirty="0"/>
            </a:p>
          </p:txBody>
        </p:sp>
        <p:sp>
          <p:nvSpPr>
            <p:cNvPr id="237653" name="Rectangle 85"/>
            <p:cNvSpPr>
              <a:spLocks noChangeArrowheads="1"/>
            </p:cNvSpPr>
            <p:nvPr/>
          </p:nvSpPr>
          <p:spPr bwMode="auto">
            <a:xfrm>
              <a:off x="2546" y="1722"/>
              <a:ext cx="42" cy="78"/>
            </a:xfrm>
            <a:prstGeom prst="rect">
              <a:avLst/>
            </a:prstGeom>
            <a:solidFill>
              <a:schemeClr val="accent1"/>
            </a:solidFill>
            <a:ln w="9525">
              <a:solidFill>
                <a:schemeClr val="tx1"/>
              </a:solidFill>
              <a:miter lim="800000"/>
              <a:headEnd/>
              <a:tailEnd/>
            </a:ln>
            <a:effectLst/>
          </p:spPr>
          <p:txBody>
            <a:bodyPr wrap="none" anchor="ctr"/>
            <a:lstStyle/>
            <a:p>
              <a:pPr>
                <a:spcBef>
                  <a:spcPct val="0"/>
                </a:spcBef>
                <a:buClrTx/>
                <a:buFontTx/>
                <a:buNone/>
              </a:pPr>
              <a:endParaRPr lang="en-US" dirty="0">
                <a:latin typeface="Times New Roman" pitchFamily="18" charset="0"/>
              </a:endParaRPr>
            </a:p>
          </p:txBody>
        </p:sp>
        <p:sp>
          <p:nvSpPr>
            <p:cNvPr id="237654" name="Rectangle 86"/>
            <p:cNvSpPr>
              <a:spLocks noChangeArrowheads="1"/>
            </p:cNvSpPr>
            <p:nvPr/>
          </p:nvSpPr>
          <p:spPr bwMode="auto">
            <a:xfrm>
              <a:off x="2821" y="1722"/>
              <a:ext cx="42" cy="78"/>
            </a:xfrm>
            <a:prstGeom prst="rect">
              <a:avLst/>
            </a:prstGeom>
            <a:solidFill>
              <a:schemeClr val="accent1"/>
            </a:solidFill>
            <a:ln w="9525">
              <a:solidFill>
                <a:schemeClr val="tx1"/>
              </a:solidFill>
              <a:miter lim="800000"/>
              <a:headEnd/>
              <a:tailEnd/>
            </a:ln>
            <a:effectLst/>
          </p:spPr>
          <p:txBody>
            <a:bodyPr wrap="none" anchor="ctr"/>
            <a:lstStyle/>
            <a:p>
              <a:pPr>
                <a:spcBef>
                  <a:spcPct val="0"/>
                </a:spcBef>
                <a:buClrTx/>
                <a:buFontTx/>
                <a:buNone/>
              </a:pPr>
              <a:endParaRPr lang="en-US" dirty="0">
                <a:latin typeface="Times New Roman" pitchFamily="18" charset="0"/>
              </a:endParaRPr>
            </a:p>
          </p:txBody>
        </p:sp>
        <p:sp>
          <p:nvSpPr>
            <p:cNvPr id="237655" name="Rectangle 87"/>
            <p:cNvSpPr>
              <a:spLocks noChangeArrowheads="1"/>
            </p:cNvSpPr>
            <p:nvPr/>
          </p:nvSpPr>
          <p:spPr bwMode="auto">
            <a:xfrm>
              <a:off x="3096" y="1722"/>
              <a:ext cx="42" cy="78"/>
            </a:xfrm>
            <a:prstGeom prst="rect">
              <a:avLst/>
            </a:prstGeom>
            <a:solidFill>
              <a:schemeClr val="accent1"/>
            </a:solidFill>
            <a:ln w="9525">
              <a:solidFill>
                <a:schemeClr val="tx1"/>
              </a:solidFill>
              <a:miter lim="800000"/>
              <a:headEnd/>
              <a:tailEnd/>
            </a:ln>
            <a:effectLst/>
          </p:spPr>
          <p:txBody>
            <a:bodyPr wrap="none" anchor="ctr"/>
            <a:lstStyle/>
            <a:p>
              <a:pPr>
                <a:spcBef>
                  <a:spcPct val="0"/>
                </a:spcBef>
                <a:buClrTx/>
                <a:buFontTx/>
                <a:buNone/>
              </a:pPr>
              <a:endParaRPr lang="en-US" dirty="0">
                <a:latin typeface="Times New Roman" pitchFamily="18" charset="0"/>
              </a:endParaRPr>
            </a:p>
          </p:txBody>
        </p:sp>
        <p:sp>
          <p:nvSpPr>
            <p:cNvPr id="237656" name="Rectangle 88"/>
            <p:cNvSpPr>
              <a:spLocks noChangeArrowheads="1"/>
            </p:cNvSpPr>
            <p:nvPr/>
          </p:nvSpPr>
          <p:spPr bwMode="auto">
            <a:xfrm>
              <a:off x="2653" y="1447"/>
              <a:ext cx="54" cy="78"/>
            </a:xfrm>
            <a:prstGeom prst="rect">
              <a:avLst/>
            </a:prstGeom>
            <a:solidFill>
              <a:srgbClr val="080808"/>
            </a:solidFill>
            <a:ln w="9525">
              <a:solidFill>
                <a:schemeClr val="tx1"/>
              </a:solidFill>
              <a:miter lim="800000"/>
              <a:headEnd/>
              <a:tailEnd/>
            </a:ln>
            <a:effectLst/>
          </p:spPr>
          <p:txBody>
            <a:bodyPr wrap="none" anchor="ctr"/>
            <a:lstStyle/>
            <a:p>
              <a:pPr>
                <a:spcBef>
                  <a:spcPct val="0"/>
                </a:spcBef>
                <a:buClrTx/>
                <a:buFontTx/>
                <a:buNone/>
              </a:pPr>
              <a:endParaRPr lang="en-US" dirty="0">
                <a:latin typeface="Times New Roman" pitchFamily="18" charset="0"/>
              </a:endParaRPr>
            </a:p>
          </p:txBody>
        </p:sp>
        <p:sp>
          <p:nvSpPr>
            <p:cNvPr id="237657" name="Rectangle 89"/>
            <p:cNvSpPr>
              <a:spLocks noChangeArrowheads="1"/>
            </p:cNvSpPr>
            <p:nvPr/>
          </p:nvSpPr>
          <p:spPr bwMode="auto">
            <a:xfrm>
              <a:off x="2972" y="1447"/>
              <a:ext cx="54" cy="78"/>
            </a:xfrm>
            <a:prstGeom prst="rect">
              <a:avLst/>
            </a:prstGeom>
            <a:solidFill>
              <a:srgbClr val="080808"/>
            </a:solidFill>
            <a:ln w="9525">
              <a:solidFill>
                <a:schemeClr val="tx1"/>
              </a:solidFill>
              <a:miter lim="800000"/>
              <a:headEnd/>
              <a:tailEnd/>
            </a:ln>
            <a:effectLst/>
          </p:spPr>
          <p:txBody>
            <a:bodyPr wrap="none" anchor="ctr"/>
            <a:lstStyle/>
            <a:p>
              <a:pPr>
                <a:spcBef>
                  <a:spcPct val="0"/>
                </a:spcBef>
                <a:buClrTx/>
                <a:buFontTx/>
                <a:buNone/>
              </a:pPr>
              <a:endParaRPr lang="en-US" dirty="0">
                <a:latin typeface="Times New Roman" pitchFamily="18" charset="0"/>
              </a:endParaRPr>
            </a:p>
          </p:txBody>
        </p:sp>
        <p:sp>
          <p:nvSpPr>
            <p:cNvPr id="237658" name="Freeform 90"/>
            <p:cNvSpPr>
              <a:spLocks/>
            </p:cNvSpPr>
            <p:nvPr/>
          </p:nvSpPr>
          <p:spPr bwMode="auto">
            <a:xfrm>
              <a:off x="2730" y="1506"/>
              <a:ext cx="216" cy="294"/>
            </a:xfrm>
            <a:custGeom>
              <a:avLst/>
              <a:gdLst/>
              <a:ahLst/>
              <a:cxnLst>
                <a:cxn ang="0">
                  <a:pos x="113" y="425"/>
                </a:cxn>
                <a:cxn ang="0">
                  <a:pos x="113" y="340"/>
                </a:cxn>
                <a:cxn ang="0">
                  <a:pos x="0" y="340"/>
                </a:cxn>
                <a:cxn ang="0">
                  <a:pos x="0" y="0"/>
                </a:cxn>
                <a:cxn ang="0">
                  <a:pos x="312" y="0"/>
                </a:cxn>
                <a:cxn ang="0">
                  <a:pos x="312" y="340"/>
                </a:cxn>
                <a:cxn ang="0">
                  <a:pos x="198" y="340"/>
                </a:cxn>
                <a:cxn ang="0">
                  <a:pos x="198" y="425"/>
                </a:cxn>
                <a:cxn ang="0">
                  <a:pos x="113" y="425"/>
                </a:cxn>
              </a:cxnLst>
              <a:rect l="0" t="0" r="r" b="b"/>
              <a:pathLst>
                <a:path w="312" h="425">
                  <a:moveTo>
                    <a:pt x="113" y="425"/>
                  </a:moveTo>
                  <a:lnTo>
                    <a:pt x="113" y="340"/>
                  </a:lnTo>
                  <a:lnTo>
                    <a:pt x="0" y="340"/>
                  </a:lnTo>
                  <a:lnTo>
                    <a:pt x="0" y="0"/>
                  </a:lnTo>
                  <a:lnTo>
                    <a:pt x="312" y="0"/>
                  </a:lnTo>
                  <a:lnTo>
                    <a:pt x="312" y="340"/>
                  </a:lnTo>
                  <a:lnTo>
                    <a:pt x="198" y="340"/>
                  </a:lnTo>
                  <a:lnTo>
                    <a:pt x="198" y="425"/>
                  </a:lnTo>
                  <a:lnTo>
                    <a:pt x="113" y="425"/>
                  </a:lnTo>
                  <a:close/>
                </a:path>
              </a:pathLst>
            </a:custGeom>
            <a:solidFill>
              <a:srgbClr val="FF0000"/>
            </a:solidFill>
            <a:ln w="9525">
              <a:solidFill>
                <a:schemeClr val="tx1"/>
              </a:solidFill>
              <a:round/>
              <a:headEnd/>
              <a:tailEnd/>
            </a:ln>
            <a:effectLst/>
          </p:spPr>
          <p:txBody>
            <a:bodyPr/>
            <a:lstStyle/>
            <a:p>
              <a:endParaRPr lang="en-US" dirty="0"/>
            </a:p>
          </p:txBody>
        </p:sp>
        <p:sp>
          <p:nvSpPr>
            <p:cNvPr id="237659" name="Freeform 91"/>
            <p:cNvSpPr>
              <a:spLocks/>
            </p:cNvSpPr>
            <p:nvPr/>
          </p:nvSpPr>
          <p:spPr bwMode="auto">
            <a:xfrm>
              <a:off x="2455" y="1506"/>
              <a:ext cx="216" cy="294"/>
            </a:xfrm>
            <a:custGeom>
              <a:avLst/>
              <a:gdLst/>
              <a:ahLst/>
              <a:cxnLst>
                <a:cxn ang="0">
                  <a:pos x="113" y="425"/>
                </a:cxn>
                <a:cxn ang="0">
                  <a:pos x="113" y="340"/>
                </a:cxn>
                <a:cxn ang="0">
                  <a:pos x="0" y="340"/>
                </a:cxn>
                <a:cxn ang="0">
                  <a:pos x="0" y="0"/>
                </a:cxn>
                <a:cxn ang="0">
                  <a:pos x="312" y="0"/>
                </a:cxn>
                <a:cxn ang="0">
                  <a:pos x="312" y="340"/>
                </a:cxn>
                <a:cxn ang="0">
                  <a:pos x="198" y="340"/>
                </a:cxn>
                <a:cxn ang="0">
                  <a:pos x="198" y="425"/>
                </a:cxn>
                <a:cxn ang="0">
                  <a:pos x="113" y="425"/>
                </a:cxn>
              </a:cxnLst>
              <a:rect l="0" t="0" r="r" b="b"/>
              <a:pathLst>
                <a:path w="312" h="425">
                  <a:moveTo>
                    <a:pt x="113" y="425"/>
                  </a:moveTo>
                  <a:lnTo>
                    <a:pt x="113" y="340"/>
                  </a:lnTo>
                  <a:lnTo>
                    <a:pt x="0" y="340"/>
                  </a:lnTo>
                  <a:lnTo>
                    <a:pt x="0" y="0"/>
                  </a:lnTo>
                  <a:lnTo>
                    <a:pt x="312" y="0"/>
                  </a:lnTo>
                  <a:lnTo>
                    <a:pt x="312" y="340"/>
                  </a:lnTo>
                  <a:lnTo>
                    <a:pt x="198" y="340"/>
                  </a:lnTo>
                  <a:lnTo>
                    <a:pt x="198" y="425"/>
                  </a:lnTo>
                  <a:lnTo>
                    <a:pt x="113" y="425"/>
                  </a:lnTo>
                  <a:close/>
                </a:path>
              </a:pathLst>
            </a:custGeom>
            <a:solidFill>
              <a:srgbClr val="0000FF"/>
            </a:solidFill>
            <a:ln w="9525">
              <a:solidFill>
                <a:schemeClr val="tx1"/>
              </a:solidFill>
              <a:round/>
              <a:headEnd/>
              <a:tailEnd/>
            </a:ln>
            <a:effectLst/>
          </p:spPr>
          <p:txBody>
            <a:bodyPr/>
            <a:lstStyle/>
            <a:p>
              <a:endParaRPr lang="en-US" dirty="0"/>
            </a:p>
          </p:txBody>
        </p:sp>
        <p:sp>
          <p:nvSpPr>
            <p:cNvPr id="237660" name="Freeform 92"/>
            <p:cNvSpPr>
              <a:spLocks/>
            </p:cNvSpPr>
            <p:nvPr/>
          </p:nvSpPr>
          <p:spPr bwMode="auto">
            <a:xfrm>
              <a:off x="3005" y="1506"/>
              <a:ext cx="216" cy="294"/>
            </a:xfrm>
            <a:custGeom>
              <a:avLst/>
              <a:gdLst/>
              <a:ahLst/>
              <a:cxnLst>
                <a:cxn ang="0">
                  <a:pos x="113" y="425"/>
                </a:cxn>
                <a:cxn ang="0">
                  <a:pos x="113" y="340"/>
                </a:cxn>
                <a:cxn ang="0">
                  <a:pos x="0" y="340"/>
                </a:cxn>
                <a:cxn ang="0">
                  <a:pos x="0" y="0"/>
                </a:cxn>
                <a:cxn ang="0">
                  <a:pos x="312" y="0"/>
                </a:cxn>
                <a:cxn ang="0">
                  <a:pos x="312" y="340"/>
                </a:cxn>
                <a:cxn ang="0">
                  <a:pos x="198" y="340"/>
                </a:cxn>
                <a:cxn ang="0">
                  <a:pos x="198" y="425"/>
                </a:cxn>
                <a:cxn ang="0">
                  <a:pos x="113" y="425"/>
                </a:cxn>
              </a:cxnLst>
              <a:rect l="0" t="0" r="r" b="b"/>
              <a:pathLst>
                <a:path w="312" h="425">
                  <a:moveTo>
                    <a:pt x="113" y="425"/>
                  </a:moveTo>
                  <a:lnTo>
                    <a:pt x="113" y="340"/>
                  </a:lnTo>
                  <a:lnTo>
                    <a:pt x="0" y="340"/>
                  </a:lnTo>
                  <a:lnTo>
                    <a:pt x="0" y="0"/>
                  </a:lnTo>
                  <a:lnTo>
                    <a:pt x="312" y="0"/>
                  </a:lnTo>
                  <a:lnTo>
                    <a:pt x="312" y="340"/>
                  </a:lnTo>
                  <a:lnTo>
                    <a:pt x="198" y="340"/>
                  </a:lnTo>
                  <a:lnTo>
                    <a:pt x="198" y="425"/>
                  </a:lnTo>
                  <a:lnTo>
                    <a:pt x="113" y="425"/>
                  </a:lnTo>
                  <a:close/>
                </a:path>
              </a:pathLst>
            </a:custGeom>
            <a:solidFill>
              <a:srgbClr val="0000FF"/>
            </a:solidFill>
            <a:ln w="9525">
              <a:solidFill>
                <a:schemeClr val="tx1"/>
              </a:solidFill>
              <a:round/>
              <a:headEnd/>
              <a:tailEnd/>
            </a:ln>
            <a:effectLst/>
          </p:spPr>
          <p:txBody>
            <a:bodyPr/>
            <a:lstStyle/>
            <a:p>
              <a:endParaRPr lang="en-US" dirty="0"/>
            </a:p>
          </p:txBody>
        </p:sp>
        <p:sp>
          <p:nvSpPr>
            <p:cNvPr id="237661" name="Rectangle 93"/>
            <p:cNvSpPr>
              <a:spLocks noChangeArrowheads="1"/>
            </p:cNvSpPr>
            <p:nvPr/>
          </p:nvSpPr>
          <p:spPr bwMode="auto">
            <a:xfrm flipV="1">
              <a:off x="2330" y="1588"/>
              <a:ext cx="1014" cy="68"/>
            </a:xfrm>
            <a:prstGeom prst="rect">
              <a:avLst/>
            </a:prstGeom>
            <a:solidFill>
              <a:srgbClr val="808080"/>
            </a:solidFill>
            <a:ln w="9525">
              <a:solidFill>
                <a:schemeClr val="tx1"/>
              </a:solidFill>
              <a:miter lim="800000"/>
              <a:headEnd/>
              <a:tailEnd/>
            </a:ln>
            <a:effectLst/>
          </p:spPr>
          <p:txBody>
            <a:bodyPr rot="10800000" wrap="none" anchor="ctr"/>
            <a:lstStyle/>
            <a:p>
              <a:pPr>
                <a:spcBef>
                  <a:spcPct val="0"/>
                </a:spcBef>
                <a:buClrTx/>
                <a:buFontTx/>
                <a:buNone/>
              </a:pPr>
              <a:endParaRPr lang="en-US" dirty="0">
                <a:latin typeface="Times New Roman" pitchFamily="18" charset="0"/>
              </a:endParaRPr>
            </a:p>
          </p:txBody>
        </p:sp>
        <p:sp>
          <p:nvSpPr>
            <p:cNvPr id="237662" name="Rectangle 94"/>
            <p:cNvSpPr>
              <a:spLocks noChangeArrowheads="1"/>
            </p:cNvSpPr>
            <p:nvPr/>
          </p:nvSpPr>
          <p:spPr bwMode="auto">
            <a:xfrm flipV="1">
              <a:off x="2628" y="1504"/>
              <a:ext cx="100" cy="237"/>
            </a:xfrm>
            <a:prstGeom prst="rect">
              <a:avLst/>
            </a:prstGeom>
            <a:gradFill rotWithShape="1">
              <a:gsLst>
                <a:gs pos="0">
                  <a:schemeClr val="tx1"/>
                </a:gs>
                <a:gs pos="50000">
                  <a:schemeClr val="tx1">
                    <a:gamma/>
                    <a:tint val="35294"/>
                    <a:invGamma/>
                  </a:schemeClr>
                </a:gs>
                <a:gs pos="100000">
                  <a:schemeClr val="tx1"/>
                </a:gs>
              </a:gsLst>
              <a:lin ang="5400000" scaled="1"/>
            </a:gradFill>
            <a:ln w="9525">
              <a:solidFill>
                <a:schemeClr val="tx1"/>
              </a:solidFill>
              <a:miter lim="800000"/>
              <a:headEnd/>
              <a:tailEnd/>
            </a:ln>
            <a:effectLst/>
          </p:spPr>
          <p:txBody>
            <a:bodyPr rot="10800000" wrap="none" anchor="ctr"/>
            <a:lstStyle/>
            <a:p>
              <a:pPr>
                <a:spcBef>
                  <a:spcPct val="0"/>
                </a:spcBef>
                <a:buClrTx/>
                <a:buFontTx/>
                <a:buNone/>
              </a:pPr>
              <a:endParaRPr lang="en-US" dirty="0">
                <a:latin typeface="Times New Roman" pitchFamily="18" charset="0"/>
              </a:endParaRPr>
            </a:p>
          </p:txBody>
        </p:sp>
        <p:sp>
          <p:nvSpPr>
            <p:cNvPr id="237663" name="Rectangle 95"/>
            <p:cNvSpPr>
              <a:spLocks noChangeArrowheads="1"/>
            </p:cNvSpPr>
            <p:nvPr/>
          </p:nvSpPr>
          <p:spPr bwMode="auto">
            <a:xfrm flipV="1">
              <a:off x="2946" y="1504"/>
              <a:ext cx="100" cy="237"/>
            </a:xfrm>
            <a:prstGeom prst="rect">
              <a:avLst/>
            </a:prstGeom>
            <a:gradFill rotWithShape="1">
              <a:gsLst>
                <a:gs pos="0">
                  <a:schemeClr val="tx1"/>
                </a:gs>
                <a:gs pos="50000">
                  <a:schemeClr val="tx1">
                    <a:gamma/>
                    <a:tint val="35294"/>
                    <a:invGamma/>
                  </a:schemeClr>
                </a:gs>
                <a:gs pos="100000">
                  <a:schemeClr val="tx1"/>
                </a:gs>
              </a:gsLst>
              <a:lin ang="5400000" scaled="1"/>
            </a:gradFill>
            <a:ln w="9525">
              <a:solidFill>
                <a:schemeClr val="tx1"/>
              </a:solidFill>
              <a:miter lim="800000"/>
              <a:headEnd/>
              <a:tailEnd/>
            </a:ln>
            <a:effectLst/>
          </p:spPr>
          <p:txBody>
            <a:bodyPr rot="10800000" wrap="none" anchor="ctr"/>
            <a:lstStyle/>
            <a:p>
              <a:pPr>
                <a:spcBef>
                  <a:spcPct val="0"/>
                </a:spcBef>
                <a:buClrTx/>
                <a:buFontTx/>
                <a:buNone/>
              </a:pPr>
              <a:endParaRPr lang="en-US" dirty="0">
                <a:latin typeface="Times New Roman" pitchFamily="18" charset="0"/>
              </a:endParaRPr>
            </a:p>
          </p:txBody>
        </p:sp>
        <p:sp>
          <p:nvSpPr>
            <p:cNvPr id="237664" name="Freeform 96"/>
            <p:cNvSpPr>
              <a:spLocks/>
            </p:cNvSpPr>
            <p:nvPr/>
          </p:nvSpPr>
          <p:spPr bwMode="auto">
            <a:xfrm flipH="1">
              <a:off x="2572" y="1346"/>
              <a:ext cx="101" cy="235"/>
            </a:xfrm>
            <a:custGeom>
              <a:avLst/>
              <a:gdLst/>
              <a:ahLst/>
              <a:cxnLst>
                <a:cxn ang="0">
                  <a:pos x="146" y="284"/>
                </a:cxn>
                <a:cxn ang="0">
                  <a:pos x="118" y="227"/>
                </a:cxn>
                <a:cxn ang="0">
                  <a:pos x="33" y="199"/>
                </a:cxn>
                <a:cxn ang="0">
                  <a:pos x="5" y="170"/>
                </a:cxn>
                <a:cxn ang="0">
                  <a:pos x="5" y="142"/>
                </a:cxn>
                <a:cxn ang="0">
                  <a:pos x="5" y="29"/>
                </a:cxn>
                <a:cxn ang="0">
                  <a:pos x="5" y="0"/>
                </a:cxn>
              </a:cxnLst>
              <a:rect l="0" t="0" r="r" b="b"/>
              <a:pathLst>
                <a:path w="146" h="284">
                  <a:moveTo>
                    <a:pt x="146" y="284"/>
                  </a:moveTo>
                  <a:cubicBezTo>
                    <a:pt x="141" y="262"/>
                    <a:pt x="137" y="241"/>
                    <a:pt x="118" y="227"/>
                  </a:cubicBezTo>
                  <a:cubicBezTo>
                    <a:pt x="99" y="213"/>
                    <a:pt x="52" y="208"/>
                    <a:pt x="33" y="199"/>
                  </a:cubicBezTo>
                  <a:cubicBezTo>
                    <a:pt x="14" y="190"/>
                    <a:pt x="10" y="179"/>
                    <a:pt x="5" y="170"/>
                  </a:cubicBezTo>
                  <a:cubicBezTo>
                    <a:pt x="0" y="161"/>
                    <a:pt x="5" y="165"/>
                    <a:pt x="5" y="142"/>
                  </a:cubicBezTo>
                  <a:cubicBezTo>
                    <a:pt x="5" y="119"/>
                    <a:pt x="5" y="53"/>
                    <a:pt x="5" y="29"/>
                  </a:cubicBezTo>
                  <a:cubicBezTo>
                    <a:pt x="5" y="5"/>
                    <a:pt x="5" y="2"/>
                    <a:pt x="5" y="0"/>
                  </a:cubicBezTo>
                </a:path>
              </a:pathLst>
            </a:custGeom>
            <a:noFill/>
            <a:ln w="28575" cmpd="sng">
              <a:solidFill>
                <a:srgbClr val="33CCCC"/>
              </a:solidFill>
              <a:round/>
              <a:headEnd type="triangle" w="med" len="med"/>
              <a:tailEnd type="none" w="med" len="med"/>
            </a:ln>
            <a:effectLst/>
          </p:spPr>
          <p:txBody>
            <a:bodyPr/>
            <a:lstStyle/>
            <a:p>
              <a:endParaRPr lang="en-US" dirty="0"/>
            </a:p>
          </p:txBody>
        </p:sp>
        <p:sp>
          <p:nvSpPr>
            <p:cNvPr id="237665" name="Rectangle 97"/>
            <p:cNvSpPr>
              <a:spLocks noChangeArrowheads="1"/>
            </p:cNvSpPr>
            <p:nvPr/>
          </p:nvSpPr>
          <p:spPr bwMode="auto">
            <a:xfrm>
              <a:off x="2649" y="1346"/>
              <a:ext cx="36" cy="59"/>
            </a:xfrm>
            <a:prstGeom prst="rect">
              <a:avLst/>
            </a:prstGeom>
            <a:solidFill>
              <a:schemeClr val="bg1"/>
            </a:solidFill>
            <a:ln w="9525">
              <a:noFill/>
              <a:miter lim="800000"/>
              <a:headEnd/>
              <a:tailEnd/>
            </a:ln>
            <a:effectLst/>
          </p:spPr>
          <p:txBody>
            <a:bodyPr wrap="none" anchor="ctr"/>
            <a:lstStyle/>
            <a:p>
              <a:endParaRPr lang="en-US" dirty="0"/>
            </a:p>
          </p:txBody>
        </p:sp>
        <p:sp>
          <p:nvSpPr>
            <p:cNvPr id="237666" name="Freeform 98"/>
            <p:cNvSpPr>
              <a:spLocks/>
            </p:cNvSpPr>
            <p:nvPr/>
          </p:nvSpPr>
          <p:spPr bwMode="auto">
            <a:xfrm>
              <a:off x="2690" y="1346"/>
              <a:ext cx="101" cy="235"/>
            </a:xfrm>
            <a:custGeom>
              <a:avLst/>
              <a:gdLst/>
              <a:ahLst/>
              <a:cxnLst>
                <a:cxn ang="0">
                  <a:pos x="146" y="284"/>
                </a:cxn>
                <a:cxn ang="0">
                  <a:pos x="118" y="227"/>
                </a:cxn>
                <a:cxn ang="0">
                  <a:pos x="33" y="199"/>
                </a:cxn>
                <a:cxn ang="0">
                  <a:pos x="5" y="170"/>
                </a:cxn>
                <a:cxn ang="0">
                  <a:pos x="5" y="142"/>
                </a:cxn>
                <a:cxn ang="0">
                  <a:pos x="5" y="29"/>
                </a:cxn>
                <a:cxn ang="0">
                  <a:pos x="5" y="0"/>
                </a:cxn>
              </a:cxnLst>
              <a:rect l="0" t="0" r="r" b="b"/>
              <a:pathLst>
                <a:path w="146" h="284">
                  <a:moveTo>
                    <a:pt x="146" y="284"/>
                  </a:moveTo>
                  <a:cubicBezTo>
                    <a:pt x="141" y="262"/>
                    <a:pt x="137" y="241"/>
                    <a:pt x="118" y="227"/>
                  </a:cubicBezTo>
                  <a:cubicBezTo>
                    <a:pt x="99" y="213"/>
                    <a:pt x="52" y="208"/>
                    <a:pt x="33" y="199"/>
                  </a:cubicBezTo>
                  <a:cubicBezTo>
                    <a:pt x="14" y="190"/>
                    <a:pt x="10" y="179"/>
                    <a:pt x="5" y="170"/>
                  </a:cubicBezTo>
                  <a:cubicBezTo>
                    <a:pt x="0" y="161"/>
                    <a:pt x="5" y="165"/>
                    <a:pt x="5" y="142"/>
                  </a:cubicBezTo>
                  <a:cubicBezTo>
                    <a:pt x="5" y="119"/>
                    <a:pt x="5" y="53"/>
                    <a:pt x="5" y="29"/>
                  </a:cubicBezTo>
                  <a:cubicBezTo>
                    <a:pt x="5" y="5"/>
                    <a:pt x="5" y="2"/>
                    <a:pt x="5" y="0"/>
                  </a:cubicBezTo>
                </a:path>
              </a:pathLst>
            </a:custGeom>
            <a:noFill/>
            <a:ln w="28575" cmpd="sng">
              <a:solidFill>
                <a:srgbClr val="33CC33"/>
              </a:solidFill>
              <a:round/>
              <a:headEnd type="none" w="med" len="med"/>
              <a:tailEnd type="triangle" w="med" len="med"/>
            </a:ln>
            <a:effectLst/>
          </p:spPr>
          <p:txBody>
            <a:bodyPr/>
            <a:lstStyle/>
            <a:p>
              <a:endParaRPr lang="en-US" dirty="0"/>
            </a:p>
          </p:txBody>
        </p:sp>
        <p:sp>
          <p:nvSpPr>
            <p:cNvPr id="237667" name="Freeform 99"/>
            <p:cNvSpPr>
              <a:spLocks/>
            </p:cNvSpPr>
            <p:nvPr/>
          </p:nvSpPr>
          <p:spPr bwMode="auto">
            <a:xfrm>
              <a:off x="3008" y="1346"/>
              <a:ext cx="101" cy="235"/>
            </a:xfrm>
            <a:custGeom>
              <a:avLst/>
              <a:gdLst/>
              <a:ahLst/>
              <a:cxnLst>
                <a:cxn ang="0">
                  <a:pos x="146" y="284"/>
                </a:cxn>
                <a:cxn ang="0">
                  <a:pos x="118" y="227"/>
                </a:cxn>
                <a:cxn ang="0">
                  <a:pos x="33" y="199"/>
                </a:cxn>
                <a:cxn ang="0">
                  <a:pos x="5" y="170"/>
                </a:cxn>
                <a:cxn ang="0">
                  <a:pos x="5" y="142"/>
                </a:cxn>
                <a:cxn ang="0">
                  <a:pos x="5" y="29"/>
                </a:cxn>
                <a:cxn ang="0">
                  <a:pos x="5" y="0"/>
                </a:cxn>
              </a:cxnLst>
              <a:rect l="0" t="0" r="r" b="b"/>
              <a:pathLst>
                <a:path w="146" h="284">
                  <a:moveTo>
                    <a:pt x="146" y="284"/>
                  </a:moveTo>
                  <a:cubicBezTo>
                    <a:pt x="141" y="262"/>
                    <a:pt x="137" y="241"/>
                    <a:pt x="118" y="227"/>
                  </a:cubicBezTo>
                  <a:cubicBezTo>
                    <a:pt x="99" y="213"/>
                    <a:pt x="52" y="208"/>
                    <a:pt x="33" y="199"/>
                  </a:cubicBezTo>
                  <a:cubicBezTo>
                    <a:pt x="14" y="190"/>
                    <a:pt x="10" y="179"/>
                    <a:pt x="5" y="170"/>
                  </a:cubicBezTo>
                  <a:cubicBezTo>
                    <a:pt x="0" y="161"/>
                    <a:pt x="5" y="165"/>
                    <a:pt x="5" y="142"/>
                  </a:cubicBezTo>
                  <a:cubicBezTo>
                    <a:pt x="5" y="119"/>
                    <a:pt x="5" y="53"/>
                    <a:pt x="5" y="29"/>
                  </a:cubicBezTo>
                  <a:cubicBezTo>
                    <a:pt x="5" y="5"/>
                    <a:pt x="5" y="2"/>
                    <a:pt x="5" y="0"/>
                  </a:cubicBezTo>
                </a:path>
              </a:pathLst>
            </a:custGeom>
            <a:noFill/>
            <a:ln w="28575" cmpd="sng">
              <a:solidFill>
                <a:srgbClr val="E8D152"/>
              </a:solidFill>
              <a:round/>
              <a:headEnd type="triangle" w="med" len="med"/>
              <a:tailEnd type="none" w="med" len="med"/>
            </a:ln>
            <a:effectLst/>
          </p:spPr>
          <p:txBody>
            <a:bodyPr/>
            <a:lstStyle/>
            <a:p>
              <a:endParaRPr lang="en-US" dirty="0"/>
            </a:p>
          </p:txBody>
        </p:sp>
        <p:sp>
          <p:nvSpPr>
            <p:cNvPr id="237668" name="Rectangle 100"/>
            <p:cNvSpPr>
              <a:spLocks noChangeArrowheads="1"/>
            </p:cNvSpPr>
            <p:nvPr/>
          </p:nvSpPr>
          <p:spPr bwMode="auto">
            <a:xfrm>
              <a:off x="2994" y="1346"/>
              <a:ext cx="36" cy="59"/>
            </a:xfrm>
            <a:prstGeom prst="rect">
              <a:avLst/>
            </a:prstGeom>
            <a:solidFill>
              <a:schemeClr val="bg1"/>
            </a:solidFill>
            <a:ln w="9525">
              <a:noFill/>
              <a:miter lim="800000"/>
              <a:headEnd/>
              <a:tailEnd/>
            </a:ln>
            <a:effectLst/>
          </p:spPr>
          <p:txBody>
            <a:bodyPr wrap="none" anchor="ctr"/>
            <a:lstStyle/>
            <a:p>
              <a:endParaRPr lang="en-US" dirty="0"/>
            </a:p>
          </p:txBody>
        </p:sp>
        <p:sp>
          <p:nvSpPr>
            <p:cNvPr id="237669" name="Freeform 101"/>
            <p:cNvSpPr>
              <a:spLocks/>
            </p:cNvSpPr>
            <p:nvPr/>
          </p:nvSpPr>
          <p:spPr bwMode="auto">
            <a:xfrm flipH="1">
              <a:off x="2890" y="1346"/>
              <a:ext cx="101" cy="235"/>
            </a:xfrm>
            <a:custGeom>
              <a:avLst/>
              <a:gdLst/>
              <a:ahLst/>
              <a:cxnLst>
                <a:cxn ang="0">
                  <a:pos x="146" y="284"/>
                </a:cxn>
                <a:cxn ang="0">
                  <a:pos x="118" y="227"/>
                </a:cxn>
                <a:cxn ang="0">
                  <a:pos x="33" y="199"/>
                </a:cxn>
                <a:cxn ang="0">
                  <a:pos x="5" y="170"/>
                </a:cxn>
                <a:cxn ang="0">
                  <a:pos x="5" y="142"/>
                </a:cxn>
                <a:cxn ang="0">
                  <a:pos x="5" y="29"/>
                </a:cxn>
                <a:cxn ang="0">
                  <a:pos x="5" y="0"/>
                </a:cxn>
              </a:cxnLst>
              <a:rect l="0" t="0" r="r" b="b"/>
              <a:pathLst>
                <a:path w="146" h="284">
                  <a:moveTo>
                    <a:pt x="146" y="284"/>
                  </a:moveTo>
                  <a:cubicBezTo>
                    <a:pt x="141" y="262"/>
                    <a:pt x="137" y="241"/>
                    <a:pt x="118" y="227"/>
                  </a:cubicBezTo>
                  <a:cubicBezTo>
                    <a:pt x="99" y="213"/>
                    <a:pt x="52" y="208"/>
                    <a:pt x="33" y="199"/>
                  </a:cubicBezTo>
                  <a:cubicBezTo>
                    <a:pt x="14" y="190"/>
                    <a:pt x="10" y="179"/>
                    <a:pt x="5" y="170"/>
                  </a:cubicBezTo>
                  <a:cubicBezTo>
                    <a:pt x="0" y="161"/>
                    <a:pt x="5" y="165"/>
                    <a:pt x="5" y="142"/>
                  </a:cubicBezTo>
                  <a:cubicBezTo>
                    <a:pt x="5" y="119"/>
                    <a:pt x="5" y="53"/>
                    <a:pt x="5" y="29"/>
                  </a:cubicBezTo>
                  <a:cubicBezTo>
                    <a:pt x="5" y="5"/>
                    <a:pt x="5" y="2"/>
                    <a:pt x="5" y="0"/>
                  </a:cubicBezTo>
                </a:path>
              </a:pathLst>
            </a:custGeom>
            <a:noFill/>
            <a:ln w="28575" cmpd="sng">
              <a:solidFill>
                <a:srgbClr val="FF9900"/>
              </a:solidFill>
              <a:round/>
              <a:headEnd type="none" w="med" len="med"/>
              <a:tailEnd type="triangle" w="med" len="med"/>
            </a:ln>
            <a:effectLst/>
          </p:spPr>
          <p:txBody>
            <a:bodyPr/>
            <a:lstStyle/>
            <a:p>
              <a:endParaRPr lang="en-US" dirty="0"/>
            </a:p>
          </p:txBody>
        </p:sp>
      </p:grpSp>
      <p:sp>
        <p:nvSpPr>
          <p:cNvPr id="237670" name="AutoShape 102"/>
          <p:cNvSpPr>
            <a:spLocks noChangeAspect="1" noChangeArrowheads="1"/>
          </p:cNvSpPr>
          <p:nvPr/>
        </p:nvSpPr>
        <p:spPr bwMode="auto">
          <a:xfrm>
            <a:off x="3487737" y="1371600"/>
            <a:ext cx="2483307" cy="531698"/>
          </a:xfrm>
          <a:prstGeom prst="cube">
            <a:avLst>
              <a:gd name="adj" fmla="val 25000"/>
            </a:avLst>
          </a:prstGeom>
          <a:gradFill rotWithShape="1">
            <a:gsLst>
              <a:gs pos="0">
                <a:srgbClr val="9933FF">
                  <a:gamma/>
                  <a:shade val="46275"/>
                  <a:invGamma/>
                </a:srgbClr>
              </a:gs>
              <a:gs pos="50000">
                <a:srgbClr val="9933FF"/>
              </a:gs>
              <a:gs pos="100000">
                <a:srgbClr val="9933FF">
                  <a:gamma/>
                  <a:shade val="46275"/>
                  <a:invGamma/>
                </a:srgbClr>
              </a:gs>
            </a:gsLst>
            <a:lin ang="2700000" scaled="1"/>
          </a:gradFill>
          <a:ln w="9525">
            <a:noFill/>
            <a:miter lim="800000"/>
            <a:headEnd/>
            <a:tailEnd/>
          </a:ln>
          <a:effectLst/>
        </p:spPr>
        <p:txBody>
          <a:bodyPr wrap="none" anchor="ctr"/>
          <a:lstStyle/>
          <a:p>
            <a:pPr>
              <a:spcBef>
                <a:spcPct val="0"/>
              </a:spcBef>
              <a:buClrTx/>
              <a:buFontTx/>
              <a:buNone/>
            </a:pPr>
            <a:r>
              <a:rPr lang="en-US" b="1" dirty="0">
                <a:solidFill>
                  <a:schemeClr val="bg1"/>
                </a:solidFill>
                <a:latin typeface="Arial" pitchFamily="34" charset="0"/>
                <a:cs typeface="Arial" pitchFamily="34" charset="0"/>
              </a:rPr>
              <a:t>Simscape</a:t>
            </a:r>
            <a:r>
              <a:rPr lang="de-DE" b="1" baseline="30000" dirty="0">
                <a:solidFill>
                  <a:schemeClr val="bg1"/>
                </a:solidFill>
                <a:latin typeface="Arial" pitchFamily="34" charset="0"/>
                <a:cs typeface="Arial" pitchFamily="34" charset="0"/>
              </a:rPr>
              <a:t>™</a:t>
            </a:r>
          </a:p>
        </p:txBody>
      </p:sp>
      <p:grpSp>
        <p:nvGrpSpPr>
          <p:cNvPr id="8" name="Group 103"/>
          <p:cNvGrpSpPr>
            <a:grpSpLocks/>
          </p:cNvGrpSpPr>
          <p:nvPr/>
        </p:nvGrpSpPr>
        <p:grpSpPr bwMode="auto">
          <a:xfrm>
            <a:off x="6501550" y="2133600"/>
            <a:ext cx="870861" cy="685801"/>
            <a:chOff x="1062" y="1722"/>
            <a:chExt cx="1068" cy="822"/>
          </a:xfrm>
        </p:grpSpPr>
        <p:grpSp>
          <p:nvGrpSpPr>
            <p:cNvPr id="9" name="Group 104"/>
            <p:cNvGrpSpPr>
              <a:grpSpLocks/>
            </p:cNvGrpSpPr>
            <p:nvPr/>
          </p:nvGrpSpPr>
          <p:grpSpPr bwMode="auto">
            <a:xfrm>
              <a:off x="1113" y="2244"/>
              <a:ext cx="159" cy="192"/>
              <a:chOff x="1065" y="1626"/>
              <a:chExt cx="159" cy="192"/>
            </a:xfrm>
          </p:grpSpPr>
          <p:sp>
            <p:nvSpPr>
              <p:cNvPr id="237673" name="Line 105"/>
              <p:cNvSpPr>
                <a:spLocks noChangeShapeType="1"/>
              </p:cNvSpPr>
              <p:nvPr/>
            </p:nvSpPr>
            <p:spPr bwMode="auto">
              <a:xfrm flipH="1">
                <a:off x="1086" y="1725"/>
                <a:ext cx="138" cy="0"/>
              </a:xfrm>
              <a:prstGeom prst="line">
                <a:avLst/>
              </a:prstGeom>
              <a:noFill/>
              <a:ln w="9525">
                <a:solidFill>
                  <a:schemeClr val="tx1"/>
                </a:solidFill>
                <a:round/>
                <a:headEnd/>
                <a:tailEnd/>
              </a:ln>
              <a:effectLst/>
            </p:spPr>
            <p:txBody>
              <a:bodyPr/>
              <a:lstStyle/>
              <a:p>
                <a:endParaRPr lang="en-US" dirty="0"/>
              </a:p>
            </p:txBody>
          </p:sp>
          <p:sp>
            <p:nvSpPr>
              <p:cNvPr id="237674" name="Line 106"/>
              <p:cNvSpPr>
                <a:spLocks noChangeShapeType="1"/>
              </p:cNvSpPr>
              <p:nvPr/>
            </p:nvSpPr>
            <p:spPr bwMode="auto">
              <a:xfrm flipH="1">
                <a:off x="1086" y="1761"/>
                <a:ext cx="138" cy="0"/>
              </a:xfrm>
              <a:prstGeom prst="line">
                <a:avLst/>
              </a:prstGeom>
              <a:noFill/>
              <a:ln w="9525">
                <a:solidFill>
                  <a:schemeClr val="tx1"/>
                </a:solidFill>
                <a:round/>
                <a:headEnd/>
                <a:tailEnd/>
              </a:ln>
              <a:effectLst/>
            </p:spPr>
            <p:txBody>
              <a:bodyPr/>
              <a:lstStyle/>
              <a:p>
                <a:endParaRPr lang="en-US" dirty="0"/>
              </a:p>
            </p:txBody>
          </p:sp>
          <p:sp>
            <p:nvSpPr>
              <p:cNvPr id="237675" name="Line 107"/>
              <p:cNvSpPr>
                <a:spLocks noChangeShapeType="1"/>
              </p:cNvSpPr>
              <p:nvPr/>
            </p:nvSpPr>
            <p:spPr bwMode="auto">
              <a:xfrm flipV="1">
                <a:off x="1086" y="1668"/>
                <a:ext cx="0" cy="150"/>
              </a:xfrm>
              <a:prstGeom prst="line">
                <a:avLst/>
              </a:prstGeom>
              <a:noFill/>
              <a:ln w="9525">
                <a:solidFill>
                  <a:schemeClr val="tx1"/>
                </a:solidFill>
                <a:round/>
                <a:headEnd/>
                <a:tailEnd/>
              </a:ln>
              <a:effectLst/>
            </p:spPr>
            <p:txBody>
              <a:bodyPr/>
              <a:lstStyle/>
              <a:p>
                <a:endParaRPr lang="en-US" dirty="0"/>
              </a:p>
            </p:txBody>
          </p:sp>
          <p:sp>
            <p:nvSpPr>
              <p:cNvPr id="237676" name="Oval 108"/>
              <p:cNvSpPr>
                <a:spLocks noChangeArrowheads="1"/>
              </p:cNvSpPr>
              <p:nvPr/>
            </p:nvSpPr>
            <p:spPr bwMode="auto">
              <a:xfrm flipH="1">
                <a:off x="1065" y="1626"/>
                <a:ext cx="42" cy="42"/>
              </a:xfrm>
              <a:prstGeom prst="ellipse">
                <a:avLst/>
              </a:prstGeom>
              <a:noFill/>
              <a:ln w="9525" algn="ctr">
                <a:solidFill>
                  <a:schemeClr val="tx1"/>
                </a:solidFill>
                <a:round/>
                <a:headEnd/>
                <a:tailEnd/>
              </a:ln>
              <a:effectLst/>
            </p:spPr>
            <p:txBody>
              <a:bodyPr wrap="none" anchor="ctr"/>
              <a:lstStyle/>
              <a:p>
                <a:endParaRPr lang="en-US" dirty="0"/>
              </a:p>
            </p:txBody>
          </p:sp>
        </p:grpSp>
        <p:grpSp>
          <p:nvGrpSpPr>
            <p:cNvPr id="10" name="Group 109"/>
            <p:cNvGrpSpPr>
              <a:grpSpLocks/>
            </p:cNvGrpSpPr>
            <p:nvPr/>
          </p:nvGrpSpPr>
          <p:grpSpPr bwMode="auto">
            <a:xfrm>
              <a:off x="1275" y="2262"/>
              <a:ext cx="576" cy="202"/>
              <a:chOff x="1227" y="1644"/>
              <a:chExt cx="576" cy="202"/>
            </a:xfrm>
          </p:grpSpPr>
          <p:grpSp>
            <p:nvGrpSpPr>
              <p:cNvPr id="11" name="Group 110"/>
              <p:cNvGrpSpPr>
                <a:grpSpLocks/>
              </p:cNvGrpSpPr>
              <p:nvPr/>
            </p:nvGrpSpPr>
            <p:grpSpPr bwMode="auto">
              <a:xfrm>
                <a:off x="1227" y="1647"/>
                <a:ext cx="576" cy="197"/>
                <a:chOff x="1227" y="1647"/>
                <a:chExt cx="576" cy="197"/>
              </a:xfrm>
            </p:grpSpPr>
            <p:sp>
              <p:nvSpPr>
                <p:cNvPr id="237679" name="Rectangle 111"/>
                <p:cNvSpPr>
                  <a:spLocks noChangeArrowheads="1"/>
                </p:cNvSpPr>
                <p:nvPr/>
              </p:nvSpPr>
              <p:spPr bwMode="auto">
                <a:xfrm>
                  <a:off x="1227" y="1647"/>
                  <a:ext cx="576" cy="196"/>
                </a:xfrm>
                <a:prstGeom prst="rect">
                  <a:avLst/>
                </a:prstGeom>
                <a:solidFill>
                  <a:srgbClr val="E8D152"/>
                </a:solidFill>
                <a:ln w="9525" algn="ctr">
                  <a:solidFill>
                    <a:schemeClr val="tx1"/>
                  </a:solidFill>
                  <a:miter lim="800000"/>
                  <a:headEnd/>
                  <a:tailEnd/>
                </a:ln>
                <a:effectLst/>
              </p:spPr>
              <p:txBody>
                <a:bodyPr wrap="none" anchor="ctr"/>
                <a:lstStyle/>
                <a:p>
                  <a:endParaRPr lang="en-US" dirty="0"/>
                </a:p>
              </p:txBody>
            </p:sp>
            <p:sp>
              <p:nvSpPr>
                <p:cNvPr id="237680" name="Line 112"/>
                <p:cNvSpPr>
                  <a:spLocks noChangeShapeType="1"/>
                </p:cNvSpPr>
                <p:nvPr/>
              </p:nvSpPr>
              <p:spPr bwMode="auto">
                <a:xfrm>
                  <a:off x="1420" y="1647"/>
                  <a:ext cx="0" cy="197"/>
                </a:xfrm>
                <a:prstGeom prst="line">
                  <a:avLst/>
                </a:prstGeom>
                <a:noFill/>
                <a:ln w="9525">
                  <a:solidFill>
                    <a:schemeClr val="tx1"/>
                  </a:solidFill>
                  <a:round/>
                  <a:headEnd/>
                  <a:tailEnd/>
                </a:ln>
                <a:effectLst/>
              </p:spPr>
              <p:txBody>
                <a:bodyPr/>
                <a:lstStyle/>
                <a:p>
                  <a:endParaRPr lang="en-US" dirty="0"/>
                </a:p>
              </p:txBody>
            </p:sp>
            <p:sp>
              <p:nvSpPr>
                <p:cNvPr id="237681" name="Line 113"/>
                <p:cNvSpPr>
                  <a:spLocks noChangeShapeType="1"/>
                </p:cNvSpPr>
                <p:nvPr/>
              </p:nvSpPr>
              <p:spPr bwMode="auto">
                <a:xfrm>
                  <a:off x="1609" y="1647"/>
                  <a:ext cx="0" cy="197"/>
                </a:xfrm>
                <a:prstGeom prst="line">
                  <a:avLst/>
                </a:prstGeom>
                <a:noFill/>
                <a:ln w="9525">
                  <a:solidFill>
                    <a:schemeClr val="tx1"/>
                  </a:solidFill>
                  <a:round/>
                  <a:headEnd/>
                  <a:tailEnd/>
                </a:ln>
                <a:effectLst/>
              </p:spPr>
              <p:txBody>
                <a:bodyPr/>
                <a:lstStyle/>
                <a:p>
                  <a:endParaRPr lang="en-US" dirty="0"/>
                </a:p>
              </p:txBody>
            </p:sp>
          </p:grpSp>
          <p:grpSp>
            <p:nvGrpSpPr>
              <p:cNvPr id="12" name="Group 114"/>
              <p:cNvGrpSpPr>
                <a:grpSpLocks/>
              </p:cNvGrpSpPr>
              <p:nvPr/>
            </p:nvGrpSpPr>
            <p:grpSpPr bwMode="auto">
              <a:xfrm>
                <a:off x="1259" y="1648"/>
                <a:ext cx="127" cy="188"/>
                <a:chOff x="1259" y="1648"/>
                <a:chExt cx="127" cy="188"/>
              </a:xfrm>
            </p:grpSpPr>
            <p:grpSp>
              <p:nvGrpSpPr>
                <p:cNvPr id="13" name="Group 115"/>
                <p:cNvGrpSpPr>
                  <a:grpSpLocks/>
                </p:cNvGrpSpPr>
                <p:nvPr/>
              </p:nvGrpSpPr>
              <p:grpSpPr bwMode="auto">
                <a:xfrm>
                  <a:off x="1352" y="1648"/>
                  <a:ext cx="34" cy="188"/>
                  <a:chOff x="1352" y="1648"/>
                  <a:chExt cx="34" cy="188"/>
                </a:xfrm>
              </p:grpSpPr>
              <p:sp>
                <p:nvSpPr>
                  <p:cNvPr id="237684" name="AutoShape 116"/>
                  <p:cNvSpPr>
                    <a:spLocks noChangeArrowheads="1"/>
                  </p:cNvSpPr>
                  <p:nvPr/>
                </p:nvSpPr>
                <p:spPr bwMode="auto">
                  <a:xfrm flipV="1">
                    <a:off x="1352" y="1768"/>
                    <a:ext cx="34" cy="68"/>
                  </a:xfrm>
                  <a:prstGeom prst="triangle">
                    <a:avLst>
                      <a:gd name="adj" fmla="val 50000"/>
                    </a:avLst>
                  </a:prstGeom>
                  <a:solidFill>
                    <a:schemeClr val="tx1"/>
                  </a:solidFill>
                  <a:ln w="9525" algn="ctr">
                    <a:solidFill>
                      <a:schemeClr val="tx1"/>
                    </a:solidFill>
                    <a:miter lim="800000"/>
                    <a:headEnd/>
                    <a:tailEnd/>
                  </a:ln>
                  <a:effectLst/>
                </p:spPr>
                <p:txBody>
                  <a:bodyPr rot="10800000" wrap="none" anchor="ctr"/>
                  <a:lstStyle/>
                  <a:p>
                    <a:pPr>
                      <a:spcBef>
                        <a:spcPct val="0"/>
                      </a:spcBef>
                      <a:buClrTx/>
                      <a:buFontTx/>
                      <a:buNone/>
                    </a:pPr>
                    <a:endParaRPr lang="en-US" dirty="0"/>
                  </a:p>
                </p:txBody>
              </p:sp>
              <p:sp>
                <p:nvSpPr>
                  <p:cNvPr id="237685" name="Line 117"/>
                  <p:cNvSpPr>
                    <a:spLocks noChangeShapeType="1"/>
                  </p:cNvSpPr>
                  <p:nvPr/>
                </p:nvSpPr>
                <p:spPr bwMode="auto">
                  <a:xfrm flipV="1">
                    <a:off x="1370" y="1648"/>
                    <a:ext cx="0" cy="116"/>
                  </a:xfrm>
                  <a:prstGeom prst="line">
                    <a:avLst/>
                  </a:prstGeom>
                  <a:noFill/>
                  <a:ln w="9525">
                    <a:solidFill>
                      <a:schemeClr val="tx1"/>
                    </a:solidFill>
                    <a:round/>
                    <a:headEnd/>
                    <a:tailEnd/>
                  </a:ln>
                  <a:effectLst/>
                </p:spPr>
                <p:txBody>
                  <a:bodyPr/>
                  <a:lstStyle/>
                  <a:p>
                    <a:endParaRPr lang="en-US" dirty="0"/>
                  </a:p>
                </p:txBody>
              </p:sp>
            </p:grpSp>
            <p:grpSp>
              <p:nvGrpSpPr>
                <p:cNvPr id="14" name="Group 118"/>
                <p:cNvGrpSpPr>
                  <a:grpSpLocks/>
                </p:cNvGrpSpPr>
                <p:nvPr/>
              </p:nvGrpSpPr>
              <p:grpSpPr bwMode="auto">
                <a:xfrm flipV="1">
                  <a:off x="1259" y="1648"/>
                  <a:ext cx="34" cy="188"/>
                  <a:chOff x="1352" y="1648"/>
                  <a:chExt cx="34" cy="188"/>
                </a:xfrm>
              </p:grpSpPr>
              <p:sp>
                <p:nvSpPr>
                  <p:cNvPr id="237687" name="AutoShape 119"/>
                  <p:cNvSpPr>
                    <a:spLocks noChangeArrowheads="1"/>
                  </p:cNvSpPr>
                  <p:nvPr/>
                </p:nvSpPr>
                <p:spPr bwMode="auto">
                  <a:xfrm flipV="1">
                    <a:off x="1352" y="1768"/>
                    <a:ext cx="34" cy="68"/>
                  </a:xfrm>
                  <a:prstGeom prst="triangle">
                    <a:avLst>
                      <a:gd name="adj" fmla="val 50000"/>
                    </a:avLst>
                  </a:prstGeom>
                  <a:solidFill>
                    <a:schemeClr val="tx1"/>
                  </a:solidFill>
                  <a:ln w="9525" algn="ctr">
                    <a:solidFill>
                      <a:schemeClr val="tx1"/>
                    </a:solidFill>
                    <a:miter lim="800000"/>
                    <a:headEnd/>
                    <a:tailEnd/>
                  </a:ln>
                  <a:effectLst/>
                </p:spPr>
                <p:txBody>
                  <a:bodyPr wrap="none" anchor="ctr"/>
                  <a:lstStyle/>
                  <a:p>
                    <a:pPr>
                      <a:spcBef>
                        <a:spcPct val="0"/>
                      </a:spcBef>
                      <a:buClrTx/>
                      <a:buFontTx/>
                      <a:buNone/>
                    </a:pPr>
                    <a:endParaRPr lang="en-US" dirty="0"/>
                  </a:p>
                </p:txBody>
              </p:sp>
              <p:sp>
                <p:nvSpPr>
                  <p:cNvPr id="237688" name="Line 120"/>
                  <p:cNvSpPr>
                    <a:spLocks noChangeShapeType="1"/>
                  </p:cNvSpPr>
                  <p:nvPr/>
                </p:nvSpPr>
                <p:spPr bwMode="auto">
                  <a:xfrm flipV="1">
                    <a:off x="1370" y="1648"/>
                    <a:ext cx="0" cy="116"/>
                  </a:xfrm>
                  <a:prstGeom prst="line">
                    <a:avLst/>
                  </a:prstGeom>
                  <a:noFill/>
                  <a:ln w="9525">
                    <a:solidFill>
                      <a:schemeClr val="tx1"/>
                    </a:solidFill>
                    <a:round/>
                    <a:headEnd/>
                    <a:tailEnd/>
                  </a:ln>
                  <a:effectLst/>
                </p:spPr>
                <p:txBody>
                  <a:bodyPr/>
                  <a:lstStyle/>
                  <a:p>
                    <a:endParaRPr lang="en-US" dirty="0"/>
                  </a:p>
                </p:txBody>
              </p:sp>
            </p:grpSp>
          </p:grpSp>
          <p:grpSp>
            <p:nvGrpSpPr>
              <p:cNvPr id="15" name="Group 121"/>
              <p:cNvGrpSpPr>
                <a:grpSpLocks/>
              </p:cNvGrpSpPr>
              <p:nvPr/>
            </p:nvGrpSpPr>
            <p:grpSpPr bwMode="auto">
              <a:xfrm>
                <a:off x="1687" y="1644"/>
                <a:ext cx="65" cy="202"/>
                <a:chOff x="1687" y="1644"/>
                <a:chExt cx="65" cy="202"/>
              </a:xfrm>
            </p:grpSpPr>
            <p:grpSp>
              <p:nvGrpSpPr>
                <p:cNvPr id="16" name="Group 122"/>
                <p:cNvGrpSpPr>
                  <a:grpSpLocks/>
                </p:cNvGrpSpPr>
                <p:nvPr/>
              </p:nvGrpSpPr>
              <p:grpSpPr bwMode="auto">
                <a:xfrm>
                  <a:off x="1688" y="1654"/>
                  <a:ext cx="64" cy="192"/>
                  <a:chOff x="1688" y="1654"/>
                  <a:chExt cx="64" cy="192"/>
                </a:xfrm>
              </p:grpSpPr>
              <p:sp>
                <p:nvSpPr>
                  <p:cNvPr id="237691" name="AutoShape 123"/>
                  <p:cNvSpPr>
                    <a:spLocks noChangeArrowheads="1"/>
                  </p:cNvSpPr>
                  <p:nvPr/>
                </p:nvSpPr>
                <p:spPr bwMode="auto">
                  <a:xfrm rot="1663454">
                    <a:off x="1718" y="1654"/>
                    <a:ext cx="34" cy="68"/>
                  </a:xfrm>
                  <a:prstGeom prst="triangle">
                    <a:avLst>
                      <a:gd name="adj" fmla="val 50000"/>
                    </a:avLst>
                  </a:prstGeom>
                  <a:solidFill>
                    <a:schemeClr val="tx1"/>
                  </a:solidFill>
                  <a:ln w="9525" algn="ctr">
                    <a:solidFill>
                      <a:schemeClr val="tx1"/>
                    </a:solidFill>
                    <a:miter lim="800000"/>
                    <a:headEnd/>
                    <a:tailEnd/>
                  </a:ln>
                  <a:effectLst/>
                </p:spPr>
                <p:txBody>
                  <a:bodyPr wrap="none" anchor="ctr"/>
                  <a:lstStyle/>
                  <a:p>
                    <a:pPr>
                      <a:spcBef>
                        <a:spcPct val="0"/>
                      </a:spcBef>
                      <a:buClrTx/>
                      <a:buFontTx/>
                      <a:buNone/>
                    </a:pPr>
                    <a:endParaRPr lang="en-US" dirty="0"/>
                  </a:p>
                </p:txBody>
              </p:sp>
              <p:sp>
                <p:nvSpPr>
                  <p:cNvPr id="237692" name="Line 124"/>
                  <p:cNvSpPr>
                    <a:spLocks noChangeShapeType="1"/>
                  </p:cNvSpPr>
                  <p:nvPr/>
                </p:nvSpPr>
                <p:spPr bwMode="auto">
                  <a:xfrm rot="1663454">
                    <a:off x="1688" y="1715"/>
                    <a:ext cx="0" cy="131"/>
                  </a:xfrm>
                  <a:prstGeom prst="line">
                    <a:avLst/>
                  </a:prstGeom>
                  <a:noFill/>
                  <a:ln w="9525">
                    <a:solidFill>
                      <a:schemeClr val="tx1"/>
                    </a:solidFill>
                    <a:round/>
                    <a:headEnd/>
                    <a:tailEnd/>
                  </a:ln>
                  <a:effectLst/>
                </p:spPr>
                <p:txBody>
                  <a:bodyPr/>
                  <a:lstStyle/>
                  <a:p>
                    <a:endParaRPr lang="en-US" dirty="0"/>
                  </a:p>
                </p:txBody>
              </p:sp>
            </p:grpSp>
            <p:grpSp>
              <p:nvGrpSpPr>
                <p:cNvPr id="17" name="Group 125"/>
                <p:cNvGrpSpPr>
                  <a:grpSpLocks/>
                </p:cNvGrpSpPr>
                <p:nvPr/>
              </p:nvGrpSpPr>
              <p:grpSpPr bwMode="auto">
                <a:xfrm>
                  <a:off x="1687" y="1644"/>
                  <a:ext cx="64" cy="192"/>
                  <a:chOff x="1687" y="1644"/>
                  <a:chExt cx="64" cy="192"/>
                </a:xfrm>
              </p:grpSpPr>
              <p:sp>
                <p:nvSpPr>
                  <p:cNvPr id="237694" name="AutoShape 126"/>
                  <p:cNvSpPr>
                    <a:spLocks noChangeArrowheads="1"/>
                  </p:cNvSpPr>
                  <p:nvPr/>
                </p:nvSpPr>
                <p:spPr bwMode="auto">
                  <a:xfrm rot="19936546" flipV="1">
                    <a:off x="1717" y="1768"/>
                    <a:ext cx="34" cy="68"/>
                  </a:xfrm>
                  <a:prstGeom prst="triangle">
                    <a:avLst>
                      <a:gd name="adj" fmla="val 50000"/>
                    </a:avLst>
                  </a:prstGeom>
                  <a:solidFill>
                    <a:schemeClr val="tx1"/>
                  </a:solidFill>
                  <a:ln w="9525" algn="ctr">
                    <a:solidFill>
                      <a:schemeClr val="tx1"/>
                    </a:solidFill>
                    <a:miter lim="800000"/>
                    <a:headEnd/>
                    <a:tailEnd/>
                  </a:ln>
                  <a:effectLst/>
                </p:spPr>
                <p:txBody>
                  <a:bodyPr rot="10800000" wrap="none" anchor="ctr"/>
                  <a:lstStyle/>
                  <a:p>
                    <a:pPr>
                      <a:spcBef>
                        <a:spcPct val="0"/>
                      </a:spcBef>
                      <a:buClrTx/>
                      <a:buFontTx/>
                      <a:buNone/>
                    </a:pPr>
                    <a:endParaRPr lang="en-US" dirty="0"/>
                  </a:p>
                </p:txBody>
              </p:sp>
              <p:sp>
                <p:nvSpPr>
                  <p:cNvPr id="237695" name="Line 127"/>
                  <p:cNvSpPr>
                    <a:spLocks noChangeShapeType="1"/>
                  </p:cNvSpPr>
                  <p:nvPr/>
                </p:nvSpPr>
                <p:spPr bwMode="auto">
                  <a:xfrm rot="19936546" flipV="1">
                    <a:off x="1687" y="1644"/>
                    <a:ext cx="0" cy="130"/>
                  </a:xfrm>
                  <a:prstGeom prst="line">
                    <a:avLst/>
                  </a:prstGeom>
                  <a:noFill/>
                  <a:ln w="9525">
                    <a:solidFill>
                      <a:schemeClr val="tx1"/>
                    </a:solidFill>
                    <a:round/>
                    <a:headEnd/>
                    <a:tailEnd/>
                  </a:ln>
                  <a:effectLst/>
                </p:spPr>
                <p:txBody>
                  <a:bodyPr/>
                  <a:lstStyle/>
                  <a:p>
                    <a:endParaRPr lang="en-US" dirty="0"/>
                  </a:p>
                </p:txBody>
              </p:sp>
            </p:grpSp>
          </p:grpSp>
          <p:grpSp>
            <p:nvGrpSpPr>
              <p:cNvPr id="18" name="Group 128"/>
              <p:cNvGrpSpPr>
                <a:grpSpLocks/>
              </p:cNvGrpSpPr>
              <p:nvPr/>
            </p:nvGrpSpPr>
            <p:grpSpPr bwMode="auto">
              <a:xfrm>
                <a:off x="1437" y="1647"/>
                <a:ext cx="156" cy="195"/>
                <a:chOff x="1437" y="1647"/>
                <a:chExt cx="156" cy="195"/>
              </a:xfrm>
            </p:grpSpPr>
            <p:grpSp>
              <p:nvGrpSpPr>
                <p:cNvPr id="19" name="Group 129"/>
                <p:cNvGrpSpPr>
                  <a:grpSpLocks/>
                </p:cNvGrpSpPr>
                <p:nvPr/>
              </p:nvGrpSpPr>
              <p:grpSpPr bwMode="auto">
                <a:xfrm>
                  <a:off x="1437" y="1647"/>
                  <a:ext cx="156" cy="51"/>
                  <a:chOff x="1437" y="1647"/>
                  <a:chExt cx="156" cy="51"/>
                </a:xfrm>
              </p:grpSpPr>
              <p:grpSp>
                <p:nvGrpSpPr>
                  <p:cNvPr id="20" name="Group 130"/>
                  <p:cNvGrpSpPr>
                    <a:grpSpLocks/>
                  </p:cNvGrpSpPr>
                  <p:nvPr/>
                </p:nvGrpSpPr>
                <p:grpSpPr bwMode="auto">
                  <a:xfrm>
                    <a:off x="1437" y="1647"/>
                    <a:ext cx="60" cy="51"/>
                    <a:chOff x="1437" y="1647"/>
                    <a:chExt cx="60" cy="51"/>
                  </a:xfrm>
                </p:grpSpPr>
                <p:sp>
                  <p:nvSpPr>
                    <p:cNvPr id="237699" name="Line 131"/>
                    <p:cNvSpPr>
                      <a:spLocks noChangeShapeType="1"/>
                    </p:cNvSpPr>
                    <p:nvPr/>
                  </p:nvSpPr>
                  <p:spPr bwMode="auto">
                    <a:xfrm>
                      <a:off x="1467" y="1647"/>
                      <a:ext cx="0" cy="51"/>
                    </a:xfrm>
                    <a:prstGeom prst="line">
                      <a:avLst/>
                    </a:prstGeom>
                    <a:noFill/>
                    <a:ln w="9525">
                      <a:solidFill>
                        <a:schemeClr val="tx1"/>
                      </a:solidFill>
                      <a:round/>
                      <a:headEnd/>
                      <a:tailEnd/>
                    </a:ln>
                    <a:effectLst/>
                  </p:spPr>
                  <p:txBody>
                    <a:bodyPr/>
                    <a:lstStyle/>
                    <a:p>
                      <a:endParaRPr lang="en-US" dirty="0"/>
                    </a:p>
                  </p:txBody>
                </p:sp>
                <p:sp>
                  <p:nvSpPr>
                    <p:cNvPr id="237700" name="Line 132"/>
                    <p:cNvSpPr>
                      <a:spLocks noChangeShapeType="1"/>
                    </p:cNvSpPr>
                    <p:nvPr/>
                  </p:nvSpPr>
                  <p:spPr bwMode="auto">
                    <a:xfrm>
                      <a:off x="1437" y="1698"/>
                      <a:ext cx="60" cy="0"/>
                    </a:xfrm>
                    <a:prstGeom prst="line">
                      <a:avLst/>
                    </a:prstGeom>
                    <a:noFill/>
                    <a:ln w="9525">
                      <a:solidFill>
                        <a:schemeClr val="tx1"/>
                      </a:solidFill>
                      <a:round/>
                      <a:headEnd/>
                      <a:tailEnd/>
                    </a:ln>
                    <a:effectLst/>
                  </p:spPr>
                  <p:txBody>
                    <a:bodyPr/>
                    <a:lstStyle/>
                    <a:p>
                      <a:endParaRPr lang="en-US" dirty="0"/>
                    </a:p>
                  </p:txBody>
                </p:sp>
              </p:grpSp>
              <p:grpSp>
                <p:nvGrpSpPr>
                  <p:cNvPr id="21" name="Group 133"/>
                  <p:cNvGrpSpPr>
                    <a:grpSpLocks/>
                  </p:cNvGrpSpPr>
                  <p:nvPr/>
                </p:nvGrpSpPr>
                <p:grpSpPr bwMode="auto">
                  <a:xfrm>
                    <a:off x="1533" y="1647"/>
                    <a:ext cx="60" cy="51"/>
                    <a:chOff x="1437" y="1647"/>
                    <a:chExt cx="60" cy="51"/>
                  </a:xfrm>
                </p:grpSpPr>
                <p:sp>
                  <p:nvSpPr>
                    <p:cNvPr id="237702" name="Line 134"/>
                    <p:cNvSpPr>
                      <a:spLocks noChangeShapeType="1"/>
                    </p:cNvSpPr>
                    <p:nvPr/>
                  </p:nvSpPr>
                  <p:spPr bwMode="auto">
                    <a:xfrm>
                      <a:off x="1467" y="1647"/>
                      <a:ext cx="0" cy="51"/>
                    </a:xfrm>
                    <a:prstGeom prst="line">
                      <a:avLst/>
                    </a:prstGeom>
                    <a:noFill/>
                    <a:ln w="9525">
                      <a:solidFill>
                        <a:schemeClr val="tx1"/>
                      </a:solidFill>
                      <a:round/>
                      <a:headEnd/>
                      <a:tailEnd/>
                    </a:ln>
                    <a:effectLst/>
                  </p:spPr>
                  <p:txBody>
                    <a:bodyPr/>
                    <a:lstStyle/>
                    <a:p>
                      <a:endParaRPr lang="en-US" dirty="0"/>
                    </a:p>
                  </p:txBody>
                </p:sp>
                <p:sp>
                  <p:nvSpPr>
                    <p:cNvPr id="237703" name="Line 135"/>
                    <p:cNvSpPr>
                      <a:spLocks noChangeShapeType="1"/>
                    </p:cNvSpPr>
                    <p:nvPr/>
                  </p:nvSpPr>
                  <p:spPr bwMode="auto">
                    <a:xfrm>
                      <a:off x="1437" y="1698"/>
                      <a:ext cx="60" cy="0"/>
                    </a:xfrm>
                    <a:prstGeom prst="line">
                      <a:avLst/>
                    </a:prstGeom>
                    <a:noFill/>
                    <a:ln w="9525">
                      <a:solidFill>
                        <a:schemeClr val="tx1"/>
                      </a:solidFill>
                      <a:round/>
                      <a:headEnd/>
                      <a:tailEnd/>
                    </a:ln>
                    <a:effectLst/>
                  </p:spPr>
                  <p:txBody>
                    <a:bodyPr/>
                    <a:lstStyle/>
                    <a:p>
                      <a:endParaRPr lang="en-US" dirty="0"/>
                    </a:p>
                  </p:txBody>
                </p:sp>
              </p:grpSp>
            </p:grpSp>
            <p:grpSp>
              <p:nvGrpSpPr>
                <p:cNvPr id="22" name="Group 136"/>
                <p:cNvGrpSpPr>
                  <a:grpSpLocks/>
                </p:cNvGrpSpPr>
                <p:nvPr/>
              </p:nvGrpSpPr>
              <p:grpSpPr bwMode="auto">
                <a:xfrm flipV="1">
                  <a:off x="1437" y="1791"/>
                  <a:ext cx="156" cy="51"/>
                  <a:chOff x="1437" y="1788"/>
                  <a:chExt cx="156" cy="51"/>
                </a:xfrm>
              </p:grpSpPr>
              <p:grpSp>
                <p:nvGrpSpPr>
                  <p:cNvPr id="23" name="Group 137"/>
                  <p:cNvGrpSpPr>
                    <a:grpSpLocks/>
                  </p:cNvGrpSpPr>
                  <p:nvPr/>
                </p:nvGrpSpPr>
                <p:grpSpPr bwMode="auto">
                  <a:xfrm>
                    <a:off x="1437" y="1788"/>
                    <a:ext cx="60" cy="51"/>
                    <a:chOff x="1437" y="1647"/>
                    <a:chExt cx="60" cy="51"/>
                  </a:xfrm>
                </p:grpSpPr>
                <p:sp>
                  <p:nvSpPr>
                    <p:cNvPr id="237706" name="Line 138"/>
                    <p:cNvSpPr>
                      <a:spLocks noChangeShapeType="1"/>
                    </p:cNvSpPr>
                    <p:nvPr/>
                  </p:nvSpPr>
                  <p:spPr bwMode="auto">
                    <a:xfrm>
                      <a:off x="1467" y="1647"/>
                      <a:ext cx="0" cy="51"/>
                    </a:xfrm>
                    <a:prstGeom prst="line">
                      <a:avLst/>
                    </a:prstGeom>
                    <a:noFill/>
                    <a:ln w="9525">
                      <a:solidFill>
                        <a:schemeClr val="tx1"/>
                      </a:solidFill>
                      <a:round/>
                      <a:headEnd/>
                      <a:tailEnd/>
                    </a:ln>
                    <a:effectLst/>
                  </p:spPr>
                  <p:txBody>
                    <a:bodyPr/>
                    <a:lstStyle/>
                    <a:p>
                      <a:endParaRPr lang="en-US" dirty="0"/>
                    </a:p>
                  </p:txBody>
                </p:sp>
                <p:sp>
                  <p:nvSpPr>
                    <p:cNvPr id="237707" name="Line 139"/>
                    <p:cNvSpPr>
                      <a:spLocks noChangeShapeType="1"/>
                    </p:cNvSpPr>
                    <p:nvPr/>
                  </p:nvSpPr>
                  <p:spPr bwMode="auto">
                    <a:xfrm>
                      <a:off x="1437" y="1698"/>
                      <a:ext cx="60" cy="0"/>
                    </a:xfrm>
                    <a:prstGeom prst="line">
                      <a:avLst/>
                    </a:prstGeom>
                    <a:noFill/>
                    <a:ln w="9525">
                      <a:solidFill>
                        <a:schemeClr val="tx1"/>
                      </a:solidFill>
                      <a:round/>
                      <a:headEnd/>
                      <a:tailEnd/>
                    </a:ln>
                    <a:effectLst/>
                  </p:spPr>
                  <p:txBody>
                    <a:bodyPr/>
                    <a:lstStyle/>
                    <a:p>
                      <a:endParaRPr lang="en-US" dirty="0"/>
                    </a:p>
                  </p:txBody>
                </p:sp>
              </p:grpSp>
              <p:grpSp>
                <p:nvGrpSpPr>
                  <p:cNvPr id="24" name="Group 140"/>
                  <p:cNvGrpSpPr>
                    <a:grpSpLocks/>
                  </p:cNvGrpSpPr>
                  <p:nvPr/>
                </p:nvGrpSpPr>
                <p:grpSpPr bwMode="auto">
                  <a:xfrm>
                    <a:off x="1533" y="1788"/>
                    <a:ext cx="60" cy="51"/>
                    <a:chOff x="1437" y="1647"/>
                    <a:chExt cx="60" cy="51"/>
                  </a:xfrm>
                </p:grpSpPr>
                <p:sp>
                  <p:nvSpPr>
                    <p:cNvPr id="237709" name="Line 141"/>
                    <p:cNvSpPr>
                      <a:spLocks noChangeShapeType="1"/>
                    </p:cNvSpPr>
                    <p:nvPr/>
                  </p:nvSpPr>
                  <p:spPr bwMode="auto">
                    <a:xfrm>
                      <a:off x="1467" y="1647"/>
                      <a:ext cx="0" cy="51"/>
                    </a:xfrm>
                    <a:prstGeom prst="line">
                      <a:avLst/>
                    </a:prstGeom>
                    <a:noFill/>
                    <a:ln w="9525">
                      <a:solidFill>
                        <a:schemeClr val="tx1"/>
                      </a:solidFill>
                      <a:round/>
                      <a:headEnd/>
                      <a:tailEnd/>
                    </a:ln>
                    <a:effectLst/>
                  </p:spPr>
                  <p:txBody>
                    <a:bodyPr/>
                    <a:lstStyle/>
                    <a:p>
                      <a:endParaRPr lang="en-US" dirty="0"/>
                    </a:p>
                  </p:txBody>
                </p:sp>
                <p:sp>
                  <p:nvSpPr>
                    <p:cNvPr id="237710" name="Line 142"/>
                    <p:cNvSpPr>
                      <a:spLocks noChangeShapeType="1"/>
                    </p:cNvSpPr>
                    <p:nvPr/>
                  </p:nvSpPr>
                  <p:spPr bwMode="auto">
                    <a:xfrm>
                      <a:off x="1437" y="1698"/>
                      <a:ext cx="60" cy="0"/>
                    </a:xfrm>
                    <a:prstGeom prst="line">
                      <a:avLst/>
                    </a:prstGeom>
                    <a:noFill/>
                    <a:ln w="9525">
                      <a:solidFill>
                        <a:schemeClr val="tx1"/>
                      </a:solidFill>
                      <a:round/>
                      <a:headEnd/>
                      <a:tailEnd/>
                    </a:ln>
                    <a:effectLst/>
                  </p:spPr>
                  <p:txBody>
                    <a:bodyPr/>
                    <a:lstStyle/>
                    <a:p>
                      <a:endParaRPr lang="en-US" dirty="0"/>
                    </a:p>
                  </p:txBody>
                </p:sp>
              </p:grpSp>
            </p:grpSp>
          </p:grpSp>
        </p:grpSp>
        <p:sp>
          <p:nvSpPr>
            <p:cNvPr id="237711" name="Freeform 143"/>
            <p:cNvSpPr>
              <a:spLocks/>
            </p:cNvSpPr>
            <p:nvPr/>
          </p:nvSpPr>
          <p:spPr bwMode="auto">
            <a:xfrm>
              <a:off x="1611" y="1984"/>
              <a:ext cx="167" cy="284"/>
            </a:xfrm>
            <a:custGeom>
              <a:avLst/>
              <a:gdLst/>
              <a:ahLst/>
              <a:cxnLst>
                <a:cxn ang="0">
                  <a:pos x="0" y="284"/>
                </a:cxn>
                <a:cxn ang="0">
                  <a:pos x="0" y="142"/>
                </a:cxn>
                <a:cxn ang="0">
                  <a:pos x="311" y="142"/>
                </a:cxn>
                <a:cxn ang="0">
                  <a:pos x="311" y="0"/>
                </a:cxn>
              </a:cxnLst>
              <a:rect l="0" t="0" r="r" b="b"/>
              <a:pathLst>
                <a:path w="311" h="284">
                  <a:moveTo>
                    <a:pt x="0" y="284"/>
                  </a:moveTo>
                  <a:lnTo>
                    <a:pt x="0" y="142"/>
                  </a:lnTo>
                  <a:lnTo>
                    <a:pt x="311" y="142"/>
                  </a:lnTo>
                  <a:lnTo>
                    <a:pt x="311" y="0"/>
                  </a:lnTo>
                </a:path>
              </a:pathLst>
            </a:custGeom>
            <a:noFill/>
            <a:ln w="9525" cap="flat" cmpd="sng">
              <a:solidFill>
                <a:schemeClr val="tx1"/>
              </a:solidFill>
              <a:prstDash val="solid"/>
              <a:round/>
              <a:headEnd/>
              <a:tailEnd/>
            </a:ln>
            <a:effectLst/>
          </p:spPr>
          <p:txBody>
            <a:bodyPr/>
            <a:lstStyle/>
            <a:p>
              <a:endParaRPr lang="en-US" dirty="0"/>
            </a:p>
          </p:txBody>
        </p:sp>
        <p:sp>
          <p:nvSpPr>
            <p:cNvPr id="237712" name="Freeform 144"/>
            <p:cNvSpPr>
              <a:spLocks/>
            </p:cNvSpPr>
            <p:nvPr/>
          </p:nvSpPr>
          <p:spPr bwMode="auto">
            <a:xfrm flipH="1">
              <a:off x="1375" y="1984"/>
              <a:ext cx="141" cy="284"/>
            </a:xfrm>
            <a:custGeom>
              <a:avLst/>
              <a:gdLst/>
              <a:ahLst/>
              <a:cxnLst>
                <a:cxn ang="0">
                  <a:pos x="0" y="284"/>
                </a:cxn>
                <a:cxn ang="0">
                  <a:pos x="0" y="142"/>
                </a:cxn>
                <a:cxn ang="0">
                  <a:pos x="311" y="142"/>
                </a:cxn>
                <a:cxn ang="0">
                  <a:pos x="311" y="0"/>
                </a:cxn>
              </a:cxnLst>
              <a:rect l="0" t="0" r="r" b="b"/>
              <a:pathLst>
                <a:path w="311" h="284">
                  <a:moveTo>
                    <a:pt x="0" y="284"/>
                  </a:moveTo>
                  <a:lnTo>
                    <a:pt x="0" y="142"/>
                  </a:lnTo>
                  <a:lnTo>
                    <a:pt x="311" y="142"/>
                  </a:lnTo>
                  <a:lnTo>
                    <a:pt x="311" y="0"/>
                  </a:lnTo>
                </a:path>
              </a:pathLst>
            </a:custGeom>
            <a:noFill/>
            <a:ln w="9525" cap="flat" cmpd="sng">
              <a:solidFill>
                <a:schemeClr val="tx1"/>
              </a:solidFill>
              <a:prstDash val="solid"/>
              <a:round/>
              <a:headEnd/>
              <a:tailEnd/>
            </a:ln>
            <a:effectLst/>
          </p:spPr>
          <p:txBody>
            <a:bodyPr/>
            <a:lstStyle/>
            <a:p>
              <a:endParaRPr lang="en-US" dirty="0"/>
            </a:p>
          </p:txBody>
        </p:sp>
        <p:sp>
          <p:nvSpPr>
            <p:cNvPr id="237713" name="Line 145"/>
            <p:cNvSpPr>
              <a:spLocks noChangeShapeType="1"/>
            </p:cNvSpPr>
            <p:nvPr/>
          </p:nvSpPr>
          <p:spPr bwMode="auto">
            <a:xfrm>
              <a:off x="1516" y="2460"/>
              <a:ext cx="0" cy="81"/>
            </a:xfrm>
            <a:prstGeom prst="line">
              <a:avLst/>
            </a:prstGeom>
            <a:noFill/>
            <a:ln w="9525">
              <a:solidFill>
                <a:schemeClr val="tx1"/>
              </a:solidFill>
              <a:round/>
              <a:headEnd/>
              <a:tailEnd/>
            </a:ln>
            <a:effectLst/>
          </p:spPr>
          <p:txBody>
            <a:bodyPr/>
            <a:lstStyle/>
            <a:p>
              <a:endParaRPr lang="en-US" dirty="0"/>
            </a:p>
          </p:txBody>
        </p:sp>
        <p:grpSp>
          <p:nvGrpSpPr>
            <p:cNvPr id="25" name="Group 146"/>
            <p:cNvGrpSpPr>
              <a:grpSpLocks/>
            </p:cNvGrpSpPr>
            <p:nvPr/>
          </p:nvGrpSpPr>
          <p:grpSpPr bwMode="auto">
            <a:xfrm>
              <a:off x="1220" y="1794"/>
              <a:ext cx="832" cy="204"/>
              <a:chOff x="1148" y="1176"/>
              <a:chExt cx="1036" cy="204"/>
            </a:xfrm>
          </p:grpSpPr>
          <p:sp>
            <p:nvSpPr>
              <p:cNvPr id="237715" name="Rectangle 147"/>
              <p:cNvSpPr>
                <a:spLocks noChangeArrowheads="1"/>
              </p:cNvSpPr>
              <p:nvPr/>
            </p:nvSpPr>
            <p:spPr bwMode="auto">
              <a:xfrm>
                <a:off x="1280" y="1180"/>
                <a:ext cx="664" cy="198"/>
              </a:xfrm>
              <a:prstGeom prst="rect">
                <a:avLst/>
              </a:prstGeom>
              <a:solidFill>
                <a:srgbClr val="FF0000"/>
              </a:solidFill>
              <a:ln w="9525" algn="ctr">
                <a:solidFill>
                  <a:schemeClr val="tx1"/>
                </a:solidFill>
                <a:miter lim="800000"/>
                <a:headEnd/>
                <a:tailEnd/>
              </a:ln>
              <a:effectLst/>
            </p:spPr>
            <p:txBody>
              <a:bodyPr wrap="none" anchor="ctr"/>
              <a:lstStyle/>
              <a:p>
                <a:endParaRPr lang="en-US" dirty="0"/>
              </a:p>
            </p:txBody>
          </p:sp>
          <p:sp>
            <p:nvSpPr>
              <p:cNvPr id="237716" name="Rectangle 148"/>
              <p:cNvSpPr>
                <a:spLocks noChangeArrowheads="1"/>
              </p:cNvSpPr>
              <p:nvPr/>
            </p:nvSpPr>
            <p:spPr bwMode="auto">
              <a:xfrm>
                <a:off x="1668" y="1232"/>
                <a:ext cx="516" cy="94"/>
              </a:xfrm>
              <a:prstGeom prst="rect">
                <a:avLst/>
              </a:prstGeom>
              <a:solidFill>
                <a:srgbClr val="DDDDDD"/>
              </a:solidFill>
              <a:ln w="9525" algn="ctr">
                <a:solidFill>
                  <a:schemeClr val="tx1"/>
                </a:solidFill>
                <a:miter lim="800000"/>
                <a:headEnd/>
                <a:tailEnd/>
              </a:ln>
              <a:effectLst/>
            </p:spPr>
            <p:txBody>
              <a:bodyPr wrap="none" anchor="ctr"/>
              <a:lstStyle/>
              <a:p>
                <a:endParaRPr lang="en-US" dirty="0"/>
              </a:p>
            </p:txBody>
          </p:sp>
          <p:sp>
            <p:nvSpPr>
              <p:cNvPr id="237717" name="Rectangle 149"/>
              <p:cNvSpPr>
                <a:spLocks noChangeArrowheads="1"/>
              </p:cNvSpPr>
              <p:nvPr/>
            </p:nvSpPr>
            <p:spPr bwMode="auto">
              <a:xfrm>
                <a:off x="1572" y="1184"/>
                <a:ext cx="96" cy="192"/>
              </a:xfrm>
              <a:prstGeom prst="rect">
                <a:avLst/>
              </a:prstGeom>
              <a:solidFill>
                <a:srgbClr val="DDDDDD"/>
              </a:solidFill>
              <a:ln w="9525" algn="ctr">
                <a:solidFill>
                  <a:schemeClr val="tx1"/>
                </a:solidFill>
                <a:miter lim="800000"/>
                <a:headEnd/>
                <a:tailEnd/>
              </a:ln>
              <a:effectLst/>
            </p:spPr>
            <p:txBody>
              <a:bodyPr wrap="none" anchor="ctr"/>
              <a:lstStyle/>
              <a:p>
                <a:endParaRPr lang="en-US" dirty="0"/>
              </a:p>
            </p:txBody>
          </p:sp>
          <p:sp>
            <p:nvSpPr>
              <p:cNvPr id="237718" name="Freeform 150"/>
              <p:cNvSpPr>
                <a:spLocks/>
              </p:cNvSpPr>
              <p:nvPr/>
            </p:nvSpPr>
            <p:spPr bwMode="auto">
              <a:xfrm>
                <a:off x="1176" y="1176"/>
                <a:ext cx="110" cy="204"/>
              </a:xfrm>
              <a:custGeom>
                <a:avLst/>
                <a:gdLst/>
                <a:ahLst/>
                <a:cxnLst>
                  <a:cxn ang="0">
                    <a:pos x="0" y="72"/>
                  </a:cxn>
                  <a:cxn ang="0">
                    <a:pos x="110" y="0"/>
                  </a:cxn>
                  <a:cxn ang="0">
                    <a:pos x="110" y="208"/>
                  </a:cxn>
                  <a:cxn ang="0">
                    <a:pos x="4" y="146"/>
                  </a:cxn>
                  <a:cxn ang="0">
                    <a:pos x="0" y="72"/>
                  </a:cxn>
                </a:cxnLst>
                <a:rect l="0" t="0" r="r" b="b"/>
                <a:pathLst>
                  <a:path w="110" h="208">
                    <a:moveTo>
                      <a:pt x="0" y="72"/>
                    </a:moveTo>
                    <a:lnTo>
                      <a:pt x="110" y="0"/>
                    </a:lnTo>
                    <a:lnTo>
                      <a:pt x="110" y="208"/>
                    </a:lnTo>
                    <a:lnTo>
                      <a:pt x="4" y="146"/>
                    </a:lnTo>
                    <a:lnTo>
                      <a:pt x="0" y="72"/>
                    </a:lnTo>
                    <a:close/>
                  </a:path>
                </a:pathLst>
              </a:custGeom>
              <a:solidFill>
                <a:srgbClr val="DDDDDD"/>
              </a:solidFill>
              <a:ln w="9525" cap="flat" cmpd="sng">
                <a:solidFill>
                  <a:schemeClr val="tx1"/>
                </a:solidFill>
                <a:prstDash val="solid"/>
                <a:round/>
                <a:headEnd/>
                <a:tailEnd/>
              </a:ln>
              <a:effectLst/>
            </p:spPr>
            <p:txBody>
              <a:bodyPr/>
              <a:lstStyle/>
              <a:p>
                <a:endParaRPr lang="en-US" dirty="0"/>
              </a:p>
            </p:txBody>
          </p:sp>
          <p:sp>
            <p:nvSpPr>
              <p:cNvPr id="237719" name="Oval 151"/>
              <p:cNvSpPr>
                <a:spLocks noChangeArrowheads="1"/>
              </p:cNvSpPr>
              <p:nvPr/>
            </p:nvSpPr>
            <p:spPr bwMode="auto">
              <a:xfrm flipH="1">
                <a:off x="1148" y="1250"/>
                <a:ext cx="64" cy="64"/>
              </a:xfrm>
              <a:prstGeom prst="ellipse">
                <a:avLst/>
              </a:prstGeom>
              <a:solidFill>
                <a:srgbClr val="DDDDDD"/>
              </a:solidFill>
              <a:ln w="9525" algn="ctr">
                <a:solidFill>
                  <a:schemeClr val="tx1"/>
                </a:solidFill>
                <a:round/>
                <a:headEnd/>
                <a:tailEnd/>
              </a:ln>
              <a:effectLst/>
            </p:spPr>
            <p:txBody>
              <a:bodyPr wrap="none" anchor="ctr"/>
              <a:lstStyle/>
              <a:p>
                <a:pPr>
                  <a:spcBef>
                    <a:spcPct val="0"/>
                  </a:spcBef>
                  <a:buClrTx/>
                  <a:buFontTx/>
                  <a:buNone/>
                </a:pPr>
                <a:endParaRPr lang="en-US" dirty="0"/>
              </a:p>
            </p:txBody>
          </p:sp>
        </p:grpSp>
        <p:sp>
          <p:nvSpPr>
            <p:cNvPr id="237720" name="Rectangle 152"/>
            <p:cNvSpPr>
              <a:spLocks noChangeArrowheads="1"/>
            </p:cNvSpPr>
            <p:nvPr/>
          </p:nvSpPr>
          <p:spPr bwMode="auto">
            <a:xfrm>
              <a:off x="1062" y="1722"/>
              <a:ext cx="1068" cy="822"/>
            </a:xfrm>
            <a:prstGeom prst="rect">
              <a:avLst/>
            </a:prstGeom>
            <a:noFill/>
            <a:ln w="19050">
              <a:solidFill>
                <a:schemeClr val="tx1"/>
              </a:solidFill>
              <a:miter lim="800000"/>
              <a:headEnd/>
              <a:tailEnd/>
            </a:ln>
            <a:effectLst/>
          </p:spPr>
          <p:txBody>
            <a:bodyPr wrap="none" anchor="ctr"/>
            <a:lstStyle/>
            <a:p>
              <a:endParaRPr lang="en-US" dirty="0"/>
            </a:p>
          </p:txBody>
        </p:sp>
        <p:sp>
          <p:nvSpPr>
            <p:cNvPr id="237721" name="Line 153"/>
            <p:cNvSpPr>
              <a:spLocks noChangeShapeType="1"/>
            </p:cNvSpPr>
            <p:nvPr/>
          </p:nvSpPr>
          <p:spPr bwMode="auto">
            <a:xfrm>
              <a:off x="1610" y="2460"/>
              <a:ext cx="0" cy="81"/>
            </a:xfrm>
            <a:prstGeom prst="line">
              <a:avLst/>
            </a:prstGeom>
            <a:noFill/>
            <a:ln w="9525">
              <a:solidFill>
                <a:schemeClr val="tx1"/>
              </a:solidFill>
              <a:round/>
              <a:headEnd/>
              <a:tailEnd/>
            </a:ln>
            <a:effectLst/>
          </p:spPr>
          <p:txBody>
            <a:bodyPr/>
            <a:lstStyle/>
            <a:p>
              <a:endParaRPr lang="en-US" dirty="0"/>
            </a:p>
          </p:txBody>
        </p:sp>
      </p:grpSp>
      <p:pic>
        <p:nvPicPr>
          <p:cNvPr id="237723" name="Picture 155"/>
          <p:cNvPicPr>
            <a:picLocks noChangeAspect="1" noChangeArrowheads="1"/>
          </p:cNvPicPr>
          <p:nvPr/>
        </p:nvPicPr>
        <p:blipFill>
          <a:blip r:embed="rId12"/>
          <a:srcRect/>
          <a:stretch>
            <a:fillRect/>
          </a:stretch>
        </p:blipFill>
        <p:spPr bwMode="auto">
          <a:xfrm>
            <a:off x="7321856" y="2542401"/>
            <a:ext cx="695238" cy="910476"/>
          </a:xfrm>
          <a:prstGeom prst="rect">
            <a:avLst/>
          </a:prstGeom>
          <a:noFill/>
          <a:ln w="9525">
            <a:no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pic>
      <p:sp>
        <p:nvSpPr>
          <p:cNvPr id="237724" name="Freeform 156"/>
          <p:cNvSpPr>
            <a:spLocks/>
          </p:cNvSpPr>
          <p:nvPr/>
        </p:nvSpPr>
        <p:spPr bwMode="auto">
          <a:xfrm>
            <a:off x="7372411" y="2142298"/>
            <a:ext cx="644683" cy="434256"/>
          </a:xfrm>
          <a:custGeom>
            <a:avLst/>
            <a:gdLst/>
            <a:ahLst/>
            <a:cxnLst>
              <a:cxn ang="0">
                <a:pos x="0" y="0"/>
              </a:cxn>
              <a:cxn ang="0">
                <a:pos x="0" y="1008"/>
              </a:cxn>
              <a:cxn ang="0">
                <a:pos x="912" y="1008"/>
              </a:cxn>
              <a:cxn ang="0">
                <a:pos x="0" y="0"/>
              </a:cxn>
            </a:cxnLst>
            <a:rect l="0" t="0" r="r" b="b"/>
            <a:pathLst>
              <a:path w="912" h="1008">
                <a:moveTo>
                  <a:pt x="0" y="0"/>
                </a:moveTo>
                <a:lnTo>
                  <a:pt x="0" y="1008"/>
                </a:lnTo>
                <a:lnTo>
                  <a:pt x="912" y="1008"/>
                </a:lnTo>
                <a:lnTo>
                  <a:pt x="0" y="0"/>
                </a:lnTo>
                <a:close/>
              </a:path>
            </a:pathLst>
          </a:custGeom>
          <a:gradFill rotWithShape="1">
            <a:gsLst>
              <a:gs pos="0">
                <a:srgbClr val="003399">
                  <a:alpha val="11000"/>
                </a:srgbClr>
              </a:gs>
              <a:gs pos="100000">
                <a:srgbClr val="003399">
                  <a:gamma/>
                  <a:shade val="84314"/>
                  <a:invGamma/>
                  <a:alpha val="75999"/>
                </a:srgbClr>
              </a:gs>
            </a:gsLst>
            <a:lin ang="5400000" scaled="1"/>
          </a:gradFill>
          <a:ln w="9525" cap="flat" cmpd="sng">
            <a:noFill/>
            <a:prstDash val="solid"/>
            <a:round/>
            <a:headEnd type="none" w="med" len="med"/>
            <a:tailEnd type="none" w="med" len="med"/>
          </a:ln>
          <a:effectLst/>
        </p:spPr>
        <p:txBody>
          <a:bodyPr/>
          <a:lstStyle/>
          <a:p>
            <a:endParaRPr lang="en-US" dirty="0"/>
          </a:p>
        </p:txBody>
      </p:sp>
      <p:sp>
        <p:nvSpPr>
          <p:cNvPr id="237725" name="Freeform 157"/>
          <p:cNvSpPr>
            <a:spLocks/>
          </p:cNvSpPr>
          <p:nvPr/>
        </p:nvSpPr>
        <p:spPr bwMode="auto">
          <a:xfrm>
            <a:off x="6492025" y="2816899"/>
            <a:ext cx="825500" cy="632738"/>
          </a:xfrm>
          <a:custGeom>
            <a:avLst/>
            <a:gdLst/>
            <a:ahLst/>
            <a:cxnLst>
              <a:cxn ang="0">
                <a:pos x="0" y="0"/>
              </a:cxn>
              <a:cxn ang="0">
                <a:pos x="384" y="0"/>
              </a:cxn>
              <a:cxn ang="0">
                <a:pos x="384" y="1392"/>
              </a:cxn>
              <a:cxn ang="0">
                <a:pos x="0" y="0"/>
              </a:cxn>
            </a:cxnLst>
            <a:rect l="0" t="0" r="r" b="b"/>
            <a:pathLst>
              <a:path w="384" h="1392">
                <a:moveTo>
                  <a:pt x="0" y="0"/>
                </a:moveTo>
                <a:lnTo>
                  <a:pt x="384" y="0"/>
                </a:lnTo>
                <a:lnTo>
                  <a:pt x="384" y="1392"/>
                </a:lnTo>
                <a:lnTo>
                  <a:pt x="0" y="0"/>
                </a:lnTo>
                <a:close/>
              </a:path>
            </a:pathLst>
          </a:custGeom>
          <a:gradFill rotWithShape="1">
            <a:gsLst>
              <a:gs pos="0">
                <a:srgbClr val="003399">
                  <a:alpha val="11000"/>
                </a:srgbClr>
              </a:gs>
              <a:gs pos="100000">
                <a:srgbClr val="003399">
                  <a:gamma/>
                  <a:shade val="84314"/>
                  <a:invGamma/>
                  <a:alpha val="75999"/>
                </a:srgbClr>
              </a:gs>
            </a:gsLst>
            <a:lin ang="0" scaled="1"/>
          </a:gradFill>
          <a:ln w="9525" cap="flat" cmpd="sng">
            <a:noFill/>
            <a:prstDash val="solid"/>
            <a:round/>
            <a:headEnd type="none" w="med" len="med"/>
            <a:tailEnd type="none" w="med" len="med"/>
          </a:ln>
          <a:effectLst/>
        </p:spPr>
        <p:txBody>
          <a:bodyPr/>
          <a:lstStyle/>
          <a:p>
            <a:endParaRPr lang="en-US" dirty="0"/>
          </a:p>
        </p:txBody>
      </p:sp>
      <p:grpSp>
        <p:nvGrpSpPr>
          <p:cNvPr id="26" name="Group 158"/>
          <p:cNvGrpSpPr>
            <a:grpSpLocks noChangeAspect="1"/>
          </p:cNvGrpSpPr>
          <p:nvPr/>
        </p:nvGrpSpPr>
        <p:grpSpPr bwMode="auto">
          <a:xfrm>
            <a:off x="6728736" y="5162552"/>
            <a:ext cx="392430" cy="472440"/>
            <a:chOff x="991" y="500"/>
            <a:chExt cx="528" cy="635"/>
          </a:xfrm>
        </p:grpSpPr>
        <p:sp>
          <p:nvSpPr>
            <p:cNvPr id="237727" name="Oval 159"/>
            <p:cNvSpPr>
              <a:spLocks noChangeArrowheads="1"/>
            </p:cNvSpPr>
            <p:nvPr/>
          </p:nvSpPr>
          <p:spPr bwMode="auto">
            <a:xfrm>
              <a:off x="991" y="592"/>
              <a:ext cx="437" cy="437"/>
            </a:xfrm>
            <a:prstGeom prst="ellipse">
              <a:avLst/>
            </a:prstGeom>
            <a:solidFill>
              <a:schemeClr val="bg1"/>
            </a:solidFill>
            <a:ln w="28575">
              <a:solidFill>
                <a:schemeClr val="tx1"/>
              </a:solidFill>
              <a:round/>
              <a:headEnd/>
              <a:tailEnd/>
            </a:ln>
            <a:effectLst/>
          </p:spPr>
          <p:txBody>
            <a:bodyPr wrap="none" anchor="ctr"/>
            <a:lstStyle/>
            <a:p>
              <a:endParaRPr lang="en-US" dirty="0"/>
            </a:p>
          </p:txBody>
        </p:sp>
        <p:sp>
          <p:nvSpPr>
            <p:cNvPr id="237728" name="Line 160"/>
            <p:cNvSpPr>
              <a:spLocks noChangeShapeType="1"/>
            </p:cNvSpPr>
            <p:nvPr/>
          </p:nvSpPr>
          <p:spPr bwMode="auto">
            <a:xfrm flipH="1">
              <a:off x="1338" y="818"/>
              <a:ext cx="181" cy="0"/>
            </a:xfrm>
            <a:prstGeom prst="line">
              <a:avLst/>
            </a:prstGeom>
            <a:noFill/>
            <a:ln w="28575">
              <a:solidFill>
                <a:schemeClr val="tx1"/>
              </a:solidFill>
              <a:round/>
              <a:headEnd/>
              <a:tailEnd/>
            </a:ln>
            <a:effectLst/>
          </p:spPr>
          <p:txBody>
            <a:bodyPr/>
            <a:lstStyle/>
            <a:p>
              <a:endParaRPr lang="en-US" dirty="0"/>
            </a:p>
          </p:txBody>
        </p:sp>
        <p:sp>
          <p:nvSpPr>
            <p:cNvPr id="237729" name="Line 161"/>
            <p:cNvSpPr>
              <a:spLocks noChangeShapeType="1"/>
            </p:cNvSpPr>
            <p:nvPr/>
          </p:nvSpPr>
          <p:spPr bwMode="auto">
            <a:xfrm flipV="1">
              <a:off x="1338" y="727"/>
              <a:ext cx="0" cy="182"/>
            </a:xfrm>
            <a:prstGeom prst="line">
              <a:avLst/>
            </a:prstGeom>
            <a:noFill/>
            <a:ln w="28575">
              <a:solidFill>
                <a:schemeClr val="tx1"/>
              </a:solidFill>
              <a:round/>
              <a:headEnd/>
              <a:tailEnd/>
            </a:ln>
            <a:effectLst/>
          </p:spPr>
          <p:txBody>
            <a:bodyPr/>
            <a:lstStyle/>
            <a:p>
              <a:endParaRPr lang="en-US" dirty="0"/>
            </a:p>
          </p:txBody>
        </p:sp>
        <p:sp>
          <p:nvSpPr>
            <p:cNvPr id="237730" name="Line 162"/>
            <p:cNvSpPr>
              <a:spLocks noChangeShapeType="1"/>
            </p:cNvSpPr>
            <p:nvPr/>
          </p:nvSpPr>
          <p:spPr bwMode="auto">
            <a:xfrm flipH="1">
              <a:off x="1112" y="818"/>
              <a:ext cx="152" cy="0"/>
            </a:xfrm>
            <a:prstGeom prst="line">
              <a:avLst/>
            </a:prstGeom>
            <a:noFill/>
            <a:ln w="28575">
              <a:solidFill>
                <a:schemeClr val="tx1"/>
              </a:solidFill>
              <a:round/>
              <a:headEnd/>
              <a:tailEnd type="triangle" w="med" len="med"/>
            </a:ln>
            <a:effectLst/>
          </p:spPr>
          <p:txBody>
            <a:bodyPr/>
            <a:lstStyle/>
            <a:p>
              <a:endParaRPr lang="en-US" dirty="0"/>
            </a:p>
          </p:txBody>
        </p:sp>
        <p:sp>
          <p:nvSpPr>
            <p:cNvPr id="237731" name="Freeform 163"/>
            <p:cNvSpPr>
              <a:spLocks/>
            </p:cNvSpPr>
            <p:nvPr/>
          </p:nvSpPr>
          <p:spPr bwMode="auto">
            <a:xfrm>
              <a:off x="1128" y="500"/>
              <a:ext cx="136" cy="635"/>
            </a:xfrm>
            <a:custGeom>
              <a:avLst/>
              <a:gdLst/>
              <a:ahLst/>
              <a:cxnLst>
                <a:cxn ang="0">
                  <a:pos x="0" y="0"/>
                </a:cxn>
                <a:cxn ang="0">
                  <a:pos x="0" y="227"/>
                </a:cxn>
                <a:cxn ang="0">
                  <a:pos x="90" y="227"/>
                </a:cxn>
                <a:cxn ang="0">
                  <a:pos x="90" y="409"/>
                </a:cxn>
                <a:cxn ang="0">
                  <a:pos x="0" y="409"/>
                </a:cxn>
                <a:cxn ang="0">
                  <a:pos x="0" y="635"/>
                </a:cxn>
              </a:cxnLst>
              <a:rect l="0" t="0" r="r" b="b"/>
              <a:pathLst>
                <a:path w="90" h="635">
                  <a:moveTo>
                    <a:pt x="0" y="0"/>
                  </a:moveTo>
                  <a:lnTo>
                    <a:pt x="0" y="227"/>
                  </a:lnTo>
                  <a:lnTo>
                    <a:pt x="90" y="227"/>
                  </a:lnTo>
                  <a:lnTo>
                    <a:pt x="90" y="409"/>
                  </a:lnTo>
                  <a:lnTo>
                    <a:pt x="0" y="409"/>
                  </a:lnTo>
                  <a:lnTo>
                    <a:pt x="0" y="635"/>
                  </a:lnTo>
                </a:path>
              </a:pathLst>
            </a:custGeom>
            <a:noFill/>
            <a:ln w="28575" cmpd="sng">
              <a:solidFill>
                <a:schemeClr val="tx1"/>
              </a:solidFill>
              <a:round/>
              <a:headEnd/>
              <a:tailEnd/>
            </a:ln>
            <a:effectLst/>
          </p:spPr>
          <p:txBody>
            <a:bodyPr/>
            <a:lstStyle/>
            <a:p>
              <a:endParaRPr lang="en-US" dirty="0"/>
            </a:p>
          </p:txBody>
        </p:sp>
        <p:sp>
          <p:nvSpPr>
            <p:cNvPr id="237732" name="Line 164"/>
            <p:cNvSpPr>
              <a:spLocks noChangeShapeType="1"/>
            </p:cNvSpPr>
            <p:nvPr/>
          </p:nvSpPr>
          <p:spPr bwMode="auto">
            <a:xfrm>
              <a:off x="1128" y="597"/>
              <a:ext cx="0" cy="227"/>
            </a:xfrm>
            <a:prstGeom prst="line">
              <a:avLst/>
            </a:prstGeom>
            <a:noFill/>
            <a:ln w="28575">
              <a:solidFill>
                <a:schemeClr val="tx1"/>
              </a:solidFill>
              <a:round/>
              <a:headEnd/>
              <a:tailEnd/>
            </a:ln>
            <a:effectLst/>
          </p:spPr>
          <p:txBody>
            <a:bodyPr/>
            <a:lstStyle/>
            <a:p>
              <a:endParaRPr lang="en-US" dirty="0"/>
            </a:p>
          </p:txBody>
        </p:sp>
      </p:grpSp>
      <p:sp>
        <p:nvSpPr>
          <p:cNvPr id="27" name="Title 26"/>
          <p:cNvSpPr>
            <a:spLocks noGrp="1"/>
          </p:cNvSpPr>
          <p:nvPr>
            <p:ph type="title"/>
          </p:nvPr>
        </p:nvSpPr>
        <p:spPr/>
        <p:txBody>
          <a:bodyPr/>
          <a:lstStyle/>
          <a:p>
            <a:r>
              <a:rPr lang="en-US" dirty="0"/>
              <a:t>Physical Modeling in Simulink</a:t>
            </a:r>
            <a:r>
              <a:rPr lang="de-DE" baseline="30000" dirty="0"/>
              <a:t>®</a:t>
            </a:r>
            <a:endParaRPr lang="en-US" dirty="0"/>
          </a:p>
        </p:txBody>
      </p:sp>
    </p:spTree>
    <p:extLst>
      <p:ext uri="{BB962C8B-B14F-4D97-AF65-F5344CB8AC3E}">
        <p14:creationId xmlns:p14="http://schemas.microsoft.com/office/powerpoint/2010/main" val="19652264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grpId="0" nodeType="clickEffect">
                                  <p:stCondLst>
                                    <p:cond delay="0"/>
                                  </p:stCondLst>
                                  <p:childTnLst>
                                    <p:set>
                                      <p:cBhvr rctx="PPT">
                                        <p:cTn id="6" dur="indefinite"/>
                                        <p:tgtEl>
                                          <p:spTgt spid="237572"/>
                                        </p:tgtEl>
                                        <p:attrNameLst>
                                          <p:attrName>style.opacity</p:attrName>
                                        </p:attrNameLst>
                                      </p:cBhvr>
                                      <p:to>
                                        <p:strVal val="0.25"/>
                                      </p:to>
                                    </p:set>
                                    <p:animEffect filter="image" prLst="opacity: 0.25">
                                      <p:cBhvr rctx="IE">
                                        <p:cTn id="7" dur="indefinite"/>
                                        <p:tgtEl>
                                          <p:spTgt spid="237572"/>
                                        </p:tgtEl>
                                      </p:cBhvr>
                                    </p:animEffect>
                                  </p:childTnLst>
                                </p:cTn>
                              </p:par>
                              <p:par>
                                <p:cTn id="8" presetID="9" presetClass="emph" presetSubtype="0" grpId="0" nodeType="withEffect">
                                  <p:stCondLst>
                                    <p:cond delay="0"/>
                                  </p:stCondLst>
                                  <p:childTnLst>
                                    <p:set>
                                      <p:cBhvr rctx="PPT">
                                        <p:cTn id="9" dur="indefinite"/>
                                        <p:tgtEl>
                                          <p:spTgt spid="237573"/>
                                        </p:tgtEl>
                                        <p:attrNameLst>
                                          <p:attrName>style.opacity</p:attrName>
                                        </p:attrNameLst>
                                      </p:cBhvr>
                                      <p:to>
                                        <p:strVal val="0.25"/>
                                      </p:to>
                                    </p:set>
                                    <p:animEffect filter="image" prLst="opacity: 0.25">
                                      <p:cBhvr rctx="IE">
                                        <p:cTn id="10" dur="indefinite"/>
                                        <p:tgtEl>
                                          <p:spTgt spid="237573"/>
                                        </p:tgtEl>
                                      </p:cBhvr>
                                    </p:animEffect>
                                  </p:childTnLst>
                                </p:cTn>
                              </p:par>
                              <p:par>
                                <p:cTn id="11" presetID="9" presetClass="emph" presetSubtype="0" grpId="0" nodeType="withEffect">
                                  <p:stCondLst>
                                    <p:cond delay="0"/>
                                  </p:stCondLst>
                                  <p:childTnLst>
                                    <p:set>
                                      <p:cBhvr rctx="PPT">
                                        <p:cTn id="12" dur="indefinite"/>
                                        <p:tgtEl>
                                          <p:spTgt spid="237574"/>
                                        </p:tgtEl>
                                        <p:attrNameLst>
                                          <p:attrName>style.opacity</p:attrName>
                                        </p:attrNameLst>
                                      </p:cBhvr>
                                      <p:to>
                                        <p:strVal val="0.25"/>
                                      </p:to>
                                    </p:set>
                                    <p:animEffect filter="image" prLst="opacity: 0.25">
                                      <p:cBhvr rctx="IE">
                                        <p:cTn id="13" dur="indefinite"/>
                                        <p:tgtEl>
                                          <p:spTgt spid="237574"/>
                                        </p:tgtEl>
                                      </p:cBhvr>
                                    </p:animEffect>
                                  </p:childTnLst>
                                </p:cTn>
                              </p:par>
                              <p:par>
                                <p:cTn id="14" presetID="9" presetClass="emph" presetSubtype="0" grpId="0" nodeType="withEffect">
                                  <p:stCondLst>
                                    <p:cond delay="0"/>
                                  </p:stCondLst>
                                  <p:childTnLst>
                                    <p:set>
                                      <p:cBhvr rctx="PPT">
                                        <p:cTn id="15" dur="indefinite"/>
                                        <p:tgtEl>
                                          <p:spTgt spid="237575"/>
                                        </p:tgtEl>
                                        <p:attrNameLst>
                                          <p:attrName>style.opacity</p:attrName>
                                        </p:attrNameLst>
                                      </p:cBhvr>
                                      <p:to>
                                        <p:strVal val="0.25"/>
                                      </p:to>
                                    </p:set>
                                    <p:animEffect filter="image" prLst="opacity: 0.25">
                                      <p:cBhvr rctx="IE">
                                        <p:cTn id="16" dur="indefinite"/>
                                        <p:tgtEl>
                                          <p:spTgt spid="237575"/>
                                        </p:tgtEl>
                                      </p:cBhvr>
                                    </p:animEffect>
                                  </p:childTnLst>
                                </p:cTn>
                              </p:par>
                              <p:par>
                                <p:cTn id="17" presetID="9" presetClass="emph" presetSubtype="0" nodeType="withEffect">
                                  <p:stCondLst>
                                    <p:cond delay="0"/>
                                  </p:stCondLst>
                                  <p:childTnLst>
                                    <p:set>
                                      <p:cBhvr rctx="PPT">
                                        <p:cTn id="18" dur="indefinite"/>
                                        <p:tgtEl>
                                          <p:spTgt spid="237594"/>
                                        </p:tgtEl>
                                        <p:attrNameLst>
                                          <p:attrName>style.opacity</p:attrName>
                                        </p:attrNameLst>
                                      </p:cBhvr>
                                      <p:to>
                                        <p:strVal val="0.25"/>
                                      </p:to>
                                    </p:set>
                                    <p:animEffect filter="image" prLst="opacity: 0.25">
                                      <p:cBhvr rctx="IE">
                                        <p:cTn id="19" dur="indefinite"/>
                                        <p:tgtEl>
                                          <p:spTgt spid="237594"/>
                                        </p:tgtEl>
                                      </p:cBhvr>
                                    </p:animEffect>
                                  </p:childTnLst>
                                </p:cTn>
                              </p:par>
                              <p:par>
                                <p:cTn id="20" presetID="9" presetClass="emph" presetSubtype="0" nodeType="withEffect">
                                  <p:stCondLst>
                                    <p:cond delay="0"/>
                                  </p:stCondLst>
                                  <p:childTnLst>
                                    <p:set>
                                      <p:cBhvr rctx="PPT">
                                        <p:cTn id="21" dur="indefinite"/>
                                        <p:tgtEl>
                                          <p:spTgt spid="237595"/>
                                        </p:tgtEl>
                                        <p:attrNameLst>
                                          <p:attrName>style.opacity</p:attrName>
                                        </p:attrNameLst>
                                      </p:cBhvr>
                                      <p:to>
                                        <p:strVal val="0.25"/>
                                      </p:to>
                                    </p:set>
                                    <p:animEffect filter="image" prLst="opacity: 0.25">
                                      <p:cBhvr rctx="IE">
                                        <p:cTn id="22" dur="indefinite"/>
                                        <p:tgtEl>
                                          <p:spTgt spid="237595"/>
                                        </p:tgtEl>
                                      </p:cBhvr>
                                    </p:animEffect>
                                  </p:childTnLst>
                                </p:cTn>
                              </p:par>
                              <p:par>
                                <p:cTn id="23" presetID="9" presetClass="emph" presetSubtype="0" nodeType="withEffect">
                                  <p:stCondLst>
                                    <p:cond delay="0"/>
                                  </p:stCondLst>
                                  <p:childTnLst>
                                    <p:set>
                                      <p:cBhvr rctx="PPT">
                                        <p:cTn id="24" dur="indefinite"/>
                                        <p:tgtEl>
                                          <p:spTgt spid="237596"/>
                                        </p:tgtEl>
                                        <p:attrNameLst>
                                          <p:attrName>style.opacity</p:attrName>
                                        </p:attrNameLst>
                                      </p:cBhvr>
                                      <p:to>
                                        <p:strVal val="0.25"/>
                                      </p:to>
                                    </p:set>
                                    <p:animEffect filter="image" prLst="opacity: 0.25">
                                      <p:cBhvr rctx="IE">
                                        <p:cTn id="25" dur="indefinite"/>
                                        <p:tgtEl>
                                          <p:spTgt spid="237596"/>
                                        </p:tgtEl>
                                      </p:cBhvr>
                                    </p:animEffect>
                                  </p:childTnLst>
                                </p:cTn>
                              </p:par>
                              <p:par>
                                <p:cTn id="26" presetID="9" presetClass="emph" presetSubtype="0" nodeType="withEffect">
                                  <p:stCondLst>
                                    <p:cond delay="0"/>
                                  </p:stCondLst>
                                  <p:childTnLst>
                                    <p:set>
                                      <p:cBhvr rctx="PPT">
                                        <p:cTn id="27" dur="indefinite"/>
                                        <p:tgtEl>
                                          <p:spTgt spid="237597"/>
                                        </p:tgtEl>
                                        <p:attrNameLst>
                                          <p:attrName>style.opacity</p:attrName>
                                        </p:attrNameLst>
                                      </p:cBhvr>
                                      <p:to>
                                        <p:strVal val="0.25"/>
                                      </p:to>
                                    </p:set>
                                    <p:animEffect filter="image" prLst="opacity: 0.25">
                                      <p:cBhvr rctx="IE">
                                        <p:cTn id="28" dur="indefinite"/>
                                        <p:tgtEl>
                                          <p:spTgt spid="237597"/>
                                        </p:tgtEl>
                                      </p:cBhvr>
                                    </p:animEffect>
                                  </p:childTnLst>
                                </p:cTn>
                              </p:par>
                              <p:par>
                                <p:cTn id="29" presetID="9" presetClass="emph" presetSubtype="0" grpId="0" nodeType="withEffect">
                                  <p:stCondLst>
                                    <p:cond delay="0"/>
                                  </p:stCondLst>
                                  <p:childTnLst>
                                    <p:set>
                                      <p:cBhvr rctx="PPT">
                                        <p:cTn id="30" dur="indefinite"/>
                                        <p:tgtEl>
                                          <p:spTgt spid="237576"/>
                                        </p:tgtEl>
                                        <p:attrNameLst>
                                          <p:attrName>style.opacity</p:attrName>
                                        </p:attrNameLst>
                                      </p:cBhvr>
                                      <p:to>
                                        <p:strVal val="0.25"/>
                                      </p:to>
                                    </p:set>
                                    <p:animEffect filter="image" prLst="opacity: 0.25">
                                      <p:cBhvr rctx="IE">
                                        <p:cTn id="31" dur="indefinite"/>
                                        <p:tgtEl>
                                          <p:spTgt spid="237576"/>
                                        </p:tgtEl>
                                      </p:cBhvr>
                                    </p:animEffect>
                                  </p:childTnLst>
                                </p:cTn>
                              </p:par>
                              <p:par>
                                <p:cTn id="32" presetID="9" presetClass="emph" presetSubtype="0" nodeType="withEffect">
                                  <p:stCondLst>
                                    <p:cond delay="0"/>
                                  </p:stCondLst>
                                  <p:childTnLst>
                                    <p:set>
                                      <p:cBhvr rctx="PPT">
                                        <p:cTn id="33" dur="indefinite"/>
                                        <p:tgtEl>
                                          <p:spTgt spid="8"/>
                                        </p:tgtEl>
                                        <p:attrNameLst>
                                          <p:attrName>style.opacity</p:attrName>
                                        </p:attrNameLst>
                                      </p:cBhvr>
                                      <p:to>
                                        <p:strVal val="0.25"/>
                                      </p:to>
                                    </p:set>
                                    <p:animEffect filter="image" prLst="opacity: 0.25">
                                      <p:cBhvr rctx="IE">
                                        <p:cTn id="34" dur="indefinite"/>
                                        <p:tgtEl>
                                          <p:spTgt spid="8"/>
                                        </p:tgtEl>
                                      </p:cBhvr>
                                    </p:animEffect>
                                  </p:childTnLst>
                                </p:cTn>
                              </p:par>
                              <p:par>
                                <p:cTn id="35" presetID="9" presetClass="emph" presetSubtype="0" nodeType="withEffect">
                                  <p:stCondLst>
                                    <p:cond delay="0"/>
                                  </p:stCondLst>
                                  <p:childTnLst>
                                    <p:set>
                                      <p:cBhvr rctx="PPT">
                                        <p:cTn id="36" dur="indefinite"/>
                                        <p:tgtEl>
                                          <p:spTgt spid="237723"/>
                                        </p:tgtEl>
                                        <p:attrNameLst>
                                          <p:attrName>style.opacity</p:attrName>
                                        </p:attrNameLst>
                                      </p:cBhvr>
                                      <p:to>
                                        <p:strVal val="0.25"/>
                                      </p:to>
                                    </p:set>
                                    <p:animEffect filter="image" prLst="opacity: 0.25">
                                      <p:cBhvr rctx="IE">
                                        <p:cTn id="37" dur="indefinite"/>
                                        <p:tgtEl>
                                          <p:spTgt spid="237723"/>
                                        </p:tgtEl>
                                      </p:cBhvr>
                                    </p:animEffect>
                                  </p:childTnLst>
                                </p:cTn>
                              </p:par>
                              <p:par>
                                <p:cTn id="38" presetID="9" presetClass="emph" presetSubtype="0" grpId="0" nodeType="withEffect">
                                  <p:stCondLst>
                                    <p:cond delay="0"/>
                                  </p:stCondLst>
                                  <p:childTnLst>
                                    <p:set>
                                      <p:cBhvr rctx="PPT">
                                        <p:cTn id="39" dur="indefinite"/>
                                        <p:tgtEl>
                                          <p:spTgt spid="237724"/>
                                        </p:tgtEl>
                                        <p:attrNameLst>
                                          <p:attrName>style.opacity</p:attrName>
                                        </p:attrNameLst>
                                      </p:cBhvr>
                                      <p:to>
                                        <p:strVal val="0.25"/>
                                      </p:to>
                                    </p:set>
                                    <p:animEffect filter="image" prLst="opacity: 0.25">
                                      <p:cBhvr rctx="IE">
                                        <p:cTn id="40" dur="indefinite"/>
                                        <p:tgtEl>
                                          <p:spTgt spid="237724"/>
                                        </p:tgtEl>
                                      </p:cBhvr>
                                    </p:animEffect>
                                  </p:childTnLst>
                                </p:cTn>
                              </p:par>
                              <p:par>
                                <p:cTn id="41" presetID="9" presetClass="emph" presetSubtype="0" grpId="0" nodeType="withEffect">
                                  <p:stCondLst>
                                    <p:cond delay="0"/>
                                  </p:stCondLst>
                                  <p:childTnLst>
                                    <p:set>
                                      <p:cBhvr rctx="PPT">
                                        <p:cTn id="42" dur="indefinite"/>
                                        <p:tgtEl>
                                          <p:spTgt spid="237725"/>
                                        </p:tgtEl>
                                        <p:attrNameLst>
                                          <p:attrName>style.opacity</p:attrName>
                                        </p:attrNameLst>
                                      </p:cBhvr>
                                      <p:to>
                                        <p:strVal val="0.25"/>
                                      </p:to>
                                    </p:set>
                                    <p:animEffect filter="image" prLst="opacity: 0.25">
                                      <p:cBhvr rctx="IE">
                                        <p:cTn id="43" dur="indefinite"/>
                                        <p:tgtEl>
                                          <p:spTgt spid="237725"/>
                                        </p:tgtEl>
                                      </p:cBhvr>
                                    </p:animEffect>
                                  </p:childTnLst>
                                </p:cTn>
                              </p:par>
                              <p:par>
                                <p:cTn id="44" presetID="9" presetClass="emph" presetSubtype="0" grpId="0" nodeType="withEffect">
                                  <p:stCondLst>
                                    <p:cond delay="0"/>
                                  </p:stCondLst>
                                  <p:childTnLst>
                                    <p:set>
                                      <p:cBhvr rctx="PPT">
                                        <p:cTn id="45" dur="indefinite"/>
                                        <p:tgtEl>
                                          <p:spTgt spid="237577"/>
                                        </p:tgtEl>
                                        <p:attrNameLst>
                                          <p:attrName>style.opacity</p:attrName>
                                        </p:attrNameLst>
                                      </p:cBhvr>
                                      <p:to>
                                        <p:strVal val="0.25"/>
                                      </p:to>
                                    </p:set>
                                    <p:animEffect filter="image" prLst="opacity: 0.25">
                                      <p:cBhvr rctx="IE">
                                        <p:cTn id="46" dur="indefinite"/>
                                        <p:tgtEl>
                                          <p:spTgt spid="2375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7572" grpId="0" animBg="1"/>
      <p:bldP spid="237573" grpId="0"/>
      <p:bldP spid="237574" grpId="0" animBg="1"/>
      <p:bldP spid="237575" grpId="0"/>
      <p:bldP spid="237576" grpId="0" animBg="1"/>
      <p:bldP spid="237577" grpId="0"/>
      <p:bldP spid="237724" grpId="0" animBg="1"/>
      <p:bldP spid="237725"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Rectangle 16"/>
          <p:cNvSpPr>
            <a:spLocks noChangeArrowheads="1"/>
          </p:cNvSpPr>
          <p:nvPr/>
        </p:nvSpPr>
        <p:spPr bwMode="auto">
          <a:xfrm>
            <a:off x="497151" y="2280058"/>
            <a:ext cx="5141649" cy="3358742"/>
          </a:xfrm>
          <a:prstGeom prst="rect">
            <a:avLst/>
          </a:prstGeom>
          <a:solidFill>
            <a:schemeClr val="bg1"/>
          </a:solidFill>
          <a:ln w="19050">
            <a:noFill/>
            <a:miter lim="800000"/>
            <a:headEnd/>
            <a:tailEnd/>
          </a:ln>
        </p:spPr>
        <p:txBody>
          <a:bodyPr lIns="0" tIns="0" rIns="0" bIns="0"/>
          <a:lstStyle/>
          <a:p>
            <a:r>
              <a:rPr lang="en-US" b="1" dirty="0" smtClean="0">
                <a:solidFill>
                  <a:srgbClr val="215083"/>
                </a:solidFill>
              </a:rPr>
              <a:t>Challenge</a:t>
            </a:r>
            <a:endParaRPr lang="en-US" b="1" dirty="0">
              <a:solidFill>
                <a:srgbClr val="215083"/>
              </a:solidFill>
            </a:endParaRPr>
          </a:p>
          <a:p>
            <a:r>
              <a:rPr lang="en-US" sz="1500" dirty="0" smtClean="0">
                <a:solidFill>
                  <a:prstClr val="black"/>
                </a:solidFill>
              </a:rPr>
              <a:t>Develop </a:t>
            </a:r>
            <a:r>
              <a:rPr lang="en-US" sz="1500" dirty="0">
                <a:solidFill>
                  <a:prstClr val="black"/>
                </a:solidFill>
              </a:rPr>
              <a:t>the propulsion control algorithms for the USS Makin </a:t>
            </a:r>
            <a:r>
              <a:rPr lang="en-US" sz="1500" dirty="0" smtClean="0">
                <a:solidFill>
                  <a:prstClr val="black"/>
                </a:solidFill>
              </a:rPr>
              <a:t>Island</a:t>
            </a:r>
            <a:r>
              <a:rPr lang="en-US" sz="1500" dirty="0" smtClean="0">
                <a:solidFill>
                  <a:prstClr val="black"/>
                </a:solidFill>
                <a:cs typeface="Times New Roman" pitchFamily="18" charset="0"/>
              </a:rPr>
              <a:t>  </a:t>
            </a:r>
          </a:p>
          <a:p>
            <a:pPr>
              <a:spcBef>
                <a:spcPct val="30000"/>
              </a:spcBef>
              <a:buClr>
                <a:srgbClr val="215083"/>
              </a:buClr>
              <a:buFont typeface="Wingdings" pitchFamily="2" charset="2"/>
              <a:buNone/>
            </a:pPr>
            <a:r>
              <a:rPr lang="en-US" b="1" dirty="0" smtClean="0">
                <a:solidFill>
                  <a:srgbClr val="215083"/>
                </a:solidFill>
              </a:rPr>
              <a:t>Solution</a:t>
            </a:r>
          </a:p>
          <a:p>
            <a:r>
              <a:rPr lang="en-US" sz="1500" dirty="0" smtClean="0">
                <a:solidFill>
                  <a:prstClr val="black"/>
                </a:solidFill>
              </a:rPr>
              <a:t>Use </a:t>
            </a:r>
            <a:r>
              <a:rPr lang="en-US" sz="1500" dirty="0">
                <a:solidFill>
                  <a:prstClr val="black"/>
                </a:solidFill>
              </a:rPr>
              <a:t>Model-Based Design with MATLAB and Simulink to model the ship’s main systems, develop and verify control algorithms, and generate code for onboard training and HIL test </a:t>
            </a:r>
            <a:r>
              <a:rPr lang="en-US" sz="1500" dirty="0" smtClean="0">
                <a:solidFill>
                  <a:prstClr val="black"/>
                </a:solidFill>
              </a:rPr>
              <a:t>setups </a:t>
            </a:r>
            <a:endParaRPr lang="en-US" sz="1500" dirty="0">
              <a:solidFill>
                <a:prstClr val="black"/>
              </a:solidFill>
            </a:endParaRPr>
          </a:p>
          <a:p>
            <a:pPr>
              <a:spcBef>
                <a:spcPct val="30000"/>
              </a:spcBef>
              <a:buClr>
                <a:srgbClr val="215083"/>
              </a:buClr>
              <a:buFont typeface="Wingdings" pitchFamily="2" charset="2"/>
              <a:buNone/>
            </a:pPr>
            <a:r>
              <a:rPr lang="en-US" b="1" dirty="0">
                <a:solidFill>
                  <a:srgbClr val="215083"/>
                </a:solidFill>
              </a:rPr>
              <a:t>Results</a:t>
            </a:r>
          </a:p>
          <a:p>
            <a:pPr marL="339725" lvl="1" indent="-225425">
              <a:spcBef>
                <a:spcPct val="10000"/>
              </a:spcBef>
              <a:buClr>
                <a:srgbClr val="215083"/>
              </a:buClr>
              <a:buFont typeface="Wingdings" pitchFamily="2" charset="2"/>
              <a:buChar char="§"/>
            </a:pPr>
            <a:r>
              <a:rPr lang="en-US" sz="1500" dirty="0" smtClean="0">
                <a:solidFill>
                  <a:prstClr val="black"/>
                </a:solidFill>
              </a:rPr>
              <a:t>Time-to-simulation </a:t>
            </a:r>
            <a:r>
              <a:rPr lang="en-US" sz="1500" dirty="0">
                <a:solidFill>
                  <a:prstClr val="black"/>
                </a:solidFill>
              </a:rPr>
              <a:t>cut by </a:t>
            </a:r>
            <a:r>
              <a:rPr lang="en-US" sz="1500" dirty="0" smtClean="0">
                <a:solidFill>
                  <a:prstClr val="black"/>
                </a:solidFill>
              </a:rPr>
              <a:t>two-thirds </a:t>
            </a:r>
            <a:endParaRPr lang="en-US" sz="1500" dirty="0">
              <a:solidFill>
                <a:prstClr val="black"/>
              </a:solidFill>
              <a:cs typeface="Times New Roman" pitchFamily="18" charset="0"/>
            </a:endParaRPr>
          </a:p>
          <a:p>
            <a:pPr marL="339725" lvl="1" indent="-225425">
              <a:spcBef>
                <a:spcPct val="10000"/>
              </a:spcBef>
              <a:buClr>
                <a:srgbClr val="215083"/>
              </a:buClr>
              <a:buFont typeface="Wingdings" pitchFamily="2" charset="2"/>
              <a:buChar char="§"/>
            </a:pPr>
            <a:r>
              <a:rPr lang="en-US" sz="1500" dirty="0" smtClean="0">
                <a:solidFill>
                  <a:prstClr val="black"/>
                </a:solidFill>
              </a:rPr>
              <a:t>Key </a:t>
            </a:r>
            <a:r>
              <a:rPr lang="en-US" sz="1500" dirty="0">
                <a:solidFill>
                  <a:prstClr val="black"/>
                </a:solidFill>
              </a:rPr>
              <a:t>design issues identified </a:t>
            </a:r>
            <a:r>
              <a:rPr lang="en-US" sz="1500" dirty="0" smtClean="0">
                <a:solidFill>
                  <a:prstClr val="black"/>
                </a:solidFill>
              </a:rPr>
              <a:t>early </a:t>
            </a:r>
            <a:endParaRPr lang="en-US" sz="1500" dirty="0">
              <a:solidFill>
                <a:prstClr val="black"/>
              </a:solidFill>
              <a:cs typeface="Times New Roman" pitchFamily="18" charset="0"/>
            </a:endParaRPr>
          </a:p>
          <a:p>
            <a:pPr marL="339725" lvl="1" indent="-225425">
              <a:spcBef>
                <a:spcPct val="10000"/>
              </a:spcBef>
              <a:buClr>
                <a:srgbClr val="215083"/>
              </a:buClr>
              <a:buFont typeface="Wingdings" pitchFamily="2" charset="2"/>
              <a:buChar char="§"/>
            </a:pPr>
            <a:r>
              <a:rPr lang="en-US" sz="1500" dirty="0" smtClean="0">
                <a:solidFill>
                  <a:prstClr val="black"/>
                </a:solidFill>
              </a:rPr>
              <a:t>Models </a:t>
            </a:r>
            <a:r>
              <a:rPr lang="en-US" sz="1500" dirty="0">
                <a:solidFill>
                  <a:prstClr val="black"/>
                </a:solidFill>
              </a:rPr>
              <a:t>reused multiple </a:t>
            </a:r>
            <a:r>
              <a:rPr lang="en-US" sz="1500" dirty="0" smtClean="0">
                <a:solidFill>
                  <a:prstClr val="black"/>
                </a:solidFill>
              </a:rPr>
              <a:t>time</a:t>
            </a:r>
            <a:r>
              <a:rPr lang="en-US" sz="1600" dirty="0" smtClean="0">
                <a:solidFill>
                  <a:prstClr val="black"/>
                </a:solidFill>
              </a:rPr>
              <a:t>s</a:t>
            </a:r>
            <a:endParaRPr lang="en-US" sz="1500" dirty="0">
              <a:solidFill>
                <a:prstClr val="black"/>
              </a:solidFill>
            </a:endParaRPr>
          </a:p>
          <a:p>
            <a:endParaRPr lang="en-US" dirty="0">
              <a:solidFill>
                <a:prstClr val="black"/>
              </a:solidFill>
              <a:cs typeface="Times New Roman" pitchFamily="18" charset="0"/>
            </a:endParaRPr>
          </a:p>
        </p:txBody>
      </p:sp>
      <p:sp>
        <p:nvSpPr>
          <p:cNvPr id="11" name="Rectangle 17"/>
          <p:cNvSpPr>
            <a:spLocks noChangeArrowheads="1"/>
          </p:cNvSpPr>
          <p:nvPr/>
        </p:nvSpPr>
        <p:spPr bwMode="auto">
          <a:xfrm>
            <a:off x="369888" y="2181225"/>
            <a:ext cx="8005762" cy="3609975"/>
          </a:xfrm>
          <a:prstGeom prst="rect">
            <a:avLst/>
          </a:prstGeom>
          <a:noFill/>
          <a:ln w="28575">
            <a:solidFill>
              <a:schemeClr val="tx2"/>
            </a:solidFill>
            <a:miter lim="800000"/>
            <a:headEnd/>
            <a:tailEnd/>
          </a:ln>
        </p:spPr>
        <p:txBody>
          <a:bodyPr wrap="none" anchor="ctr"/>
          <a:lstStyle/>
          <a:p>
            <a:endParaRPr lang="en-US">
              <a:solidFill>
                <a:prstClr val="black"/>
              </a:solidFill>
            </a:endParaRPr>
          </a:p>
        </p:txBody>
      </p:sp>
      <p:sp>
        <p:nvSpPr>
          <p:cNvPr id="3074" name="Rectangle 15"/>
          <p:cNvSpPr>
            <a:spLocks noChangeArrowheads="1"/>
          </p:cNvSpPr>
          <p:nvPr/>
        </p:nvSpPr>
        <p:spPr bwMode="auto">
          <a:xfrm>
            <a:off x="488075" y="838200"/>
            <a:ext cx="5826306" cy="1066800"/>
          </a:xfrm>
          <a:prstGeom prst="rect">
            <a:avLst/>
          </a:prstGeom>
          <a:noFill/>
          <a:ln w="9525">
            <a:noFill/>
            <a:miter lim="800000"/>
            <a:headEnd/>
            <a:tailEnd/>
          </a:ln>
        </p:spPr>
        <p:txBody>
          <a:bodyPr lIns="0" tIns="0" rIns="0" bIns="0"/>
          <a:lstStyle/>
          <a:p>
            <a:r>
              <a:rPr lang="en-US" sz="2000" b="1" dirty="0" err="1" smtClean="0">
                <a:solidFill>
                  <a:srgbClr val="125687"/>
                </a:solidFill>
              </a:rPr>
              <a:t>GasTOPS</a:t>
            </a:r>
            <a:r>
              <a:rPr lang="en-US" sz="2000" b="1" dirty="0" smtClean="0">
                <a:solidFill>
                  <a:srgbClr val="125687"/>
                </a:solidFill>
              </a:rPr>
              <a:t> </a:t>
            </a:r>
            <a:r>
              <a:rPr lang="en-US" sz="2000" b="1" dirty="0">
                <a:solidFill>
                  <a:srgbClr val="125687"/>
                </a:solidFill>
              </a:rPr>
              <a:t>Develops and Tests Propulsion Control Algorithms for the USS Makin Island</a:t>
            </a:r>
            <a:endParaRPr lang="en-US" sz="2000" dirty="0">
              <a:solidFill>
                <a:srgbClr val="125687"/>
              </a:solidFill>
            </a:endParaRPr>
          </a:p>
          <a:p>
            <a:endParaRPr lang="en-US" sz="2000" dirty="0">
              <a:solidFill>
                <a:srgbClr val="125687"/>
              </a:solidFill>
            </a:endParaRPr>
          </a:p>
          <a:p>
            <a:endParaRPr lang="en-US" sz="2000" b="1" dirty="0">
              <a:solidFill>
                <a:srgbClr val="125687"/>
              </a:solidFill>
            </a:endParaRPr>
          </a:p>
        </p:txBody>
      </p:sp>
      <p:sp>
        <p:nvSpPr>
          <p:cNvPr id="217106" name="Rectangle 18"/>
          <p:cNvSpPr>
            <a:spLocks noChangeArrowheads="1"/>
          </p:cNvSpPr>
          <p:nvPr/>
        </p:nvSpPr>
        <p:spPr bwMode="auto">
          <a:xfrm>
            <a:off x="5791200" y="2819400"/>
            <a:ext cx="3076575" cy="3657600"/>
          </a:xfrm>
          <a:prstGeom prst="rect">
            <a:avLst/>
          </a:prstGeom>
          <a:gradFill rotWithShape="1">
            <a:gsLst>
              <a:gs pos="0">
                <a:srgbClr val="AEC7E2"/>
              </a:gs>
              <a:gs pos="50000">
                <a:srgbClr val="AEC7E2">
                  <a:gamma/>
                  <a:tint val="0"/>
                  <a:invGamma/>
                </a:srgbClr>
              </a:gs>
              <a:gs pos="100000">
                <a:srgbClr val="AEC7E2"/>
              </a:gs>
            </a:gsLst>
            <a:lin ang="2700000" scaled="1"/>
          </a:gradFill>
          <a:ln w="19050">
            <a:solidFill>
              <a:schemeClr val="tx2"/>
            </a:solidFill>
            <a:miter lim="800000"/>
            <a:headEnd/>
            <a:tailEnd/>
          </a:ln>
          <a:effectLst>
            <a:outerShdw dist="35921" dir="2700000" algn="ctr" rotWithShape="0">
              <a:schemeClr val="bg2">
                <a:alpha val="50000"/>
              </a:schemeClr>
            </a:outerShdw>
          </a:effectLst>
        </p:spPr>
        <p:txBody>
          <a:bodyPr lIns="182880" tIns="0" rIns="182880" bIns="0" anchor="ctr"/>
          <a:lstStyle/>
          <a:p>
            <a:pPr>
              <a:lnSpc>
                <a:spcPct val="125000"/>
              </a:lnSpc>
            </a:pPr>
            <a:r>
              <a:rPr lang="en-US" sz="1400" b="1" smtClean="0">
                <a:solidFill>
                  <a:srgbClr val="125687"/>
                </a:solidFill>
              </a:rPr>
              <a:t>“</a:t>
            </a:r>
            <a:r>
              <a:rPr lang="en-US" sz="1400" b="1" dirty="0" smtClean="0">
                <a:solidFill>
                  <a:srgbClr val="125687"/>
                </a:solidFill>
              </a:rPr>
              <a:t>We </a:t>
            </a:r>
            <a:r>
              <a:rPr lang="en-US" sz="1400" b="1" dirty="0">
                <a:solidFill>
                  <a:srgbClr val="125687"/>
                </a:solidFill>
              </a:rPr>
              <a:t>mitigate risk by simulating complex marine and aircraft systems before they are built. To reduce costs, we automate simulations with MATLAB and reuse models throughout development. Understanding</a:t>
            </a:r>
          </a:p>
          <a:p>
            <a:pPr>
              <a:lnSpc>
                <a:spcPct val="125000"/>
              </a:lnSpc>
            </a:pPr>
            <a:r>
              <a:rPr lang="en-US" sz="1400" b="1" dirty="0" err="1">
                <a:solidFill>
                  <a:srgbClr val="125687"/>
                </a:solidFill>
              </a:rPr>
              <a:t>multidomain</a:t>
            </a:r>
            <a:r>
              <a:rPr lang="en-US" sz="1400" b="1" dirty="0">
                <a:solidFill>
                  <a:srgbClr val="125687"/>
                </a:solidFill>
              </a:rPr>
              <a:t> systems through simulations in Simulink and </a:t>
            </a:r>
            <a:r>
              <a:rPr lang="en-US" sz="1400" b="1" dirty="0" err="1">
                <a:solidFill>
                  <a:srgbClr val="125687"/>
                </a:solidFill>
              </a:rPr>
              <a:t>SimPowerSystems</a:t>
            </a:r>
            <a:r>
              <a:rPr lang="en-US" sz="1400" b="1" dirty="0">
                <a:solidFill>
                  <a:srgbClr val="125687"/>
                </a:solidFill>
              </a:rPr>
              <a:t> is invaluable to our business</a:t>
            </a:r>
            <a:r>
              <a:rPr lang="en-US" sz="1400" b="1" dirty="0" smtClean="0">
                <a:solidFill>
                  <a:srgbClr val="125687"/>
                </a:solidFill>
              </a:rPr>
              <a:t>.”</a:t>
            </a:r>
            <a:endParaRPr lang="en-US" sz="1400" b="1" dirty="0">
              <a:solidFill>
                <a:srgbClr val="125687"/>
              </a:solidFill>
              <a:ea typeface="Arial Unicode MS" pitchFamily="34" charset="-128"/>
              <a:cs typeface="Arial Unicode MS" pitchFamily="34" charset="-128"/>
            </a:endParaRPr>
          </a:p>
          <a:p>
            <a:pPr algn="r">
              <a:lnSpc>
                <a:spcPct val="115000"/>
              </a:lnSpc>
              <a:spcBef>
                <a:spcPct val="25000"/>
              </a:spcBef>
              <a:defRPr/>
            </a:pPr>
            <a:r>
              <a:rPr lang="en-US" sz="1200" b="1" dirty="0" smtClean="0">
                <a:solidFill>
                  <a:srgbClr val="125687"/>
                </a:solidFill>
              </a:rPr>
              <a:t>	Shaun Horning 	</a:t>
            </a:r>
            <a:r>
              <a:rPr lang="en-US" sz="1200" b="1" smtClean="0">
                <a:solidFill>
                  <a:srgbClr val="125687"/>
                </a:solidFill>
              </a:rPr>
              <a:t>	GasTOPS</a:t>
            </a:r>
            <a:endParaRPr lang="en-US" sz="1200" b="1" dirty="0">
              <a:solidFill>
                <a:srgbClr val="125687"/>
              </a:solidFill>
              <a:ea typeface="Arial Unicode MS" pitchFamily="34" charset="-128"/>
              <a:cs typeface="Arial Unicode MS" pitchFamily="34" charset="-128"/>
            </a:endParaRPr>
          </a:p>
        </p:txBody>
      </p:sp>
      <p:sp>
        <p:nvSpPr>
          <p:cNvPr id="3078" name="Text Box 22"/>
          <p:cNvSpPr txBox="1">
            <a:spLocks noChangeArrowheads="1"/>
          </p:cNvSpPr>
          <p:nvPr/>
        </p:nvSpPr>
        <p:spPr bwMode="auto">
          <a:xfrm>
            <a:off x="6184307" y="2298412"/>
            <a:ext cx="2553394" cy="292388"/>
          </a:xfrm>
          <a:prstGeom prst="rect">
            <a:avLst/>
          </a:prstGeom>
          <a:solidFill>
            <a:schemeClr val="bg1"/>
          </a:solidFill>
          <a:ln w="9525">
            <a:noFill/>
            <a:miter lim="800000"/>
            <a:headEnd/>
            <a:tailEnd/>
          </a:ln>
        </p:spPr>
        <p:txBody>
          <a:bodyPr wrap="square" lIns="0" tIns="91440" rIns="0" bIns="45720">
            <a:spAutoFit/>
          </a:bodyPr>
          <a:lstStyle/>
          <a:p>
            <a:r>
              <a:rPr lang="en-US" sz="1000" b="1" dirty="0" smtClean="0">
                <a:solidFill>
                  <a:srgbClr val="125687"/>
                </a:solidFill>
              </a:rPr>
              <a:t>The </a:t>
            </a:r>
            <a:r>
              <a:rPr lang="en-US" sz="1000" b="1" dirty="0">
                <a:solidFill>
                  <a:srgbClr val="125687"/>
                </a:solidFill>
              </a:rPr>
              <a:t>USS Makin </a:t>
            </a:r>
            <a:r>
              <a:rPr lang="en-US" sz="1000" b="1" dirty="0" smtClean="0">
                <a:solidFill>
                  <a:srgbClr val="125687"/>
                </a:solidFill>
              </a:rPr>
              <a:t>Island.</a:t>
            </a:r>
            <a:endParaRPr lang="en-US" sz="1000" b="1" dirty="0">
              <a:solidFill>
                <a:srgbClr val="125687"/>
              </a:solidFill>
            </a:endParaRPr>
          </a:p>
        </p:txBody>
      </p:sp>
      <p:sp>
        <p:nvSpPr>
          <p:cNvPr id="8" name="Text Box 37"/>
          <p:cNvSpPr txBox="1">
            <a:spLocks noChangeArrowheads="1"/>
          </p:cNvSpPr>
          <p:nvPr/>
        </p:nvSpPr>
        <p:spPr bwMode="auto">
          <a:xfrm>
            <a:off x="269875" y="6284913"/>
            <a:ext cx="1270000" cy="244475"/>
          </a:xfrm>
          <a:prstGeom prst="rect">
            <a:avLst/>
          </a:prstGeom>
          <a:noFill/>
          <a:ln w="9525">
            <a:noFill/>
            <a:miter lim="800000"/>
            <a:headEnd/>
            <a:tailEnd/>
          </a:ln>
        </p:spPr>
        <p:txBody>
          <a:bodyPr>
            <a:spAutoFit/>
          </a:bodyPr>
          <a:lstStyle/>
          <a:p>
            <a:r>
              <a:rPr lang="en-US" sz="1000" dirty="0" smtClean="0">
                <a:solidFill>
                  <a:prstClr val="black"/>
                </a:solidFill>
                <a:hlinkClick r:id="rId4"/>
              </a:rPr>
              <a:t>Link to </a:t>
            </a:r>
            <a:r>
              <a:rPr lang="en-US" sz="1000" dirty="0">
                <a:solidFill>
                  <a:prstClr val="black"/>
                </a:solidFill>
                <a:hlinkClick r:id="rId4"/>
              </a:rPr>
              <a:t>user story</a:t>
            </a:r>
            <a:endParaRPr lang="en-US" sz="1000" dirty="0">
              <a:solidFill>
                <a:prstClr val="black"/>
              </a:solidFill>
            </a:endParaRPr>
          </a:p>
        </p:txBody>
      </p:sp>
      <p:pic>
        <p:nvPicPr>
          <p:cNvPr id="1026" name="Picture 2" descr="http://sharepoint/marketing/marcomm/teams/project_page_portal/cust_ref_archive_page/User%20Stories%20in%20Development/GasTOPS/LHD8_Sea_Trial.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92612" y="730173"/>
            <a:ext cx="2638388" cy="1568992"/>
          </a:xfrm>
          <a:prstGeom prst="rect">
            <a:avLst/>
          </a:prstGeom>
          <a:noFill/>
          <a:ln w="19050">
            <a:solidFill>
              <a:schemeClr val="tx2"/>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1760746"/>
      </p:ext>
    </p:extLst>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786" name="Rectangle 2"/>
          <p:cNvSpPr>
            <a:spLocks noChangeArrowheads="1"/>
          </p:cNvSpPr>
          <p:nvPr/>
        </p:nvSpPr>
        <p:spPr bwMode="auto">
          <a:xfrm>
            <a:off x="369888" y="2057400"/>
            <a:ext cx="8005762" cy="4038601"/>
          </a:xfrm>
          <a:prstGeom prst="rect">
            <a:avLst/>
          </a:prstGeom>
          <a:noFill/>
          <a:ln w="28575">
            <a:solidFill>
              <a:schemeClr val="tx2"/>
            </a:solidFill>
            <a:miter lim="800000"/>
            <a:headEnd/>
            <a:tailEnd/>
          </a:ln>
        </p:spPr>
        <p:txBody>
          <a:bodyPr wrap="none" anchor="ctr"/>
          <a:lstStyle/>
          <a:p>
            <a:pPr eaLnBrk="0" hangingPunct="0"/>
            <a:endParaRPr lang="en-US">
              <a:solidFill>
                <a:prstClr val="black"/>
              </a:solidFill>
            </a:endParaRPr>
          </a:p>
        </p:txBody>
      </p:sp>
      <p:sp>
        <p:nvSpPr>
          <p:cNvPr id="246787" name="Rectangle 3"/>
          <p:cNvSpPr>
            <a:spLocks noGrp="1" noChangeArrowheads="1"/>
          </p:cNvSpPr>
          <p:nvPr>
            <p:ph type="title"/>
          </p:nvPr>
        </p:nvSpPr>
        <p:spPr>
          <a:xfrm>
            <a:off x="433388" y="838200"/>
            <a:ext cx="5168900" cy="1066800"/>
          </a:xfrm>
        </p:spPr>
        <p:txBody>
          <a:bodyPr/>
          <a:lstStyle/>
          <a:p>
            <a:r>
              <a:rPr lang="en-US" altLang="en-US" sz="2000" dirty="0" smtClean="0"/>
              <a:t>ABB Accelerates Application Control Software Development for Power Electronic Controller</a:t>
            </a:r>
            <a:endParaRPr lang="en-US" altLang="en-US" sz="2000" i="1" baseline="70000" dirty="0" smtClean="0"/>
          </a:p>
        </p:txBody>
      </p:sp>
      <p:sp>
        <p:nvSpPr>
          <p:cNvPr id="233477" name="Rectangle 5"/>
          <p:cNvSpPr>
            <a:spLocks noChangeArrowheads="1"/>
          </p:cNvSpPr>
          <p:nvPr/>
        </p:nvSpPr>
        <p:spPr bwMode="auto">
          <a:xfrm>
            <a:off x="5600700" y="4190999"/>
            <a:ext cx="3133725" cy="2201863"/>
          </a:xfrm>
          <a:prstGeom prst="rect">
            <a:avLst/>
          </a:prstGeom>
          <a:gradFill rotWithShape="1">
            <a:gsLst>
              <a:gs pos="0">
                <a:srgbClr val="AEC7E2"/>
              </a:gs>
              <a:gs pos="50000">
                <a:srgbClr val="AEC7E2">
                  <a:gamma/>
                  <a:tint val="0"/>
                  <a:invGamma/>
                </a:srgbClr>
              </a:gs>
              <a:gs pos="100000">
                <a:srgbClr val="AEC7E2"/>
              </a:gs>
            </a:gsLst>
            <a:lin ang="2700000" scaled="1"/>
          </a:gradFill>
          <a:ln w="19050">
            <a:solidFill>
              <a:schemeClr val="tx2"/>
            </a:solidFill>
            <a:miter lim="800000"/>
            <a:headEnd/>
            <a:tailEnd/>
          </a:ln>
          <a:effectLst>
            <a:outerShdw dist="35921" dir="2700000" algn="ctr" rotWithShape="0">
              <a:schemeClr val="bg2">
                <a:alpha val="50000"/>
              </a:schemeClr>
            </a:outerShdw>
          </a:effectLst>
        </p:spPr>
        <p:txBody>
          <a:bodyPr lIns="182880" tIns="0" rIns="182880" bIns="0" anchor="ctr"/>
          <a:lstStyle/>
          <a:p>
            <a:pPr eaLnBrk="0" hangingPunct="0">
              <a:lnSpc>
                <a:spcPct val="130000"/>
              </a:lnSpc>
              <a:defRPr/>
            </a:pPr>
            <a:r>
              <a:rPr lang="en-US" sz="1400" b="1" dirty="0">
                <a:solidFill>
                  <a:srgbClr val="125687"/>
                </a:solidFill>
                <a:ea typeface="Arial Unicode MS" pitchFamily="34" charset="-128"/>
                <a:cs typeface="Arial Unicode MS" pitchFamily="34" charset="-128"/>
              </a:rPr>
              <a:t>“Our system engineers can program, simulate, and verify the AC 800PEC controller’s regulation software very rapidly in MATLAB and Simulink.”</a:t>
            </a:r>
          </a:p>
          <a:p>
            <a:pPr algn="r" eaLnBrk="0" hangingPunct="0">
              <a:lnSpc>
                <a:spcPct val="115000"/>
              </a:lnSpc>
              <a:spcBef>
                <a:spcPct val="25000"/>
              </a:spcBef>
              <a:defRPr/>
            </a:pPr>
            <a:r>
              <a:rPr lang="en-US" sz="1200" b="1" dirty="0">
                <a:solidFill>
                  <a:srgbClr val="125687"/>
                </a:solidFill>
                <a:ea typeface="Arial Unicode MS" pitchFamily="34" charset="-128"/>
                <a:cs typeface="Arial Unicode MS" pitchFamily="34" charset="-128"/>
              </a:rPr>
              <a:t>Fritz </a:t>
            </a:r>
            <a:r>
              <a:rPr lang="en-US" sz="1200" b="1" dirty="0" err="1">
                <a:solidFill>
                  <a:srgbClr val="125687"/>
                </a:solidFill>
                <a:ea typeface="Arial Unicode MS" pitchFamily="34" charset="-128"/>
                <a:cs typeface="Arial Unicode MS" pitchFamily="34" charset="-128"/>
              </a:rPr>
              <a:t>Wittwer</a:t>
            </a:r>
            <a:r>
              <a:rPr lang="en-US" sz="1200" b="1" dirty="0">
                <a:solidFill>
                  <a:srgbClr val="125687"/>
                </a:solidFill>
                <a:ea typeface="Arial Unicode MS" pitchFamily="34" charset="-128"/>
                <a:cs typeface="Arial Unicode MS" pitchFamily="34" charset="-128"/>
              </a:rPr>
              <a:t/>
            </a:r>
            <a:br>
              <a:rPr lang="en-US" sz="1200" b="1" dirty="0">
                <a:solidFill>
                  <a:srgbClr val="125687"/>
                </a:solidFill>
                <a:ea typeface="Arial Unicode MS" pitchFamily="34" charset="-128"/>
                <a:cs typeface="Arial Unicode MS" pitchFamily="34" charset="-128"/>
              </a:rPr>
            </a:br>
            <a:r>
              <a:rPr lang="en-US" sz="1200" b="1" dirty="0">
                <a:solidFill>
                  <a:srgbClr val="125687"/>
                </a:solidFill>
                <a:ea typeface="Arial Unicode MS" pitchFamily="34" charset="-128"/>
                <a:cs typeface="Arial Unicode MS" pitchFamily="34" charset="-128"/>
              </a:rPr>
              <a:t>ABB</a:t>
            </a:r>
          </a:p>
        </p:txBody>
      </p:sp>
      <p:sp>
        <p:nvSpPr>
          <p:cNvPr id="246789" name="Text Box 6"/>
          <p:cNvSpPr txBox="1">
            <a:spLocks noChangeArrowheads="1"/>
          </p:cNvSpPr>
          <p:nvPr/>
        </p:nvSpPr>
        <p:spPr bwMode="auto">
          <a:xfrm>
            <a:off x="441324" y="2133600"/>
            <a:ext cx="4968876" cy="3444020"/>
          </a:xfrm>
          <a:prstGeom prst="rect">
            <a:avLst/>
          </a:prstGeom>
          <a:noFill/>
          <a:ln w="9525">
            <a:noFill/>
            <a:miter lim="800000"/>
            <a:headEnd/>
            <a:tailEnd/>
          </a:ln>
        </p:spPr>
        <p:txBody>
          <a:bodyPr wrap="square">
            <a:spAutoFit/>
          </a:bodyPr>
          <a:lstStyle/>
          <a:p>
            <a:pPr eaLnBrk="0" hangingPunct="0">
              <a:spcBef>
                <a:spcPct val="10000"/>
              </a:spcBef>
            </a:pPr>
            <a:r>
              <a:rPr lang="en-US" b="1" dirty="0">
                <a:solidFill>
                  <a:srgbClr val="215083"/>
                </a:solidFill>
              </a:rPr>
              <a:t>Challenge</a:t>
            </a:r>
            <a:br>
              <a:rPr lang="en-US" b="1" dirty="0">
                <a:solidFill>
                  <a:srgbClr val="215083"/>
                </a:solidFill>
              </a:rPr>
            </a:br>
            <a:r>
              <a:rPr lang="en-US" sz="1500" dirty="0" smtClean="0">
                <a:solidFill>
                  <a:prstClr val="black"/>
                </a:solidFill>
              </a:rPr>
              <a:t>Adopt </a:t>
            </a:r>
            <a:r>
              <a:rPr lang="en-US" sz="1500" dirty="0">
                <a:solidFill>
                  <a:prstClr val="black"/>
                </a:solidFill>
              </a:rPr>
              <a:t>a more efficient development process  using tools that accelerate the design of new application software for a high-powered electronic controller for power converters</a:t>
            </a:r>
          </a:p>
          <a:p>
            <a:pPr eaLnBrk="0" hangingPunct="0">
              <a:spcBef>
                <a:spcPct val="30000"/>
              </a:spcBef>
            </a:pPr>
            <a:r>
              <a:rPr lang="en-US" b="1" dirty="0">
                <a:solidFill>
                  <a:srgbClr val="215083"/>
                </a:solidFill>
              </a:rPr>
              <a:t>Solution</a:t>
            </a:r>
          </a:p>
          <a:p>
            <a:pPr eaLnBrk="0" hangingPunct="0">
              <a:spcBef>
                <a:spcPct val="10000"/>
              </a:spcBef>
            </a:pPr>
            <a:r>
              <a:rPr lang="en-US" sz="1500" dirty="0">
                <a:solidFill>
                  <a:prstClr val="black"/>
                </a:solidFill>
              </a:rPr>
              <a:t>Use MathWorks tools to design and validate </a:t>
            </a:r>
            <a:r>
              <a:rPr lang="en-US" sz="1500" dirty="0" smtClean="0">
                <a:solidFill>
                  <a:prstClr val="black"/>
                </a:solidFill>
              </a:rPr>
              <a:t>their </a:t>
            </a:r>
            <a:r>
              <a:rPr lang="en-US" sz="1500" dirty="0">
                <a:solidFill>
                  <a:prstClr val="black"/>
                </a:solidFill>
              </a:rPr>
              <a:t>control algorithms while streamlining </a:t>
            </a:r>
            <a:r>
              <a:rPr lang="en-US" sz="1500" dirty="0" smtClean="0">
                <a:solidFill>
                  <a:prstClr val="black"/>
                </a:solidFill>
              </a:rPr>
              <a:t>the </a:t>
            </a:r>
            <a:r>
              <a:rPr lang="en-US" sz="1500" dirty="0">
                <a:solidFill>
                  <a:prstClr val="black"/>
                </a:solidFill>
              </a:rPr>
              <a:t>application software development process </a:t>
            </a:r>
            <a:r>
              <a:rPr lang="en-US" sz="1500" dirty="0" smtClean="0">
                <a:solidFill>
                  <a:prstClr val="black"/>
                </a:solidFill>
              </a:rPr>
              <a:t>for </a:t>
            </a:r>
            <a:r>
              <a:rPr lang="en-US" sz="1500" dirty="0">
                <a:solidFill>
                  <a:prstClr val="black"/>
                </a:solidFill>
              </a:rPr>
              <a:t>the controller</a:t>
            </a:r>
          </a:p>
          <a:p>
            <a:pPr eaLnBrk="0" hangingPunct="0">
              <a:spcBef>
                <a:spcPct val="30000"/>
              </a:spcBef>
            </a:pPr>
            <a:r>
              <a:rPr lang="en-US" b="1" dirty="0">
                <a:solidFill>
                  <a:srgbClr val="215083"/>
                </a:solidFill>
              </a:rPr>
              <a:t>Results</a:t>
            </a:r>
            <a:endParaRPr lang="en-US" dirty="0">
              <a:solidFill>
                <a:prstClr val="black"/>
              </a:solidFill>
            </a:endParaRPr>
          </a:p>
          <a:p>
            <a:pPr eaLnBrk="0" hangingPunct="0">
              <a:spcBef>
                <a:spcPct val="10000"/>
              </a:spcBef>
              <a:buClr>
                <a:srgbClr val="125687"/>
              </a:buClr>
              <a:buFont typeface="Wingdings" pitchFamily="2" charset="2"/>
              <a:buChar char="§"/>
            </a:pPr>
            <a:r>
              <a:rPr lang="en-US" sz="1500" dirty="0">
                <a:solidFill>
                  <a:prstClr val="black"/>
                </a:solidFill>
              </a:rPr>
              <a:t>  Development times and costs reduced</a:t>
            </a:r>
          </a:p>
          <a:p>
            <a:pPr eaLnBrk="0" hangingPunct="0">
              <a:buClr>
                <a:srgbClr val="125687"/>
              </a:buClr>
              <a:buFont typeface="Wingdings" pitchFamily="2" charset="2"/>
              <a:buChar char="§"/>
            </a:pPr>
            <a:r>
              <a:rPr lang="en-US" sz="1500" dirty="0">
                <a:solidFill>
                  <a:prstClr val="black"/>
                </a:solidFill>
              </a:rPr>
              <a:t>  Development process improved</a:t>
            </a:r>
          </a:p>
          <a:p>
            <a:pPr eaLnBrk="0" hangingPunct="0">
              <a:buClr>
                <a:srgbClr val="125687"/>
              </a:buClr>
              <a:buFont typeface="Wingdings" pitchFamily="2" charset="2"/>
              <a:buChar char="§"/>
            </a:pPr>
            <a:r>
              <a:rPr lang="en-US" sz="1500" dirty="0">
                <a:solidFill>
                  <a:prstClr val="black"/>
                </a:solidFill>
              </a:rPr>
              <a:t>  Highly accurate code generated</a:t>
            </a:r>
          </a:p>
        </p:txBody>
      </p:sp>
      <p:grpSp>
        <p:nvGrpSpPr>
          <p:cNvPr id="2" name="Group 9"/>
          <p:cNvGrpSpPr>
            <a:grpSpLocks/>
          </p:cNvGrpSpPr>
          <p:nvPr/>
        </p:nvGrpSpPr>
        <p:grpSpPr bwMode="auto">
          <a:xfrm>
            <a:off x="5500688" y="838200"/>
            <a:ext cx="3246437" cy="1676400"/>
            <a:chOff x="3465" y="735"/>
            <a:chExt cx="2045" cy="1056"/>
          </a:xfrm>
        </p:grpSpPr>
        <p:pic>
          <p:nvPicPr>
            <p:cNvPr id="246792" name="Picture 4" descr="1"/>
            <p:cNvPicPr>
              <a:picLocks noChangeAspect="1" noChangeArrowheads="1"/>
            </p:cNvPicPr>
            <p:nvPr/>
          </p:nvPicPr>
          <p:blipFill>
            <a:blip r:embed="rId4" cstate="screen"/>
            <a:srcRect/>
            <a:stretch>
              <a:fillRect/>
            </a:stretch>
          </p:blipFill>
          <p:spPr bwMode="auto">
            <a:xfrm>
              <a:off x="3465" y="735"/>
              <a:ext cx="2045" cy="963"/>
            </a:xfrm>
            <a:prstGeom prst="rect">
              <a:avLst/>
            </a:prstGeom>
            <a:noFill/>
            <a:ln w="9525">
              <a:noFill/>
              <a:miter lim="800000"/>
              <a:headEnd/>
              <a:tailEnd/>
            </a:ln>
          </p:spPr>
        </p:pic>
        <p:sp>
          <p:nvSpPr>
            <p:cNvPr id="246793" name="Text Box 7"/>
            <p:cNvSpPr txBox="1">
              <a:spLocks noChangeArrowheads="1"/>
            </p:cNvSpPr>
            <p:nvPr/>
          </p:nvSpPr>
          <p:spPr bwMode="auto">
            <a:xfrm>
              <a:off x="3524" y="1695"/>
              <a:ext cx="1527" cy="96"/>
            </a:xfrm>
            <a:prstGeom prst="rect">
              <a:avLst/>
            </a:prstGeom>
            <a:noFill/>
            <a:ln w="9525">
              <a:noFill/>
              <a:miter lim="800000"/>
              <a:headEnd/>
              <a:tailEnd/>
            </a:ln>
          </p:spPr>
          <p:txBody>
            <a:bodyPr lIns="0" tIns="0" rIns="0" bIns="0">
              <a:spAutoFit/>
            </a:bodyPr>
            <a:lstStyle/>
            <a:p>
              <a:pPr eaLnBrk="0" hangingPunct="0"/>
              <a:r>
                <a:rPr lang="en-US" sz="1000" b="1" dirty="0">
                  <a:solidFill>
                    <a:srgbClr val="125687"/>
                  </a:solidFill>
                </a:rPr>
                <a:t>AC 800PEC controller.</a:t>
              </a:r>
              <a:r>
                <a:rPr lang="en-US" sz="1000" dirty="0">
                  <a:solidFill>
                    <a:srgbClr val="125687"/>
                  </a:solidFill>
                </a:rPr>
                <a:t> </a:t>
              </a:r>
            </a:p>
          </p:txBody>
        </p:sp>
      </p:grpSp>
      <p:sp>
        <p:nvSpPr>
          <p:cNvPr id="246791" name="Text Box 10"/>
          <p:cNvSpPr txBox="1">
            <a:spLocks noChangeArrowheads="1"/>
          </p:cNvSpPr>
          <p:nvPr/>
        </p:nvSpPr>
        <p:spPr bwMode="auto">
          <a:xfrm>
            <a:off x="269875" y="6284913"/>
            <a:ext cx="1270000" cy="244475"/>
          </a:xfrm>
          <a:prstGeom prst="rect">
            <a:avLst/>
          </a:prstGeom>
          <a:noFill/>
          <a:ln w="9525">
            <a:noFill/>
            <a:miter lim="800000"/>
            <a:headEnd/>
            <a:tailEnd/>
          </a:ln>
        </p:spPr>
        <p:txBody>
          <a:bodyPr>
            <a:spAutoFit/>
          </a:bodyPr>
          <a:lstStyle/>
          <a:p>
            <a:pPr eaLnBrk="0" hangingPunct="0"/>
            <a:r>
              <a:rPr lang="en-US" sz="1000" dirty="0">
                <a:solidFill>
                  <a:prstClr val="black"/>
                </a:solidFill>
                <a:hlinkClick r:id="rId5"/>
              </a:rPr>
              <a:t>Link to user story</a:t>
            </a:r>
            <a:endParaRPr lang="en-US" sz="1000" dirty="0">
              <a:solidFill>
                <a:prstClr val="black"/>
              </a:solidFill>
            </a:endParaRPr>
          </a:p>
        </p:txBody>
      </p:sp>
    </p:spTree>
    <p:extLst>
      <p:ext uri="{BB962C8B-B14F-4D97-AF65-F5344CB8AC3E}">
        <p14:creationId xmlns:p14="http://schemas.microsoft.com/office/powerpoint/2010/main" val="2728444181"/>
      </p:ext>
    </p:extLst>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idx="1"/>
          </p:nvPr>
        </p:nvSpPr>
        <p:spPr/>
        <p:txBody>
          <a:bodyPr/>
          <a:lstStyle/>
          <a:p>
            <a:r>
              <a:rPr lang="en-US" dirty="0" smtClean="0"/>
              <a:t>Overview of Aircraft Power Network Model</a:t>
            </a:r>
          </a:p>
          <a:p>
            <a:r>
              <a:rPr lang="en-US" dirty="0" smtClean="0"/>
              <a:t>Model Based Design</a:t>
            </a:r>
          </a:p>
          <a:p>
            <a:r>
              <a:rPr lang="en-US" dirty="0" smtClean="0"/>
              <a:t>Transformer Rectifier Unit</a:t>
            </a:r>
          </a:p>
          <a:p>
            <a:r>
              <a:rPr lang="en-US" dirty="0" smtClean="0"/>
              <a:t>Logic and Controls</a:t>
            </a:r>
          </a:p>
          <a:p>
            <a:r>
              <a:rPr lang="en-US" dirty="0" smtClean="0"/>
              <a:t>SimElectronics vs SimPowerSystems</a:t>
            </a:r>
          </a:p>
          <a:p>
            <a:endParaRPr lang="en-US" dirty="0" smtClean="0"/>
          </a:p>
        </p:txBody>
      </p:sp>
      <p:sp>
        <p:nvSpPr>
          <p:cNvPr id="5" name="Rounded Rectangle 4"/>
          <p:cNvSpPr/>
          <p:nvPr/>
        </p:nvSpPr>
        <p:spPr>
          <a:xfrm>
            <a:off x="457200" y="1636059"/>
            <a:ext cx="6477000" cy="381000"/>
          </a:xfrm>
          <a:prstGeom prst="roundRect">
            <a:avLst/>
          </a:prstGeom>
          <a:solidFill>
            <a:schemeClr val="accent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latin typeface="Arial" pitchFamily="34" charset="0"/>
              <a:cs typeface="Arial" pitchFamily="34" charset="0"/>
            </a:endParaRPr>
          </a:p>
        </p:txBody>
      </p:sp>
    </p:spTree>
    <p:extLst>
      <p:ext uri="{BB962C8B-B14F-4D97-AF65-F5344CB8AC3E}">
        <p14:creationId xmlns:p14="http://schemas.microsoft.com/office/powerpoint/2010/main" val="7040549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Aircraft </a:t>
            </a:r>
            <a:r>
              <a:rPr lang="en-US" dirty="0" smtClean="0"/>
              <a:t>Power Network</a:t>
            </a:r>
            <a:br>
              <a:rPr lang="en-US" dirty="0" smtClean="0"/>
            </a:br>
            <a:r>
              <a:rPr lang="en-US" sz="2400" dirty="0" smtClean="0">
                <a:solidFill>
                  <a:srgbClr val="808080"/>
                </a:solidFill>
              </a:rPr>
              <a:t>System for Analysis</a:t>
            </a:r>
            <a:r>
              <a:rPr lang="en-US" dirty="0" smtClean="0"/>
              <a:t/>
            </a:r>
            <a:br>
              <a:rPr lang="en-US" dirty="0" smtClean="0"/>
            </a:br>
            <a:endParaRPr lang="en-US" dirty="0"/>
          </a:p>
        </p:txBody>
      </p:sp>
      <p:sp>
        <p:nvSpPr>
          <p:cNvPr id="3" name="Inhaltsplatzhalter 2"/>
          <p:cNvSpPr>
            <a:spLocks noGrp="1"/>
          </p:cNvSpPr>
          <p:nvPr>
            <p:ph idx="1"/>
          </p:nvPr>
        </p:nvSpPr>
        <p:spPr/>
        <p:txBody>
          <a:bodyPr/>
          <a:lstStyle/>
          <a:p>
            <a:r>
              <a:rPr lang="en-US" dirty="0" smtClean="0"/>
              <a:t>Half-aircraft model</a:t>
            </a:r>
          </a:p>
          <a:p>
            <a:pPr lvl="1"/>
            <a:r>
              <a:rPr lang="en-US" dirty="0" smtClean="0"/>
              <a:t>One generator</a:t>
            </a:r>
          </a:p>
          <a:p>
            <a:pPr lvl="1"/>
            <a:r>
              <a:rPr lang="en-US" dirty="0" smtClean="0"/>
              <a:t>AC bus with loads</a:t>
            </a:r>
          </a:p>
          <a:p>
            <a:pPr lvl="1"/>
            <a:r>
              <a:rPr lang="en-US" dirty="0" smtClean="0"/>
              <a:t>TRU (Transformer-</a:t>
            </a:r>
            <a:br>
              <a:rPr lang="en-US" dirty="0" smtClean="0"/>
            </a:br>
            <a:r>
              <a:rPr lang="en-US" dirty="0" smtClean="0"/>
              <a:t>Rectifier Unit)</a:t>
            </a:r>
          </a:p>
          <a:p>
            <a:pPr lvl="1"/>
            <a:r>
              <a:rPr lang="en-US" dirty="0" smtClean="0"/>
              <a:t>DC bus with loads</a:t>
            </a:r>
            <a:br>
              <a:rPr lang="en-US" dirty="0" smtClean="0"/>
            </a:br>
            <a:r>
              <a:rPr lang="en-US" dirty="0" smtClean="0"/>
              <a:t>and battery</a:t>
            </a:r>
          </a:p>
          <a:p>
            <a:pPr lvl="2"/>
            <a:endParaRPr lang="en-US" dirty="0" smtClean="0"/>
          </a:p>
          <a:p>
            <a:r>
              <a:rPr lang="en-US" dirty="0" smtClean="0"/>
              <a:t>Breakers open and close</a:t>
            </a:r>
            <a:br>
              <a:rPr lang="en-US" dirty="0" smtClean="0"/>
            </a:br>
            <a:r>
              <a:rPr lang="en-US" dirty="0" smtClean="0"/>
              <a:t>during flight cycle</a:t>
            </a:r>
          </a:p>
          <a:p>
            <a:pPr lvl="1"/>
            <a:endParaRPr lang="en-US" dirty="0" smtClean="0"/>
          </a:p>
        </p:txBody>
      </p:sp>
      <p:grpSp>
        <p:nvGrpSpPr>
          <p:cNvPr id="119" name="Gruppieren 118"/>
          <p:cNvGrpSpPr/>
          <p:nvPr/>
        </p:nvGrpSpPr>
        <p:grpSpPr>
          <a:xfrm>
            <a:off x="7053494" y="5813950"/>
            <a:ext cx="1502187" cy="432000"/>
            <a:chOff x="6541714" y="6149230"/>
            <a:chExt cx="1502187" cy="432000"/>
          </a:xfrm>
        </p:grpSpPr>
        <p:grpSp>
          <p:nvGrpSpPr>
            <p:cNvPr id="112" name="Gruppieren 111"/>
            <p:cNvGrpSpPr/>
            <p:nvPr/>
          </p:nvGrpSpPr>
          <p:grpSpPr>
            <a:xfrm rot="16200000">
              <a:off x="6551434" y="6139510"/>
              <a:ext cx="432000" cy="451440"/>
              <a:chOff x="5173200" y="2235540"/>
              <a:chExt cx="432000" cy="451440"/>
            </a:xfrm>
          </p:grpSpPr>
          <p:cxnSp>
            <p:nvCxnSpPr>
              <p:cNvPr id="113" name="Gerade Verbindung 112"/>
              <p:cNvCxnSpPr/>
              <p:nvPr/>
            </p:nvCxnSpPr>
            <p:spPr>
              <a:xfrm>
                <a:off x="5389200" y="2235540"/>
                <a:ext cx="0" cy="180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14" name="Gruppieren 113"/>
              <p:cNvGrpSpPr/>
              <p:nvPr/>
            </p:nvGrpSpPr>
            <p:grpSpPr>
              <a:xfrm>
                <a:off x="5173200" y="2415540"/>
                <a:ext cx="432000" cy="91440"/>
                <a:chOff x="6327600" y="1889760"/>
                <a:chExt cx="756000" cy="91440"/>
              </a:xfrm>
            </p:grpSpPr>
            <p:cxnSp>
              <p:nvCxnSpPr>
                <p:cNvPr id="116" name="Gerade Verbindung 115"/>
                <p:cNvCxnSpPr/>
                <p:nvPr/>
              </p:nvCxnSpPr>
              <p:spPr>
                <a:xfrm>
                  <a:off x="6327600" y="1889760"/>
                  <a:ext cx="756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 name="Gerade Verbindung 116"/>
                <p:cNvCxnSpPr/>
                <p:nvPr/>
              </p:nvCxnSpPr>
              <p:spPr>
                <a:xfrm>
                  <a:off x="6327600" y="1981200"/>
                  <a:ext cx="756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15" name="Gerade Verbindung 114"/>
              <p:cNvCxnSpPr/>
              <p:nvPr/>
            </p:nvCxnSpPr>
            <p:spPr>
              <a:xfrm>
                <a:off x="5389200" y="2506980"/>
                <a:ext cx="0" cy="180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18" name="Textfeld 117"/>
            <p:cNvSpPr txBox="1"/>
            <p:nvPr/>
          </p:nvSpPr>
          <p:spPr>
            <a:xfrm>
              <a:off x="6961553" y="6164849"/>
              <a:ext cx="1082348" cy="400110"/>
            </a:xfrm>
            <a:prstGeom prst="rect">
              <a:avLst/>
            </a:prstGeom>
            <a:noFill/>
          </p:spPr>
          <p:txBody>
            <a:bodyPr wrap="none" rtlCol="0">
              <a:spAutoFit/>
            </a:bodyPr>
            <a:lstStyle/>
            <a:p>
              <a:r>
                <a:rPr lang="en-US" sz="2000" dirty="0" smtClean="0">
                  <a:latin typeface="Arial" pitchFamily="34" charset="0"/>
                  <a:cs typeface="Arial" pitchFamily="34" charset="0"/>
                </a:rPr>
                <a:t>Breaker</a:t>
              </a:r>
              <a:endParaRPr lang="en-US" sz="2000" dirty="0">
                <a:latin typeface="Arial" pitchFamily="34" charset="0"/>
                <a:cs typeface="Arial" pitchFamily="34" charset="0"/>
              </a:endParaRPr>
            </a:p>
          </p:txBody>
        </p:sp>
      </p:grpSp>
      <p:grpSp>
        <p:nvGrpSpPr>
          <p:cNvPr id="122" name="Gruppieren 121"/>
          <p:cNvGrpSpPr/>
          <p:nvPr/>
        </p:nvGrpSpPr>
        <p:grpSpPr>
          <a:xfrm>
            <a:off x="4824957" y="3434835"/>
            <a:ext cx="1638590" cy="2771451"/>
            <a:chOff x="4313177" y="3770115"/>
            <a:chExt cx="1638590" cy="2771451"/>
          </a:xfrm>
        </p:grpSpPr>
        <p:grpSp>
          <p:nvGrpSpPr>
            <p:cNvPr id="83" name="Gruppieren 82"/>
            <p:cNvGrpSpPr/>
            <p:nvPr/>
          </p:nvGrpSpPr>
          <p:grpSpPr>
            <a:xfrm rot="16200000">
              <a:off x="5410574" y="4608498"/>
              <a:ext cx="432000" cy="451440"/>
              <a:chOff x="6489600" y="1709760"/>
              <a:chExt cx="432000" cy="451440"/>
            </a:xfrm>
            <a:solidFill>
              <a:srgbClr val="DDDDDD"/>
            </a:solidFill>
          </p:grpSpPr>
          <p:cxnSp>
            <p:nvCxnSpPr>
              <p:cNvPr id="84" name="Gerade Verbindung 83"/>
              <p:cNvCxnSpPr/>
              <p:nvPr/>
            </p:nvCxnSpPr>
            <p:spPr>
              <a:xfrm>
                <a:off x="6705600" y="1709760"/>
                <a:ext cx="0" cy="180000"/>
              </a:xfrm>
              <a:prstGeom prst="line">
                <a:avLst/>
              </a:prstGeom>
              <a:grpFill/>
              <a:ln w="38100">
                <a:solidFill>
                  <a:srgbClr val="C0C0C0"/>
                </a:solidFill>
              </a:ln>
            </p:spPr>
            <p:style>
              <a:lnRef idx="1">
                <a:schemeClr val="accent1"/>
              </a:lnRef>
              <a:fillRef idx="0">
                <a:schemeClr val="accent1"/>
              </a:fillRef>
              <a:effectRef idx="0">
                <a:schemeClr val="accent1"/>
              </a:effectRef>
              <a:fontRef idx="minor">
                <a:schemeClr val="tx1"/>
              </a:fontRef>
            </p:style>
          </p:cxnSp>
          <p:grpSp>
            <p:nvGrpSpPr>
              <p:cNvPr id="85" name="Gruppieren 84"/>
              <p:cNvGrpSpPr/>
              <p:nvPr/>
            </p:nvGrpSpPr>
            <p:grpSpPr>
              <a:xfrm>
                <a:off x="6489600" y="1889760"/>
                <a:ext cx="432000" cy="91440"/>
                <a:chOff x="6327600" y="1889760"/>
                <a:chExt cx="756000" cy="91440"/>
              </a:xfrm>
              <a:grpFill/>
            </p:grpSpPr>
            <p:cxnSp>
              <p:nvCxnSpPr>
                <p:cNvPr id="87" name="Gerade Verbindung 86"/>
                <p:cNvCxnSpPr/>
                <p:nvPr/>
              </p:nvCxnSpPr>
              <p:spPr>
                <a:xfrm>
                  <a:off x="6327600" y="1889760"/>
                  <a:ext cx="756000" cy="0"/>
                </a:xfrm>
                <a:prstGeom prst="line">
                  <a:avLst/>
                </a:prstGeom>
                <a:grpFill/>
                <a:ln w="38100">
                  <a:solidFill>
                    <a:srgbClr val="C0C0C0"/>
                  </a:solidFill>
                </a:ln>
              </p:spPr>
              <p:style>
                <a:lnRef idx="1">
                  <a:schemeClr val="accent1"/>
                </a:lnRef>
                <a:fillRef idx="0">
                  <a:schemeClr val="accent1"/>
                </a:fillRef>
                <a:effectRef idx="0">
                  <a:schemeClr val="accent1"/>
                </a:effectRef>
                <a:fontRef idx="minor">
                  <a:schemeClr val="tx1"/>
                </a:fontRef>
              </p:style>
            </p:cxnSp>
            <p:cxnSp>
              <p:nvCxnSpPr>
                <p:cNvPr id="88" name="Gerade Verbindung 87"/>
                <p:cNvCxnSpPr/>
                <p:nvPr/>
              </p:nvCxnSpPr>
              <p:spPr>
                <a:xfrm>
                  <a:off x="6327600" y="1981200"/>
                  <a:ext cx="756000" cy="0"/>
                </a:xfrm>
                <a:prstGeom prst="line">
                  <a:avLst/>
                </a:prstGeom>
                <a:grpFill/>
                <a:ln w="38100">
                  <a:solidFill>
                    <a:srgbClr val="C0C0C0"/>
                  </a:solidFill>
                </a:ln>
              </p:spPr>
              <p:style>
                <a:lnRef idx="1">
                  <a:schemeClr val="accent1"/>
                </a:lnRef>
                <a:fillRef idx="0">
                  <a:schemeClr val="accent1"/>
                </a:fillRef>
                <a:effectRef idx="0">
                  <a:schemeClr val="accent1"/>
                </a:effectRef>
                <a:fontRef idx="minor">
                  <a:schemeClr val="tx1"/>
                </a:fontRef>
              </p:style>
            </p:cxnSp>
          </p:grpSp>
          <p:cxnSp>
            <p:nvCxnSpPr>
              <p:cNvPr id="86" name="Gerade Verbindung 85"/>
              <p:cNvCxnSpPr/>
              <p:nvPr/>
            </p:nvCxnSpPr>
            <p:spPr>
              <a:xfrm>
                <a:off x="6705600" y="1981200"/>
                <a:ext cx="0" cy="180000"/>
              </a:xfrm>
              <a:prstGeom prst="line">
                <a:avLst/>
              </a:prstGeom>
              <a:grpFill/>
              <a:ln w="38100">
                <a:solidFill>
                  <a:srgbClr val="C0C0C0"/>
                </a:solidFill>
              </a:ln>
            </p:spPr>
            <p:style>
              <a:lnRef idx="1">
                <a:schemeClr val="accent1"/>
              </a:lnRef>
              <a:fillRef idx="0">
                <a:schemeClr val="accent1"/>
              </a:fillRef>
              <a:effectRef idx="0">
                <a:schemeClr val="accent1"/>
              </a:effectRef>
              <a:fontRef idx="minor">
                <a:schemeClr val="tx1"/>
              </a:fontRef>
            </p:style>
          </p:cxnSp>
        </p:grpSp>
        <p:sp>
          <p:nvSpPr>
            <p:cNvPr id="89" name="Abgerundetes Rechteck 88"/>
            <p:cNvSpPr/>
            <p:nvPr/>
          </p:nvSpPr>
          <p:spPr>
            <a:xfrm>
              <a:off x="4550634" y="4607418"/>
              <a:ext cx="900000" cy="468000"/>
            </a:xfrm>
            <a:prstGeom prst="roundRect">
              <a:avLst/>
            </a:prstGeom>
            <a:solidFill>
              <a:srgbClr val="DDDDDD"/>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rgbClr val="969696"/>
                  </a:solidFill>
                  <a:latin typeface="Arial" pitchFamily="34" charset="0"/>
                  <a:cs typeface="Arial" pitchFamily="34" charset="0"/>
                </a:rPr>
                <a:t>GEN</a:t>
              </a:r>
            </a:p>
          </p:txBody>
        </p:sp>
        <p:grpSp>
          <p:nvGrpSpPr>
            <p:cNvPr id="90" name="Gruppieren 89"/>
            <p:cNvGrpSpPr/>
            <p:nvPr/>
          </p:nvGrpSpPr>
          <p:grpSpPr>
            <a:xfrm rot="16200000">
              <a:off x="5410574" y="3862128"/>
              <a:ext cx="432000" cy="451440"/>
              <a:chOff x="6489600" y="1709760"/>
              <a:chExt cx="432000" cy="451440"/>
            </a:xfrm>
            <a:solidFill>
              <a:srgbClr val="DDDDDD"/>
            </a:solidFill>
          </p:grpSpPr>
          <p:cxnSp>
            <p:nvCxnSpPr>
              <p:cNvPr id="91" name="Gerade Verbindung 90"/>
              <p:cNvCxnSpPr/>
              <p:nvPr/>
            </p:nvCxnSpPr>
            <p:spPr>
              <a:xfrm>
                <a:off x="6705600" y="1709760"/>
                <a:ext cx="0" cy="180000"/>
              </a:xfrm>
              <a:prstGeom prst="line">
                <a:avLst/>
              </a:prstGeom>
              <a:grpFill/>
              <a:ln w="38100">
                <a:solidFill>
                  <a:srgbClr val="C0C0C0"/>
                </a:solidFill>
              </a:ln>
            </p:spPr>
            <p:style>
              <a:lnRef idx="1">
                <a:schemeClr val="accent1"/>
              </a:lnRef>
              <a:fillRef idx="0">
                <a:schemeClr val="accent1"/>
              </a:fillRef>
              <a:effectRef idx="0">
                <a:schemeClr val="accent1"/>
              </a:effectRef>
              <a:fontRef idx="minor">
                <a:schemeClr val="tx1"/>
              </a:fontRef>
            </p:style>
          </p:cxnSp>
          <p:grpSp>
            <p:nvGrpSpPr>
              <p:cNvPr id="92" name="Gruppieren 91"/>
              <p:cNvGrpSpPr/>
              <p:nvPr/>
            </p:nvGrpSpPr>
            <p:grpSpPr>
              <a:xfrm>
                <a:off x="6489600" y="1889760"/>
                <a:ext cx="432000" cy="91440"/>
                <a:chOff x="6327600" y="1889760"/>
                <a:chExt cx="756000" cy="91440"/>
              </a:xfrm>
              <a:grpFill/>
            </p:grpSpPr>
            <p:cxnSp>
              <p:nvCxnSpPr>
                <p:cNvPr id="94" name="Gerade Verbindung 93"/>
                <p:cNvCxnSpPr/>
                <p:nvPr/>
              </p:nvCxnSpPr>
              <p:spPr>
                <a:xfrm>
                  <a:off x="6327600" y="1889760"/>
                  <a:ext cx="756000" cy="0"/>
                </a:xfrm>
                <a:prstGeom prst="line">
                  <a:avLst/>
                </a:prstGeom>
                <a:grpFill/>
                <a:ln w="38100">
                  <a:solidFill>
                    <a:srgbClr val="C0C0C0"/>
                  </a:solidFill>
                </a:ln>
              </p:spPr>
              <p:style>
                <a:lnRef idx="1">
                  <a:schemeClr val="accent1"/>
                </a:lnRef>
                <a:fillRef idx="0">
                  <a:schemeClr val="accent1"/>
                </a:fillRef>
                <a:effectRef idx="0">
                  <a:schemeClr val="accent1"/>
                </a:effectRef>
                <a:fontRef idx="minor">
                  <a:schemeClr val="tx1"/>
                </a:fontRef>
              </p:style>
            </p:cxnSp>
            <p:cxnSp>
              <p:nvCxnSpPr>
                <p:cNvPr id="95" name="Gerade Verbindung 94"/>
                <p:cNvCxnSpPr/>
                <p:nvPr/>
              </p:nvCxnSpPr>
              <p:spPr>
                <a:xfrm>
                  <a:off x="6327600" y="1981200"/>
                  <a:ext cx="756000" cy="0"/>
                </a:xfrm>
                <a:prstGeom prst="line">
                  <a:avLst/>
                </a:prstGeom>
                <a:grpFill/>
                <a:ln w="38100">
                  <a:solidFill>
                    <a:srgbClr val="C0C0C0"/>
                  </a:solidFill>
                </a:ln>
              </p:spPr>
              <p:style>
                <a:lnRef idx="1">
                  <a:schemeClr val="accent1"/>
                </a:lnRef>
                <a:fillRef idx="0">
                  <a:schemeClr val="accent1"/>
                </a:fillRef>
                <a:effectRef idx="0">
                  <a:schemeClr val="accent1"/>
                </a:effectRef>
                <a:fontRef idx="minor">
                  <a:schemeClr val="tx1"/>
                </a:fontRef>
              </p:style>
            </p:cxnSp>
          </p:grpSp>
          <p:cxnSp>
            <p:nvCxnSpPr>
              <p:cNvPr id="93" name="Gerade Verbindung 92"/>
              <p:cNvCxnSpPr/>
              <p:nvPr/>
            </p:nvCxnSpPr>
            <p:spPr>
              <a:xfrm>
                <a:off x="6705600" y="1981200"/>
                <a:ext cx="0" cy="180000"/>
              </a:xfrm>
              <a:prstGeom prst="line">
                <a:avLst/>
              </a:prstGeom>
              <a:grpFill/>
              <a:ln w="38100">
                <a:solidFill>
                  <a:srgbClr val="C0C0C0"/>
                </a:solidFill>
              </a:ln>
            </p:spPr>
            <p:style>
              <a:lnRef idx="1">
                <a:schemeClr val="accent1"/>
              </a:lnRef>
              <a:fillRef idx="0">
                <a:schemeClr val="accent1"/>
              </a:fillRef>
              <a:effectRef idx="0">
                <a:schemeClr val="accent1"/>
              </a:effectRef>
              <a:fontRef idx="minor">
                <a:schemeClr val="tx1"/>
              </a:fontRef>
            </p:style>
          </p:cxnSp>
        </p:grpSp>
        <p:grpSp>
          <p:nvGrpSpPr>
            <p:cNvPr id="97" name="Gruppieren 96"/>
            <p:cNvGrpSpPr/>
            <p:nvPr/>
          </p:nvGrpSpPr>
          <p:grpSpPr>
            <a:xfrm rot="16200000">
              <a:off x="5410574" y="5184290"/>
              <a:ext cx="432000" cy="451440"/>
              <a:chOff x="6489600" y="1709760"/>
              <a:chExt cx="432000" cy="451440"/>
            </a:xfrm>
            <a:solidFill>
              <a:srgbClr val="DDDDDD"/>
            </a:solidFill>
          </p:grpSpPr>
          <p:cxnSp>
            <p:nvCxnSpPr>
              <p:cNvPr id="98" name="Gerade Verbindung 97"/>
              <p:cNvCxnSpPr/>
              <p:nvPr/>
            </p:nvCxnSpPr>
            <p:spPr>
              <a:xfrm>
                <a:off x="6705600" y="1709760"/>
                <a:ext cx="0" cy="180000"/>
              </a:xfrm>
              <a:prstGeom prst="line">
                <a:avLst/>
              </a:prstGeom>
              <a:grpFill/>
              <a:ln w="38100">
                <a:solidFill>
                  <a:srgbClr val="C0C0C0"/>
                </a:solidFill>
              </a:ln>
            </p:spPr>
            <p:style>
              <a:lnRef idx="1">
                <a:schemeClr val="accent1"/>
              </a:lnRef>
              <a:fillRef idx="0">
                <a:schemeClr val="accent1"/>
              </a:fillRef>
              <a:effectRef idx="0">
                <a:schemeClr val="accent1"/>
              </a:effectRef>
              <a:fontRef idx="minor">
                <a:schemeClr val="tx1"/>
              </a:fontRef>
            </p:style>
          </p:cxnSp>
          <p:grpSp>
            <p:nvGrpSpPr>
              <p:cNvPr id="99" name="Gruppieren 98"/>
              <p:cNvGrpSpPr/>
              <p:nvPr/>
            </p:nvGrpSpPr>
            <p:grpSpPr>
              <a:xfrm>
                <a:off x="6489600" y="1889760"/>
                <a:ext cx="432000" cy="91440"/>
                <a:chOff x="6327600" y="1889760"/>
                <a:chExt cx="756000" cy="91440"/>
              </a:xfrm>
              <a:grpFill/>
            </p:grpSpPr>
            <p:cxnSp>
              <p:nvCxnSpPr>
                <p:cNvPr id="101" name="Gerade Verbindung 100"/>
                <p:cNvCxnSpPr/>
                <p:nvPr/>
              </p:nvCxnSpPr>
              <p:spPr>
                <a:xfrm>
                  <a:off x="6327600" y="1889760"/>
                  <a:ext cx="756000" cy="0"/>
                </a:xfrm>
                <a:prstGeom prst="line">
                  <a:avLst/>
                </a:prstGeom>
                <a:grpFill/>
                <a:ln w="38100">
                  <a:solidFill>
                    <a:srgbClr val="C0C0C0"/>
                  </a:solidFill>
                </a:ln>
              </p:spPr>
              <p:style>
                <a:lnRef idx="1">
                  <a:schemeClr val="accent1"/>
                </a:lnRef>
                <a:fillRef idx="0">
                  <a:schemeClr val="accent1"/>
                </a:fillRef>
                <a:effectRef idx="0">
                  <a:schemeClr val="accent1"/>
                </a:effectRef>
                <a:fontRef idx="minor">
                  <a:schemeClr val="tx1"/>
                </a:fontRef>
              </p:style>
            </p:cxnSp>
            <p:cxnSp>
              <p:nvCxnSpPr>
                <p:cNvPr id="102" name="Gerade Verbindung 101"/>
                <p:cNvCxnSpPr/>
                <p:nvPr/>
              </p:nvCxnSpPr>
              <p:spPr>
                <a:xfrm>
                  <a:off x="6327600" y="1981200"/>
                  <a:ext cx="756000" cy="0"/>
                </a:xfrm>
                <a:prstGeom prst="line">
                  <a:avLst/>
                </a:prstGeom>
                <a:grpFill/>
                <a:ln w="38100">
                  <a:solidFill>
                    <a:srgbClr val="C0C0C0"/>
                  </a:solidFill>
                </a:ln>
              </p:spPr>
              <p:style>
                <a:lnRef idx="1">
                  <a:schemeClr val="accent1"/>
                </a:lnRef>
                <a:fillRef idx="0">
                  <a:schemeClr val="accent1"/>
                </a:fillRef>
                <a:effectRef idx="0">
                  <a:schemeClr val="accent1"/>
                </a:effectRef>
                <a:fontRef idx="minor">
                  <a:schemeClr val="tx1"/>
                </a:fontRef>
              </p:style>
            </p:cxnSp>
          </p:grpSp>
          <p:cxnSp>
            <p:nvCxnSpPr>
              <p:cNvPr id="100" name="Gerade Verbindung 99"/>
              <p:cNvCxnSpPr/>
              <p:nvPr/>
            </p:nvCxnSpPr>
            <p:spPr>
              <a:xfrm>
                <a:off x="6705600" y="1981200"/>
                <a:ext cx="0" cy="180000"/>
              </a:xfrm>
              <a:prstGeom prst="line">
                <a:avLst/>
              </a:prstGeom>
              <a:grpFill/>
              <a:ln w="38100">
                <a:solidFill>
                  <a:srgbClr val="C0C0C0"/>
                </a:solidFill>
              </a:ln>
            </p:spPr>
            <p:style>
              <a:lnRef idx="1">
                <a:schemeClr val="accent1"/>
              </a:lnRef>
              <a:fillRef idx="0">
                <a:schemeClr val="accent1"/>
              </a:fillRef>
              <a:effectRef idx="0">
                <a:schemeClr val="accent1"/>
              </a:effectRef>
              <a:fontRef idx="minor">
                <a:schemeClr val="tx1"/>
              </a:fontRef>
            </p:style>
          </p:cxnSp>
        </p:grpSp>
        <p:sp>
          <p:nvSpPr>
            <p:cNvPr id="96" name="Abgerundetes Rechteck 95"/>
            <p:cNvSpPr/>
            <p:nvPr/>
          </p:nvSpPr>
          <p:spPr>
            <a:xfrm>
              <a:off x="4550634" y="3861048"/>
              <a:ext cx="900000" cy="468000"/>
            </a:xfrm>
            <a:prstGeom prst="roundRect">
              <a:avLst/>
            </a:prstGeom>
            <a:solidFill>
              <a:srgbClr val="DDDDDD"/>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rgbClr val="969696"/>
                  </a:solidFill>
                  <a:latin typeface="Arial" pitchFamily="34" charset="0"/>
                  <a:cs typeface="Arial" pitchFamily="34" charset="0"/>
                </a:rPr>
                <a:t>APU</a:t>
              </a:r>
            </a:p>
          </p:txBody>
        </p:sp>
        <p:grpSp>
          <p:nvGrpSpPr>
            <p:cNvPr id="110" name="Gruppieren 109"/>
            <p:cNvGrpSpPr/>
            <p:nvPr/>
          </p:nvGrpSpPr>
          <p:grpSpPr>
            <a:xfrm>
              <a:off x="4765024" y="5253518"/>
              <a:ext cx="656160" cy="312986"/>
              <a:chOff x="2483768" y="5151120"/>
              <a:chExt cx="1325880" cy="632440"/>
            </a:xfrm>
          </p:grpSpPr>
          <p:grpSp>
            <p:nvGrpSpPr>
              <p:cNvPr id="106" name="Gruppieren 105"/>
              <p:cNvGrpSpPr/>
              <p:nvPr/>
            </p:nvGrpSpPr>
            <p:grpSpPr>
              <a:xfrm>
                <a:off x="2483768" y="5151120"/>
                <a:ext cx="914400" cy="632440"/>
                <a:chOff x="2483768" y="3973272"/>
                <a:chExt cx="914400" cy="1810288"/>
              </a:xfrm>
            </p:grpSpPr>
            <p:cxnSp>
              <p:nvCxnSpPr>
                <p:cNvPr id="104" name="Gerade Verbindung 103"/>
                <p:cNvCxnSpPr/>
                <p:nvPr/>
              </p:nvCxnSpPr>
              <p:spPr>
                <a:xfrm>
                  <a:off x="2483768" y="3973272"/>
                  <a:ext cx="914400" cy="914400"/>
                </a:xfrm>
                <a:prstGeom prst="line">
                  <a:avLst/>
                </a:prstGeom>
                <a:grpFill/>
                <a:ln w="38100">
                  <a:solidFill>
                    <a:srgbClr val="C0C0C0"/>
                  </a:solidFill>
                </a:ln>
              </p:spPr>
              <p:style>
                <a:lnRef idx="1">
                  <a:schemeClr val="accent1"/>
                </a:lnRef>
                <a:fillRef idx="0">
                  <a:schemeClr val="accent1"/>
                </a:fillRef>
                <a:effectRef idx="0">
                  <a:schemeClr val="accent1"/>
                </a:effectRef>
                <a:fontRef idx="minor">
                  <a:schemeClr val="tx1"/>
                </a:fontRef>
              </p:style>
            </p:cxnSp>
            <p:cxnSp>
              <p:nvCxnSpPr>
                <p:cNvPr id="105" name="Gerade Verbindung 104"/>
                <p:cNvCxnSpPr/>
                <p:nvPr/>
              </p:nvCxnSpPr>
              <p:spPr>
                <a:xfrm flipV="1">
                  <a:off x="2483768" y="4869160"/>
                  <a:ext cx="914400" cy="914400"/>
                </a:xfrm>
                <a:prstGeom prst="line">
                  <a:avLst/>
                </a:prstGeom>
                <a:grpFill/>
                <a:ln w="38100">
                  <a:solidFill>
                    <a:srgbClr val="C0C0C0"/>
                  </a:solidFill>
                </a:ln>
              </p:spPr>
              <p:style>
                <a:lnRef idx="1">
                  <a:schemeClr val="accent1"/>
                </a:lnRef>
                <a:fillRef idx="0">
                  <a:schemeClr val="accent1"/>
                </a:fillRef>
                <a:effectRef idx="0">
                  <a:schemeClr val="accent1"/>
                </a:effectRef>
                <a:fontRef idx="minor">
                  <a:schemeClr val="tx1"/>
                </a:fontRef>
              </p:style>
            </p:cxnSp>
          </p:grpSp>
          <p:grpSp>
            <p:nvGrpSpPr>
              <p:cNvPr id="107" name="Gruppieren 106"/>
              <p:cNvGrpSpPr/>
              <p:nvPr/>
            </p:nvGrpSpPr>
            <p:grpSpPr>
              <a:xfrm>
                <a:off x="2895248" y="5151120"/>
                <a:ext cx="914400" cy="632440"/>
                <a:chOff x="2483768" y="3973272"/>
                <a:chExt cx="914400" cy="1810288"/>
              </a:xfrm>
            </p:grpSpPr>
            <p:cxnSp>
              <p:nvCxnSpPr>
                <p:cNvPr id="108" name="Gerade Verbindung 107"/>
                <p:cNvCxnSpPr/>
                <p:nvPr/>
              </p:nvCxnSpPr>
              <p:spPr>
                <a:xfrm>
                  <a:off x="2483768" y="3973272"/>
                  <a:ext cx="914400" cy="914400"/>
                </a:xfrm>
                <a:prstGeom prst="line">
                  <a:avLst/>
                </a:prstGeom>
                <a:grpFill/>
                <a:ln w="38100">
                  <a:solidFill>
                    <a:srgbClr val="C0C0C0"/>
                  </a:solidFill>
                </a:ln>
              </p:spPr>
              <p:style>
                <a:lnRef idx="1">
                  <a:schemeClr val="accent1"/>
                </a:lnRef>
                <a:fillRef idx="0">
                  <a:schemeClr val="accent1"/>
                </a:fillRef>
                <a:effectRef idx="0">
                  <a:schemeClr val="accent1"/>
                </a:effectRef>
                <a:fontRef idx="minor">
                  <a:schemeClr val="tx1"/>
                </a:fontRef>
              </p:style>
            </p:cxnSp>
            <p:cxnSp>
              <p:nvCxnSpPr>
                <p:cNvPr id="109" name="Gerade Verbindung 108"/>
                <p:cNvCxnSpPr/>
                <p:nvPr/>
              </p:nvCxnSpPr>
              <p:spPr>
                <a:xfrm flipV="1">
                  <a:off x="2483768" y="4869160"/>
                  <a:ext cx="914400" cy="914400"/>
                </a:xfrm>
                <a:prstGeom prst="line">
                  <a:avLst/>
                </a:prstGeom>
                <a:grpFill/>
                <a:ln w="38100">
                  <a:solidFill>
                    <a:srgbClr val="C0C0C0"/>
                  </a:solidFill>
                </a:ln>
              </p:spPr>
              <p:style>
                <a:lnRef idx="1">
                  <a:schemeClr val="accent1"/>
                </a:lnRef>
                <a:fillRef idx="0">
                  <a:schemeClr val="accent1"/>
                </a:fillRef>
                <a:effectRef idx="0">
                  <a:schemeClr val="accent1"/>
                </a:effectRef>
                <a:fontRef idx="minor">
                  <a:schemeClr val="tx1"/>
                </a:fontRef>
              </p:style>
            </p:cxnSp>
          </p:grpSp>
        </p:grpSp>
        <p:sp>
          <p:nvSpPr>
            <p:cNvPr id="111" name="Textfeld 110"/>
            <p:cNvSpPr txBox="1"/>
            <p:nvPr/>
          </p:nvSpPr>
          <p:spPr>
            <a:xfrm>
              <a:off x="4651429" y="5626010"/>
              <a:ext cx="891591" cy="523220"/>
            </a:xfrm>
            <a:prstGeom prst="rect">
              <a:avLst/>
            </a:prstGeom>
            <a:noFill/>
          </p:spPr>
          <p:txBody>
            <a:bodyPr wrap="none" rtlCol="0">
              <a:spAutoFit/>
            </a:bodyPr>
            <a:lstStyle/>
            <a:p>
              <a:pPr algn="ctr"/>
              <a:r>
                <a:rPr lang="en-US" sz="1400" b="1" dirty="0" smtClean="0">
                  <a:solidFill>
                    <a:srgbClr val="969696"/>
                  </a:solidFill>
                  <a:latin typeface="Arial" pitchFamily="34" charset="0"/>
                  <a:cs typeface="Arial" pitchFamily="34" charset="0"/>
                </a:rPr>
                <a:t>External</a:t>
              </a:r>
              <a:br>
                <a:rPr lang="en-US" sz="1400" b="1" dirty="0" smtClean="0">
                  <a:solidFill>
                    <a:srgbClr val="969696"/>
                  </a:solidFill>
                  <a:latin typeface="Arial" pitchFamily="34" charset="0"/>
                  <a:cs typeface="Arial" pitchFamily="34" charset="0"/>
                </a:rPr>
              </a:br>
              <a:r>
                <a:rPr lang="en-US" sz="1400" b="1" dirty="0" smtClean="0">
                  <a:solidFill>
                    <a:srgbClr val="969696"/>
                  </a:solidFill>
                  <a:latin typeface="Arial" pitchFamily="34" charset="0"/>
                  <a:cs typeface="Arial" pitchFamily="34" charset="0"/>
                </a:rPr>
                <a:t>Power</a:t>
              </a:r>
              <a:endParaRPr lang="en-US" sz="1400" b="1" dirty="0">
                <a:solidFill>
                  <a:srgbClr val="969696"/>
                </a:solidFill>
                <a:latin typeface="Arial" pitchFamily="34" charset="0"/>
                <a:cs typeface="Arial" pitchFamily="34" charset="0"/>
              </a:endParaRPr>
            </a:p>
          </p:txBody>
        </p:sp>
        <p:sp>
          <p:nvSpPr>
            <p:cNvPr id="120" name="Rechteck 119"/>
            <p:cNvSpPr/>
            <p:nvPr/>
          </p:nvSpPr>
          <p:spPr>
            <a:xfrm>
              <a:off x="4463716" y="3770115"/>
              <a:ext cx="1337512" cy="2394734"/>
            </a:xfrm>
            <a:prstGeom prst="rect">
              <a:avLst/>
            </a:prstGeom>
            <a:noFill/>
            <a:ln w="28575">
              <a:solidFill>
                <a:srgbClr val="C0C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latin typeface="Arial" pitchFamily="34" charset="0"/>
                <a:cs typeface="Arial" pitchFamily="34" charset="0"/>
              </a:endParaRPr>
            </a:p>
          </p:txBody>
        </p:sp>
        <p:sp>
          <p:nvSpPr>
            <p:cNvPr id="121" name="Textfeld 120"/>
            <p:cNvSpPr txBox="1"/>
            <p:nvPr/>
          </p:nvSpPr>
          <p:spPr>
            <a:xfrm>
              <a:off x="4313177" y="6141456"/>
              <a:ext cx="1638590" cy="400110"/>
            </a:xfrm>
            <a:prstGeom prst="rect">
              <a:avLst/>
            </a:prstGeom>
            <a:noFill/>
          </p:spPr>
          <p:txBody>
            <a:bodyPr wrap="none" rtlCol="0">
              <a:spAutoFit/>
            </a:bodyPr>
            <a:lstStyle/>
            <a:p>
              <a:pPr algn="ctr"/>
              <a:r>
                <a:rPr lang="en-US" sz="2000" dirty="0" smtClean="0">
                  <a:latin typeface="Arial" pitchFamily="34" charset="0"/>
                  <a:cs typeface="Arial" pitchFamily="34" charset="0"/>
                </a:rPr>
                <a:t>Not modeled</a:t>
              </a:r>
              <a:endParaRPr lang="en-US" sz="2000" dirty="0">
                <a:latin typeface="Arial" pitchFamily="34" charset="0"/>
                <a:cs typeface="Arial" pitchFamily="34" charset="0"/>
              </a:endParaRPr>
            </a:p>
          </p:txBody>
        </p:sp>
      </p:grpSp>
      <p:grpSp>
        <p:nvGrpSpPr>
          <p:cNvPr id="123" name="Gruppieren 122"/>
          <p:cNvGrpSpPr/>
          <p:nvPr/>
        </p:nvGrpSpPr>
        <p:grpSpPr>
          <a:xfrm>
            <a:off x="5062414" y="1726969"/>
            <a:ext cx="3886110" cy="3563762"/>
            <a:chOff x="4550634" y="2062249"/>
            <a:chExt cx="3886110" cy="3563762"/>
          </a:xfrm>
        </p:grpSpPr>
        <p:grpSp>
          <p:nvGrpSpPr>
            <p:cNvPr id="6" name="Gruppieren 5"/>
            <p:cNvGrpSpPr/>
            <p:nvPr/>
          </p:nvGrpSpPr>
          <p:grpSpPr>
            <a:xfrm rot="16200000">
              <a:off x="5410574" y="3105194"/>
              <a:ext cx="432000" cy="451440"/>
              <a:chOff x="6489600" y="1709760"/>
              <a:chExt cx="432000" cy="451440"/>
            </a:xfrm>
          </p:grpSpPr>
          <p:cxnSp>
            <p:nvCxnSpPr>
              <p:cNvPr id="68" name="Gerade Verbindung 67"/>
              <p:cNvCxnSpPr/>
              <p:nvPr/>
            </p:nvCxnSpPr>
            <p:spPr>
              <a:xfrm>
                <a:off x="6705600" y="1709760"/>
                <a:ext cx="0" cy="180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uppieren 68"/>
              <p:cNvGrpSpPr/>
              <p:nvPr/>
            </p:nvGrpSpPr>
            <p:grpSpPr>
              <a:xfrm>
                <a:off x="6489600" y="1889760"/>
                <a:ext cx="432000" cy="91440"/>
                <a:chOff x="6327600" y="1889760"/>
                <a:chExt cx="756000" cy="91440"/>
              </a:xfrm>
            </p:grpSpPr>
            <p:cxnSp>
              <p:nvCxnSpPr>
                <p:cNvPr id="71" name="Gerade Verbindung 70"/>
                <p:cNvCxnSpPr/>
                <p:nvPr/>
              </p:nvCxnSpPr>
              <p:spPr>
                <a:xfrm>
                  <a:off x="6327600" y="1889760"/>
                  <a:ext cx="756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Gerade Verbindung 71"/>
                <p:cNvCxnSpPr/>
                <p:nvPr/>
              </p:nvCxnSpPr>
              <p:spPr>
                <a:xfrm>
                  <a:off x="6327600" y="1981200"/>
                  <a:ext cx="756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70" name="Gerade Verbindung 69"/>
              <p:cNvCxnSpPr/>
              <p:nvPr/>
            </p:nvCxnSpPr>
            <p:spPr>
              <a:xfrm>
                <a:off x="6705600" y="1981200"/>
                <a:ext cx="0" cy="180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7" name="Gruppieren 6"/>
            <p:cNvGrpSpPr/>
            <p:nvPr/>
          </p:nvGrpSpPr>
          <p:grpSpPr>
            <a:xfrm rot="16200000">
              <a:off x="5918554" y="5184291"/>
              <a:ext cx="432000" cy="451440"/>
              <a:chOff x="5173200" y="2235540"/>
              <a:chExt cx="432000" cy="451440"/>
            </a:xfrm>
          </p:grpSpPr>
          <p:cxnSp>
            <p:nvCxnSpPr>
              <p:cNvPr id="63" name="Gerade Verbindung 62"/>
              <p:cNvCxnSpPr/>
              <p:nvPr/>
            </p:nvCxnSpPr>
            <p:spPr>
              <a:xfrm>
                <a:off x="5389200" y="2235540"/>
                <a:ext cx="0" cy="180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4" name="Gruppieren 63"/>
              <p:cNvGrpSpPr/>
              <p:nvPr/>
            </p:nvGrpSpPr>
            <p:grpSpPr>
              <a:xfrm>
                <a:off x="5173200" y="2415540"/>
                <a:ext cx="432000" cy="91440"/>
                <a:chOff x="6327600" y="1889760"/>
                <a:chExt cx="756000" cy="91440"/>
              </a:xfrm>
            </p:grpSpPr>
            <p:cxnSp>
              <p:nvCxnSpPr>
                <p:cNvPr id="66" name="Gerade Verbindung 65"/>
                <p:cNvCxnSpPr/>
                <p:nvPr/>
              </p:nvCxnSpPr>
              <p:spPr>
                <a:xfrm>
                  <a:off x="6327600" y="1889760"/>
                  <a:ext cx="756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Gerade Verbindung 66"/>
                <p:cNvCxnSpPr/>
                <p:nvPr/>
              </p:nvCxnSpPr>
              <p:spPr>
                <a:xfrm>
                  <a:off x="6327600" y="1981200"/>
                  <a:ext cx="756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65" name="Gerade Verbindung 64"/>
              <p:cNvCxnSpPr/>
              <p:nvPr/>
            </p:nvCxnSpPr>
            <p:spPr>
              <a:xfrm>
                <a:off x="5389200" y="2506980"/>
                <a:ext cx="0" cy="180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8" name="Gruppieren 7"/>
            <p:cNvGrpSpPr/>
            <p:nvPr/>
          </p:nvGrpSpPr>
          <p:grpSpPr>
            <a:xfrm rot="16200000">
              <a:off x="5918554" y="4245891"/>
              <a:ext cx="432000" cy="451440"/>
              <a:chOff x="5173200" y="2235540"/>
              <a:chExt cx="432000" cy="451440"/>
            </a:xfrm>
          </p:grpSpPr>
          <p:cxnSp>
            <p:nvCxnSpPr>
              <p:cNvPr id="58" name="Gerade Verbindung 57"/>
              <p:cNvCxnSpPr/>
              <p:nvPr/>
            </p:nvCxnSpPr>
            <p:spPr>
              <a:xfrm>
                <a:off x="5389200" y="2235540"/>
                <a:ext cx="0" cy="180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9" name="Gruppieren 58"/>
              <p:cNvGrpSpPr/>
              <p:nvPr/>
            </p:nvGrpSpPr>
            <p:grpSpPr>
              <a:xfrm>
                <a:off x="5173200" y="2415540"/>
                <a:ext cx="432000" cy="91440"/>
                <a:chOff x="6327600" y="1889760"/>
                <a:chExt cx="756000" cy="91440"/>
              </a:xfrm>
            </p:grpSpPr>
            <p:cxnSp>
              <p:nvCxnSpPr>
                <p:cNvPr id="61" name="Gerade Verbindung 60"/>
                <p:cNvCxnSpPr/>
                <p:nvPr/>
              </p:nvCxnSpPr>
              <p:spPr>
                <a:xfrm>
                  <a:off x="6327600" y="1889760"/>
                  <a:ext cx="756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Gerade Verbindung 61"/>
                <p:cNvCxnSpPr/>
                <p:nvPr/>
              </p:nvCxnSpPr>
              <p:spPr>
                <a:xfrm>
                  <a:off x="6327600" y="1981200"/>
                  <a:ext cx="756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60" name="Gerade Verbindung 59"/>
              <p:cNvCxnSpPr/>
              <p:nvPr/>
            </p:nvCxnSpPr>
            <p:spPr>
              <a:xfrm>
                <a:off x="5389200" y="2506980"/>
                <a:ext cx="0" cy="180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9" name="Gruppieren 8"/>
            <p:cNvGrpSpPr/>
            <p:nvPr/>
          </p:nvGrpSpPr>
          <p:grpSpPr>
            <a:xfrm rot="16200000">
              <a:off x="5918554" y="3328395"/>
              <a:ext cx="432000" cy="451440"/>
              <a:chOff x="5173200" y="2235540"/>
              <a:chExt cx="432000" cy="451440"/>
            </a:xfrm>
          </p:grpSpPr>
          <p:cxnSp>
            <p:nvCxnSpPr>
              <p:cNvPr id="53" name="Gerade Verbindung 52"/>
              <p:cNvCxnSpPr/>
              <p:nvPr/>
            </p:nvCxnSpPr>
            <p:spPr>
              <a:xfrm>
                <a:off x="5389200" y="2235540"/>
                <a:ext cx="0" cy="180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4" name="Gruppieren 53"/>
              <p:cNvGrpSpPr/>
              <p:nvPr/>
            </p:nvGrpSpPr>
            <p:grpSpPr>
              <a:xfrm>
                <a:off x="5173200" y="2415540"/>
                <a:ext cx="432000" cy="91440"/>
                <a:chOff x="6327600" y="1889760"/>
                <a:chExt cx="756000" cy="91440"/>
              </a:xfrm>
            </p:grpSpPr>
            <p:cxnSp>
              <p:nvCxnSpPr>
                <p:cNvPr id="56" name="Gerade Verbindung 55"/>
                <p:cNvCxnSpPr/>
                <p:nvPr/>
              </p:nvCxnSpPr>
              <p:spPr>
                <a:xfrm>
                  <a:off x="6327600" y="1889760"/>
                  <a:ext cx="756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Gerade Verbindung 56"/>
                <p:cNvCxnSpPr/>
                <p:nvPr/>
              </p:nvCxnSpPr>
              <p:spPr>
                <a:xfrm>
                  <a:off x="6327600" y="1981200"/>
                  <a:ext cx="756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55" name="Gerade Verbindung 54"/>
              <p:cNvCxnSpPr/>
              <p:nvPr/>
            </p:nvCxnSpPr>
            <p:spPr>
              <a:xfrm>
                <a:off x="5389200" y="2506980"/>
                <a:ext cx="0" cy="180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0" name="Gruppieren 9"/>
            <p:cNvGrpSpPr/>
            <p:nvPr/>
          </p:nvGrpSpPr>
          <p:grpSpPr>
            <a:xfrm rot="16200000">
              <a:off x="5918554" y="2399091"/>
              <a:ext cx="432000" cy="451440"/>
              <a:chOff x="5173200" y="2235540"/>
              <a:chExt cx="432000" cy="451440"/>
            </a:xfrm>
          </p:grpSpPr>
          <p:cxnSp>
            <p:nvCxnSpPr>
              <p:cNvPr id="48" name="Gerade Verbindung 47"/>
              <p:cNvCxnSpPr/>
              <p:nvPr/>
            </p:nvCxnSpPr>
            <p:spPr>
              <a:xfrm>
                <a:off x="5389200" y="2235540"/>
                <a:ext cx="0" cy="180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9" name="Gruppieren 48"/>
              <p:cNvGrpSpPr/>
              <p:nvPr/>
            </p:nvGrpSpPr>
            <p:grpSpPr>
              <a:xfrm>
                <a:off x="5173200" y="2415540"/>
                <a:ext cx="432000" cy="91440"/>
                <a:chOff x="6327600" y="1889760"/>
                <a:chExt cx="756000" cy="91440"/>
              </a:xfrm>
            </p:grpSpPr>
            <p:cxnSp>
              <p:nvCxnSpPr>
                <p:cNvPr id="51" name="Gerade Verbindung 50"/>
                <p:cNvCxnSpPr/>
                <p:nvPr/>
              </p:nvCxnSpPr>
              <p:spPr>
                <a:xfrm>
                  <a:off x="6327600" y="1889760"/>
                  <a:ext cx="756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Gerade Verbindung 51"/>
                <p:cNvCxnSpPr/>
                <p:nvPr/>
              </p:nvCxnSpPr>
              <p:spPr>
                <a:xfrm>
                  <a:off x="6327600" y="1981200"/>
                  <a:ext cx="756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50" name="Gerade Verbindung 49"/>
              <p:cNvCxnSpPr/>
              <p:nvPr/>
            </p:nvCxnSpPr>
            <p:spPr>
              <a:xfrm>
                <a:off x="5389200" y="2506980"/>
                <a:ext cx="0" cy="180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1" name="Abgerundetes Rechteck 10"/>
            <p:cNvSpPr/>
            <p:nvPr/>
          </p:nvSpPr>
          <p:spPr>
            <a:xfrm>
              <a:off x="6370234" y="5194010"/>
              <a:ext cx="720000" cy="432000"/>
            </a:xfrm>
            <a:prstGeom prst="roundRect">
              <a:avLst/>
            </a:prstGeom>
            <a:solidFill>
              <a:srgbClr val="FF9999"/>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b="1" dirty="0" smtClean="0">
                  <a:solidFill>
                    <a:schemeClr val="tx1"/>
                  </a:solidFill>
                  <a:latin typeface="Arial" pitchFamily="34" charset="0"/>
                  <a:cs typeface="Arial" pitchFamily="34" charset="0"/>
                </a:rPr>
                <a:t>AC3</a:t>
              </a:r>
            </a:p>
          </p:txBody>
        </p:sp>
        <p:sp>
          <p:nvSpPr>
            <p:cNvPr id="12" name="Abgerundetes Rechteck 11"/>
            <p:cNvSpPr/>
            <p:nvPr/>
          </p:nvSpPr>
          <p:spPr>
            <a:xfrm>
              <a:off x="6370234" y="4255610"/>
              <a:ext cx="720000" cy="432000"/>
            </a:xfrm>
            <a:prstGeom prst="roundRect">
              <a:avLst/>
            </a:prstGeom>
            <a:solidFill>
              <a:srgbClr val="FF9999"/>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b="1" dirty="0" smtClean="0">
                  <a:solidFill>
                    <a:schemeClr val="tx1"/>
                  </a:solidFill>
                  <a:latin typeface="Arial" pitchFamily="34" charset="0"/>
                  <a:cs typeface="Arial" pitchFamily="34" charset="0"/>
                </a:rPr>
                <a:t>AC2</a:t>
              </a:r>
            </a:p>
          </p:txBody>
        </p:sp>
        <p:sp>
          <p:nvSpPr>
            <p:cNvPr id="13" name="Abgerundetes Rechteck 12"/>
            <p:cNvSpPr/>
            <p:nvPr/>
          </p:nvSpPr>
          <p:spPr>
            <a:xfrm>
              <a:off x="6370234" y="3338114"/>
              <a:ext cx="720000" cy="432000"/>
            </a:xfrm>
            <a:prstGeom prst="roundRect">
              <a:avLst/>
            </a:prstGeom>
            <a:solidFill>
              <a:srgbClr val="FF9999"/>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b="1" dirty="0" smtClean="0">
                  <a:solidFill>
                    <a:schemeClr val="tx1"/>
                  </a:solidFill>
                  <a:latin typeface="Arial" pitchFamily="34" charset="0"/>
                  <a:cs typeface="Arial" pitchFamily="34" charset="0"/>
                </a:rPr>
                <a:t>AC1</a:t>
              </a:r>
            </a:p>
          </p:txBody>
        </p:sp>
        <p:cxnSp>
          <p:nvCxnSpPr>
            <p:cNvPr id="15" name="Gerade Verbindung 14"/>
            <p:cNvCxnSpPr/>
            <p:nvPr/>
          </p:nvCxnSpPr>
          <p:spPr>
            <a:xfrm rot="16200000">
              <a:off x="7128501" y="2461863"/>
              <a:ext cx="0" cy="32589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 name="Gruppieren 15"/>
            <p:cNvGrpSpPr/>
            <p:nvPr/>
          </p:nvGrpSpPr>
          <p:grpSpPr>
            <a:xfrm rot="16200000">
              <a:off x="7301168" y="4886713"/>
              <a:ext cx="432000" cy="451440"/>
              <a:chOff x="5173200" y="2235540"/>
              <a:chExt cx="432000" cy="451440"/>
            </a:xfrm>
          </p:grpSpPr>
          <p:cxnSp>
            <p:nvCxnSpPr>
              <p:cNvPr id="43" name="Gerade Verbindung 42"/>
              <p:cNvCxnSpPr/>
              <p:nvPr/>
            </p:nvCxnSpPr>
            <p:spPr>
              <a:xfrm>
                <a:off x="5389200" y="2235540"/>
                <a:ext cx="0" cy="180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4" name="Gruppieren 43"/>
              <p:cNvGrpSpPr/>
              <p:nvPr/>
            </p:nvGrpSpPr>
            <p:grpSpPr>
              <a:xfrm>
                <a:off x="5173200" y="2415540"/>
                <a:ext cx="432000" cy="91440"/>
                <a:chOff x="6327600" y="1889760"/>
                <a:chExt cx="756000" cy="91440"/>
              </a:xfrm>
            </p:grpSpPr>
            <p:cxnSp>
              <p:nvCxnSpPr>
                <p:cNvPr id="46" name="Gerade Verbindung 45"/>
                <p:cNvCxnSpPr/>
                <p:nvPr/>
              </p:nvCxnSpPr>
              <p:spPr>
                <a:xfrm>
                  <a:off x="6327600" y="1889760"/>
                  <a:ext cx="756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Gerade Verbindung 46"/>
                <p:cNvCxnSpPr/>
                <p:nvPr/>
              </p:nvCxnSpPr>
              <p:spPr>
                <a:xfrm>
                  <a:off x="6327600" y="1981200"/>
                  <a:ext cx="756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45" name="Gerade Verbindung 44"/>
              <p:cNvCxnSpPr/>
              <p:nvPr/>
            </p:nvCxnSpPr>
            <p:spPr>
              <a:xfrm>
                <a:off x="5389200" y="2506980"/>
                <a:ext cx="0" cy="180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7" name="Gruppieren 16"/>
            <p:cNvGrpSpPr/>
            <p:nvPr/>
          </p:nvGrpSpPr>
          <p:grpSpPr>
            <a:xfrm rot="16200000">
              <a:off x="7301168" y="3948313"/>
              <a:ext cx="432000" cy="451440"/>
              <a:chOff x="5173200" y="2235540"/>
              <a:chExt cx="432000" cy="451440"/>
            </a:xfrm>
          </p:grpSpPr>
          <p:cxnSp>
            <p:nvCxnSpPr>
              <p:cNvPr id="38" name="Gerade Verbindung 37"/>
              <p:cNvCxnSpPr/>
              <p:nvPr/>
            </p:nvCxnSpPr>
            <p:spPr>
              <a:xfrm>
                <a:off x="5389200" y="2235540"/>
                <a:ext cx="0" cy="180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9" name="Gruppieren 38"/>
              <p:cNvGrpSpPr/>
              <p:nvPr/>
            </p:nvGrpSpPr>
            <p:grpSpPr>
              <a:xfrm>
                <a:off x="5173200" y="2415540"/>
                <a:ext cx="432000" cy="91440"/>
                <a:chOff x="6327600" y="1889760"/>
                <a:chExt cx="756000" cy="91440"/>
              </a:xfrm>
            </p:grpSpPr>
            <p:cxnSp>
              <p:nvCxnSpPr>
                <p:cNvPr id="41" name="Gerade Verbindung 40"/>
                <p:cNvCxnSpPr/>
                <p:nvPr/>
              </p:nvCxnSpPr>
              <p:spPr>
                <a:xfrm>
                  <a:off x="6327600" y="1889760"/>
                  <a:ext cx="756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Gerade Verbindung 41"/>
                <p:cNvCxnSpPr/>
                <p:nvPr/>
              </p:nvCxnSpPr>
              <p:spPr>
                <a:xfrm>
                  <a:off x="6327600" y="1981200"/>
                  <a:ext cx="756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40" name="Gerade Verbindung 39"/>
              <p:cNvCxnSpPr/>
              <p:nvPr/>
            </p:nvCxnSpPr>
            <p:spPr>
              <a:xfrm>
                <a:off x="5389200" y="2506980"/>
                <a:ext cx="0" cy="180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 name="Gruppieren 17"/>
            <p:cNvGrpSpPr/>
            <p:nvPr/>
          </p:nvGrpSpPr>
          <p:grpSpPr>
            <a:xfrm rot="16200000">
              <a:off x="7301168" y="3030817"/>
              <a:ext cx="432000" cy="451440"/>
              <a:chOff x="5173200" y="2235540"/>
              <a:chExt cx="432000" cy="451440"/>
            </a:xfrm>
          </p:grpSpPr>
          <p:cxnSp>
            <p:nvCxnSpPr>
              <p:cNvPr id="33" name="Gerade Verbindung 32"/>
              <p:cNvCxnSpPr/>
              <p:nvPr/>
            </p:nvCxnSpPr>
            <p:spPr>
              <a:xfrm>
                <a:off x="5389200" y="2235540"/>
                <a:ext cx="0" cy="180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4" name="Gruppieren 33"/>
              <p:cNvGrpSpPr/>
              <p:nvPr/>
            </p:nvGrpSpPr>
            <p:grpSpPr>
              <a:xfrm>
                <a:off x="5173200" y="2415540"/>
                <a:ext cx="432000" cy="91440"/>
                <a:chOff x="6327600" y="1889760"/>
                <a:chExt cx="756000" cy="91440"/>
              </a:xfrm>
            </p:grpSpPr>
            <p:cxnSp>
              <p:nvCxnSpPr>
                <p:cNvPr id="36" name="Gerade Verbindung 35"/>
                <p:cNvCxnSpPr/>
                <p:nvPr/>
              </p:nvCxnSpPr>
              <p:spPr>
                <a:xfrm>
                  <a:off x="6327600" y="1889760"/>
                  <a:ext cx="756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Gerade Verbindung 36"/>
                <p:cNvCxnSpPr/>
                <p:nvPr/>
              </p:nvCxnSpPr>
              <p:spPr>
                <a:xfrm>
                  <a:off x="6327600" y="1981200"/>
                  <a:ext cx="756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5" name="Gerade Verbindung 34"/>
              <p:cNvCxnSpPr/>
              <p:nvPr/>
            </p:nvCxnSpPr>
            <p:spPr>
              <a:xfrm>
                <a:off x="5389200" y="2506980"/>
                <a:ext cx="0" cy="180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9" name="Gruppieren 18"/>
            <p:cNvGrpSpPr/>
            <p:nvPr/>
          </p:nvGrpSpPr>
          <p:grpSpPr>
            <a:xfrm rot="16200000">
              <a:off x="7301168" y="2101514"/>
              <a:ext cx="432000" cy="451440"/>
              <a:chOff x="5173200" y="2235540"/>
              <a:chExt cx="432000" cy="451440"/>
            </a:xfrm>
          </p:grpSpPr>
          <p:cxnSp>
            <p:nvCxnSpPr>
              <p:cNvPr id="28" name="Gerade Verbindung 27"/>
              <p:cNvCxnSpPr/>
              <p:nvPr/>
            </p:nvCxnSpPr>
            <p:spPr>
              <a:xfrm>
                <a:off x="5389200" y="2235540"/>
                <a:ext cx="0" cy="180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9" name="Gruppieren 28"/>
              <p:cNvGrpSpPr/>
              <p:nvPr/>
            </p:nvGrpSpPr>
            <p:grpSpPr>
              <a:xfrm>
                <a:off x="5173200" y="2415540"/>
                <a:ext cx="432000" cy="91440"/>
                <a:chOff x="6327600" y="1889760"/>
                <a:chExt cx="756000" cy="91440"/>
              </a:xfrm>
            </p:grpSpPr>
            <p:cxnSp>
              <p:nvCxnSpPr>
                <p:cNvPr id="31" name="Gerade Verbindung 30"/>
                <p:cNvCxnSpPr/>
                <p:nvPr/>
              </p:nvCxnSpPr>
              <p:spPr>
                <a:xfrm>
                  <a:off x="6327600" y="1889760"/>
                  <a:ext cx="756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Gerade Verbindung 31"/>
                <p:cNvCxnSpPr/>
                <p:nvPr/>
              </p:nvCxnSpPr>
              <p:spPr>
                <a:xfrm>
                  <a:off x="6327600" y="1981200"/>
                  <a:ext cx="756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0" name="Gerade Verbindung 29"/>
              <p:cNvCxnSpPr/>
              <p:nvPr/>
            </p:nvCxnSpPr>
            <p:spPr>
              <a:xfrm>
                <a:off x="5389200" y="2506980"/>
                <a:ext cx="0" cy="180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0" name="Abgerundetes Rechteck 19"/>
            <p:cNvSpPr/>
            <p:nvPr/>
          </p:nvSpPr>
          <p:spPr>
            <a:xfrm>
              <a:off x="7716744" y="4896433"/>
              <a:ext cx="720000" cy="432000"/>
            </a:xfrm>
            <a:prstGeom prst="roundRect">
              <a:avLst/>
            </a:prstGeom>
            <a:solidFill>
              <a:srgbClr val="B8B8D0"/>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b="1" dirty="0" smtClean="0">
                  <a:solidFill>
                    <a:schemeClr val="tx1"/>
                  </a:solidFill>
                  <a:latin typeface="Arial" pitchFamily="34" charset="0"/>
                  <a:cs typeface="Arial" pitchFamily="34" charset="0"/>
                </a:rPr>
                <a:t>DC3</a:t>
              </a:r>
            </a:p>
          </p:txBody>
        </p:sp>
        <p:sp>
          <p:nvSpPr>
            <p:cNvPr id="21" name="Abgerundetes Rechteck 20"/>
            <p:cNvSpPr/>
            <p:nvPr/>
          </p:nvSpPr>
          <p:spPr>
            <a:xfrm>
              <a:off x="7716744" y="3958033"/>
              <a:ext cx="720000" cy="432000"/>
            </a:xfrm>
            <a:prstGeom prst="roundRect">
              <a:avLst/>
            </a:prstGeom>
            <a:solidFill>
              <a:srgbClr val="B8B8D0"/>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b="1" dirty="0" smtClean="0">
                  <a:solidFill>
                    <a:schemeClr val="tx1"/>
                  </a:solidFill>
                  <a:latin typeface="Arial" pitchFamily="34" charset="0"/>
                  <a:cs typeface="Arial" pitchFamily="34" charset="0"/>
                </a:rPr>
                <a:t>DC2</a:t>
              </a:r>
            </a:p>
          </p:txBody>
        </p:sp>
        <p:sp>
          <p:nvSpPr>
            <p:cNvPr id="22" name="Abgerundetes Rechteck 21"/>
            <p:cNvSpPr/>
            <p:nvPr/>
          </p:nvSpPr>
          <p:spPr>
            <a:xfrm>
              <a:off x="7716744" y="3040537"/>
              <a:ext cx="720000" cy="432000"/>
            </a:xfrm>
            <a:prstGeom prst="roundRect">
              <a:avLst/>
            </a:prstGeom>
            <a:solidFill>
              <a:srgbClr val="B8B8D0"/>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b="1" dirty="0" smtClean="0">
                  <a:solidFill>
                    <a:schemeClr val="tx1"/>
                  </a:solidFill>
                  <a:latin typeface="Arial" pitchFamily="34" charset="0"/>
                  <a:cs typeface="Arial" pitchFamily="34" charset="0"/>
                </a:rPr>
                <a:t>DC1</a:t>
              </a:r>
            </a:p>
          </p:txBody>
        </p:sp>
        <p:sp>
          <p:nvSpPr>
            <p:cNvPr id="23" name="Abgerundetes Rechteck 22"/>
            <p:cNvSpPr/>
            <p:nvPr/>
          </p:nvSpPr>
          <p:spPr>
            <a:xfrm>
              <a:off x="7716744" y="2111234"/>
              <a:ext cx="720000" cy="432000"/>
            </a:xfrm>
            <a:prstGeom prst="roundRect">
              <a:avLst/>
            </a:prstGeom>
            <a:solidFill>
              <a:srgbClr val="8BD072"/>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b="1" dirty="0" smtClean="0">
                  <a:solidFill>
                    <a:schemeClr val="tx1"/>
                  </a:solidFill>
                  <a:latin typeface="Arial" pitchFamily="34" charset="0"/>
                  <a:cs typeface="Arial" pitchFamily="34" charset="0"/>
                </a:rPr>
                <a:t>Batt</a:t>
              </a:r>
            </a:p>
          </p:txBody>
        </p:sp>
        <p:sp>
          <p:nvSpPr>
            <p:cNvPr id="24" name="Textfeld 23"/>
            <p:cNvSpPr txBox="1"/>
            <p:nvPr/>
          </p:nvSpPr>
          <p:spPr>
            <a:xfrm>
              <a:off x="5005045" y="2624810"/>
              <a:ext cx="832279" cy="307777"/>
            </a:xfrm>
            <a:prstGeom prst="rect">
              <a:avLst/>
            </a:prstGeom>
            <a:noFill/>
          </p:spPr>
          <p:txBody>
            <a:bodyPr wrap="none" rtlCol="0">
              <a:spAutoFit/>
            </a:bodyPr>
            <a:lstStyle/>
            <a:p>
              <a:r>
                <a:rPr lang="en-US" sz="1400" b="1" dirty="0" smtClean="0">
                  <a:solidFill>
                    <a:srgbClr val="E04242"/>
                  </a:solidFill>
                  <a:latin typeface="Arial" pitchFamily="34" charset="0"/>
                  <a:cs typeface="Arial" pitchFamily="34" charset="0"/>
                </a:rPr>
                <a:t>AC Bus</a:t>
              </a:r>
              <a:endParaRPr lang="en-US" sz="1400" b="1" dirty="0">
                <a:solidFill>
                  <a:srgbClr val="E04242"/>
                </a:solidFill>
                <a:latin typeface="Arial" pitchFamily="34" charset="0"/>
                <a:cs typeface="Arial" pitchFamily="34" charset="0"/>
              </a:endParaRPr>
            </a:p>
          </p:txBody>
        </p:sp>
        <p:cxnSp>
          <p:nvCxnSpPr>
            <p:cNvPr id="26" name="Gerade Verbindung 25"/>
            <p:cNvCxnSpPr/>
            <p:nvPr/>
          </p:nvCxnSpPr>
          <p:spPr>
            <a:xfrm rot="16200000">
              <a:off x="5750059" y="3652622"/>
              <a:ext cx="3082777" cy="0"/>
            </a:xfrm>
            <a:prstGeom prst="line">
              <a:avLst/>
            </a:prstGeom>
            <a:ln w="76200">
              <a:solidFill>
                <a:srgbClr val="336699"/>
              </a:solidFill>
            </a:ln>
          </p:spPr>
          <p:style>
            <a:lnRef idx="1">
              <a:schemeClr val="accent1"/>
            </a:lnRef>
            <a:fillRef idx="0">
              <a:schemeClr val="accent1"/>
            </a:fillRef>
            <a:effectRef idx="0">
              <a:schemeClr val="accent1"/>
            </a:effectRef>
            <a:fontRef idx="minor">
              <a:schemeClr val="tx1"/>
            </a:fontRef>
          </p:style>
        </p:cxnSp>
        <p:sp>
          <p:nvSpPr>
            <p:cNvPr id="27" name="Textfeld 26"/>
            <p:cNvSpPr txBox="1"/>
            <p:nvPr/>
          </p:nvSpPr>
          <p:spPr>
            <a:xfrm>
              <a:off x="6459169" y="2062249"/>
              <a:ext cx="832279" cy="307777"/>
            </a:xfrm>
            <a:prstGeom prst="rect">
              <a:avLst/>
            </a:prstGeom>
            <a:noFill/>
          </p:spPr>
          <p:txBody>
            <a:bodyPr wrap="none" rtlCol="0">
              <a:spAutoFit/>
            </a:bodyPr>
            <a:lstStyle/>
            <a:p>
              <a:r>
                <a:rPr lang="en-US" sz="1400" b="1" dirty="0" smtClean="0">
                  <a:solidFill>
                    <a:srgbClr val="336699"/>
                  </a:solidFill>
                  <a:latin typeface="Arial" pitchFamily="34" charset="0"/>
                  <a:cs typeface="Arial" pitchFamily="34" charset="0"/>
                </a:rPr>
                <a:t>DC Bus</a:t>
              </a:r>
              <a:endParaRPr lang="en-US" sz="1400" b="1" dirty="0">
                <a:solidFill>
                  <a:srgbClr val="336699"/>
                </a:solidFill>
                <a:latin typeface="Arial" pitchFamily="34" charset="0"/>
                <a:cs typeface="Arial" pitchFamily="34" charset="0"/>
              </a:endParaRPr>
            </a:p>
          </p:txBody>
        </p:sp>
        <p:sp>
          <p:nvSpPr>
            <p:cNvPr id="5" name="Abgerundetes Rechteck 4"/>
            <p:cNvSpPr/>
            <p:nvPr/>
          </p:nvSpPr>
          <p:spPr>
            <a:xfrm>
              <a:off x="4550634" y="3104114"/>
              <a:ext cx="900000" cy="468000"/>
            </a:xfrm>
            <a:prstGeom prst="roundRect">
              <a:avLst/>
            </a:prstGeom>
            <a:solidFill>
              <a:srgbClr val="8BD072"/>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latin typeface="Arial" pitchFamily="34" charset="0"/>
                  <a:cs typeface="Arial" pitchFamily="34" charset="0"/>
                </a:rPr>
                <a:t>GEN</a:t>
              </a:r>
            </a:p>
          </p:txBody>
        </p:sp>
        <p:sp>
          <p:nvSpPr>
            <p:cNvPr id="14" name="Abgerundetes Rechteck 13"/>
            <p:cNvSpPr/>
            <p:nvPr/>
          </p:nvSpPr>
          <p:spPr>
            <a:xfrm>
              <a:off x="6370234" y="2408810"/>
              <a:ext cx="720000" cy="432000"/>
            </a:xfrm>
            <a:prstGeom prst="roundRect">
              <a:avLst/>
            </a:prstGeom>
            <a:solidFill>
              <a:srgbClr val="9ACDFF"/>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b="1" dirty="0" smtClean="0">
                  <a:solidFill>
                    <a:schemeClr val="tx1"/>
                  </a:solidFill>
                  <a:latin typeface="Arial" pitchFamily="34" charset="0"/>
                  <a:cs typeface="Arial" pitchFamily="34" charset="0"/>
                </a:rPr>
                <a:t>TRU</a:t>
              </a:r>
            </a:p>
          </p:txBody>
        </p:sp>
        <p:cxnSp>
          <p:nvCxnSpPr>
            <p:cNvPr id="25" name="Gerade Verbindung 24"/>
            <p:cNvCxnSpPr/>
            <p:nvPr/>
          </p:nvCxnSpPr>
          <p:spPr>
            <a:xfrm rot="16200000">
              <a:off x="4383977" y="4037926"/>
              <a:ext cx="2989385" cy="0"/>
            </a:xfrm>
            <a:prstGeom prst="line">
              <a:avLst/>
            </a:prstGeom>
            <a:ln w="76200">
              <a:solidFill>
                <a:srgbClr val="E0424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18362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23"/>
                                        </p:tgtEl>
                                        <p:attrNameLst>
                                          <p:attrName>style.visibility</p:attrName>
                                        </p:attrNameLst>
                                      </p:cBhvr>
                                      <p:to>
                                        <p:strVal val="visible"/>
                                      </p:to>
                                    </p:set>
                                    <p:animEffect transition="in" filter="fade">
                                      <p:cBhvr>
                                        <p:cTn id="11" dur="500"/>
                                        <p:tgtEl>
                                          <p:spTgt spid="123"/>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wipe(left)">
                                      <p:cBhvr>
                                        <p:cTn id="15" dur="500"/>
                                        <p:tgtEl>
                                          <p:spTgt spid="3">
                                            <p:txEl>
                                              <p:pRg st="1" end="1"/>
                                            </p:txEl>
                                          </p:spTgt>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wipe(left)">
                                      <p:cBhvr>
                                        <p:cTn id="18" dur="500"/>
                                        <p:tgtEl>
                                          <p:spTgt spid="3">
                                            <p:txEl>
                                              <p:pRg st="2" end="2"/>
                                            </p:txEl>
                                          </p:spTgt>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wipe(left)">
                                      <p:cBhvr>
                                        <p:cTn id="21" dur="500"/>
                                        <p:tgtEl>
                                          <p:spTgt spid="3">
                                            <p:txEl>
                                              <p:pRg st="3" end="3"/>
                                            </p:txEl>
                                          </p:spTgt>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wipe(left)">
                                      <p:cBhvr>
                                        <p:cTn id="24" dur="500"/>
                                        <p:tgtEl>
                                          <p:spTgt spid="3">
                                            <p:txEl>
                                              <p:pRg st="4" end="4"/>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wipe(left)">
                                      <p:cBhvr>
                                        <p:cTn id="29" dur="500"/>
                                        <p:tgtEl>
                                          <p:spTgt spid="3">
                                            <p:txEl>
                                              <p:pRg st="6" end="6"/>
                                            </p:txEl>
                                          </p:spTgt>
                                        </p:tgtEl>
                                      </p:cBhvr>
                                    </p:animEffect>
                                  </p:childTnLst>
                                </p:cTn>
                              </p:par>
                            </p:childTnLst>
                          </p:cTn>
                        </p:par>
                        <p:par>
                          <p:cTn id="30" fill="hold">
                            <p:stCondLst>
                              <p:cond delay="500"/>
                            </p:stCondLst>
                            <p:childTnLst>
                              <p:par>
                                <p:cTn id="31" presetID="10" presetClass="entr" presetSubtype="0" fill="hold" nodeType="afterEffect">
                                  <p:stCondLst>
                                    <p:cond delay="0"/>
                                  </p:stCondLst>
                                  <p:childTnLst>
                                    <p:set>
                                      <p:cBhvr>
                                        <p:cTn id="32" dur="1" fill="hold">
                                          <p:stCondLst>
                                            <p:cond delay="0"/>
                                          </p:stCondLst>
                                        </p:cTn>
                                        <p:tgtEl>
                                          <p:spTgt spid="119"/>
                                        </p:tgtEl>
                                        <p:attrNameLst>
                                          <p:attrName>style.visibility</p:attrName>
                                        </p:attrNameLst>
                                      </p:cBhvr>
                                      <p:to>
                                        <p:strVal val="visible"/>
                                      </p:to>
                                    </p:set>
                                    <p:animEffect transition="in" filter="fade">
                                      <p:cBhvr>
                                        <p:cTn id="33" dur="500"/>
                                        <p:tgtEl>
                                          <p:spTgt spid="119"/>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122"/>
                                        </p:tgtEl>
                                        <p:attrNameLst>
                                          <p:attrName>style.visibility</p:attrName>
                                        </p:attrNameLst>
                                      </p:cBhvr>
                                      <p:to>
                                        <p:strVal val="visible"/>
                                      </p:to>
                                    </p:set>
                                    <p:animEffect transition="in" filter="fade">
                                      <p:cBhvr>
                                        <p:cTn id="38" dur="500"/>
                                        <p:tgtEl>
                                          <p:spTgt spid="1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129776645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idx="1"/>
          </p:nvPr>
        </p:nvSpPr>
        <p:spPr/>
        <p:txBody>
          <a:bodyPr/>
          <a:lstStyle/>
          <a:p>
            <a:r>
              <a:rPr lang="en-US" dirty="0" smtClean="0"/>
              <a:t>Overview of Aircraft Power Network Model</a:t>
            </a:r>
          </a:p>
          <a:p>
            <a:r>
              <a:rPr lang="en-US" dirty="0" smtClean="0"/>
              <a:t>Model Based Design</a:t>
            </a:r>
          </a:p>
          <a:p>
            <a:r>
              <a:rPr lang="en-US" dirty="0" smtClean="0"/>
              <a:t>Transformer Rectifier Unit</a:t>
            </a:r>
          </a:p>
          <a:p>
            <a:r>
              <a:rPr lang="en-US" dirty="0" smtClean="0"/>
              <a:t>Logic and Controls</a:t>
            </a:r>
          </a:p>
          <a:p>
            <a:r>
              <a:rPr lang="en-US" dirty="0" smtClean="0"/>
              <a:t>SimElectronics vs SimPowerSystems</a:t>
            </a:r>
          </a:p>
          <a:p>
            <a:endParaRPr lang="en-US" dirty="0" smtClean="0"/>
          </a:p>
        </p:txBody>
      </p:sp>
      <p:sp>
        <p:nvSpPr>
          <p:cNvPr id="4" name="Rounded Rectangle 3"/>
          <p:cNvSpPr/>
          <p:nvPr/>
        </p:nvSpPr>
        <p:spPr>
          <a:xfrm>
            <a:off x="457200" y="2093259"/>
            <a:ext cx="6477000" cy="381000"/>
          </a:xfrm>
          <a:prstGeom prst="roundRect">
            <a:avLst/>
          </a:prstGeom>
          <a:solidFill>
            <a:schemeClr val="accent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latin typeface="Arial" pitchFamily="34" charset="0"/>
              <a:cs typeface="Arial" pitchFamily="34" charset="0"/>
            </a:endParaRPr>
          </a:p>
        </p:txBody>
      </p:sp>
    </p:spTree>
    <p:extLst>
      <p:ext uri="{BB962C8B-B14F-4D97-AF65-F5344CB8AC3E}">
        <p14:creationId xmlns:p14="http://schemas.microsoft.com/office/powerpoint/2010/main" val="1934353303"/>
      </p:ext>
    </p:extLst>
  </p:cSld>
  <p:clrMapOvr>
    <a:masterClrMapping/>
  </p:clrMapOvr>
  <p:timing>
    <p:tnLst>
      <p:par>
        <p:cTn id="1" dur="indefinite" restart="never" nodeType="tmRoot"/>
      </p:par>
    </p:tnLst>
  </p:timing>
</p:sld>
</file>

<file path=ppt/theme/theme1.xml><?xml version="1.0" encoding="utf-8"?>
<a:theme xmlns:a="http://schemas.openxmlformats.org/drawingml/2006/main" name="MW_Public">
  <a:themeElements>
    <a:clrScheme name="TMW_PPT">
      <a:dk1>
        <a:sysClr val="windowText" lastClr="000000"/>
      </a:dk1>
      <a:lt1>
        <a:sysClr val="window" lastClr="FFFFFF"/>
      </a:lt1>
      <a:dk2>
        <a:srgbClr val="125687"/>
      </a:dk2>
      <a:lt2>
        <a:srgbClr val="EEECE1"/>
      </a:lt2>
      <a:accent1>
        <a:srgbClr val="95B3D7"/>
      </a:accent1>
      <a:accent2>
        <a:srgbClr val="781414"/>
      </a:accent2>
      <a:accent3>
        <a:srgbClr val="697819"/>
      </a:accent3>
      <a:accent4>
        <a:srgbClr val="D27809"/>
      </a:accent4>
      <a:accent5>
        <a:srgbClr val="BFBFBF"/>
      </a:accent5>
      <a:accent6>
        <a:srgbClr val="E5DD9F"/>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b="1" dirty="0" smtClean="0">
            <a:latin typeface="Arial" pitchFamily="34" charset="0"/>
            <a:cs typeface="Arial"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accent5">
              <a:lumMod val="75000"/>
            </a:schemeClr>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2000" dirty="0">
            <a:latin typeface="Arial" pitchFamily="34" charset="0"/>
            <a:cs typeface="Arial" pitchFamily="34" charset="0"/>
          </a:defRPr>
        </a:defPPr>
      </a:lstStyle>
    </a:txDef>
  </a:objectDefaults>
  <a:extraClrSchemeLst/>
</a:theme>
</file>

<file path=ppt/theme/theme2.xml><?xml version="1.0" encoding="utf-8"?>
<a:theme xmlns:a="http://schemas.openxmlformats.org/drawingml/2006/main" name="TMW_Public">
  <a:themeElements>
    <a:clrScheme name="TMW_PPT">
      <a:dk1>
        <a:sysClr val="windowText" lastClr="000000"/>
      </a:dk1>
      <a:lt1>
        <a:sysClr val="window" lastClr="FFFFFF"/>
      </a:lt1>
      <a:dk2>
        <a:srgbClr val="125687"/>
      </a:dk2>
      <a:lt2>
        <a:srgbClr val="EEECE1"/>
      </a:lt2>
      <a:accent1>
        <a:srgbClr val="95B3D7"/>
      </a:accent1>
      <a:accent2>
        <a:srgbClr val="781414"/>
      </a:accent2>
      <a:accent3>
        <a:srgbClr val="697819"/>
      </a:accent3>
      <a:accent4>
        <a:srgbClr val="D27809"/>
      </a:accent4>
      <a:accent5>
        <a:srgbClr val="BFBFBF"/>
      </a:accent5>
      <a:accent6>
        <a:srgbClr val="E5DD9F"/>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b="1" dirty="0" smtClean="0">
            <a:latin typeface="Arial" pitchFamily="34" charset="0"/>
            <a:cs typeface="Arial"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accent5">
              <a:lumMod val="75000"/>
            </a:schemeClr>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2000" dirty="0">
            <a:latin typeface="Arial" pitchFamily="34" charset="0"/>
            <a:cs typeface="Arial" pitchFamily="34" charset="0"/>
          </a:defRPr>
        </a:defPPr>
      </a:lstStyle>
    </a:txDef>
  </a:objectDefaults>
  <a:extraClrSchemeLst/>
</a:theme>
</file>

<file path=ppt/theme/theme3.xml><?xml version="1.0" encoding="utf-8"?>
<a:theme xmlns:a="http://schemas.openxmlformats.org/drawingml/2006/main" name="Cochlear">
  <a:themeElements>
    <a:clrScheme name="TMW_PPT">
      <a:dk1>
        <a:sysClr val="windowText" lastClr="000000"/>
      </a:dk1>
      <a:lt1>
        <a:sysClr val="window" lastClr="FFFFFF"/>
      </a:lt1>
      <a:dk2>
        <a:srgbClr val="125687"/>
      </a:dk2>
      <a:lt2>
        <a:srgbClr val="EEECE1"/>
      </a:lt2>
      <a:accent1>
        <a:srgbClr val="95B3D7"/>
      </a:accent1>
      <a:accent2>
        <a:srgbClr val="781414"/>
      </a:accent2>
      <a:accent3>
        <a:srgbClr val="697819"/>
      </a:accent3>
      <a:accent4>
        <a:srgbClr val="D27809"/>
      </a:accent4>
      <a:accent5>
        <a:srgbClr val="BFBFBF"/>
      </a:accent5>
      <a:accent6>
        <a:srgbClr val="E5DD9F"/>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b="1" dirty="0" smtClean="0">
            <a:latin typeface="Arial" pitchFamily="34" charset="0"/>
            <a:cs typeface="Arial"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accent5">
              <a:lumMod val="75000"/>
            </a:schemeClr>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2000" dirty="0">
            <a:latin typeface="Arial" pitchFamily="34" charset="0"/>
            <a:cs typeface="Arial" pitchFamily="34" charset="0"/>
          </a:defRPr>
        </a:defPPr>
      </a:lstStyle>
    </a:txDef>
  </a:objectDefaults>
  <a:extraClrSchemeLst/>
</a:theme>
</file>

<file path=ppt/theme/theme4.xml><?xml version="1.0" encoding="utf-8"?>
<a:theme xmlns:a="http://schemas.openxmlformats.org/drawingml/2006/main" name="1_Cochlear">
  <a:themeElements>
    <a:clrScheme name="TMW_PPT">
      <a:dk1>
        <a:sysClr val="windowText" lastClr="000000"/>
      </a:dk1>
      <a:lt1>
        <a:sysClr val="window" lastClr="FFFFFF"/>
      </a:lt1>
      <a:dk2>
        <a:srgbClr val="125687"/>
      </a:dk2>
      <a:lt2>
        <a:srgbClr val="EEECE1"/>
      </a:lt2>
      <a:accent1>
        <a:srgbClr val="95B3D7"/>
      </a:accent1>
      <a:accent2>
        <a:srgbClr val="781414"/>
      </a:accent2>
      <a:accent3>
        <a:srgbClr val="697819"/>
      </a:accent3>
      <a:accent4>
        <a:srgbClr val="D27809"/>
      </a:accent4>
      <a:accent5>
        <a:srgbClr val="BFBFBF"/>
      </a:accent5>
      <a:accent6>
        <a:srgbClr val="E5DD9F"/>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b="1" dirty="0" smtClean="0">
            <a:latin typeface="Arial" pitchFamily="34" charset="0"/>
            <a:cs typeface="Arial"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accent5">
              <a:lumMod val="75000"/>
            </a:schemeClr>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2000" dirty="0">
            <a:latin typeface="Arial" pitchFamily="34" charset="0"/>
            <a:cs typeface="Arial" pitchFamily="34" charset="0"/>
          </a:defRPr>
        </a:defPPr>
      </a:lstStyle>
    </a:txDef>
  </a:objectDefaults>
  <a:extraClrSchemeLst/>
</a:theme>
</file>

<file path=ppt/theme/theme5.xml><?xml version="1.0" encoding="utf-8"?>
<a:theme xmlns:a="http://schemas.openxmlformats.org/drawingml/2006/main" name="2_Cochlear">
  <a:themeElements>
    <a:clrScheme name="TMW_PPT">
      <a:dk1>
        <a:sysClr val="windowText" lastClr="000000"/>
      </a:dk1>
      <a:lt1>
        <a:sysClr val="window" lastClr="FFFFFF"/>
      </a:lt1>
      <a:dk2>
        <a:srgbClr val="125687"/>
      </a:dk2>
      <a:lt2>
        <a:srgbClr val="EEECE1"/>
      </a:lt2>
      <a:accent1>
        <a:srgbClr val="95B3D7"/>
      </a:accent1>
      <a:accent2>
        <a:srgbClr val="781414"/>
      </a:accent2>
      <a:accent3>
        <a:srgbClr val="697819"/>
      </a:accent3>
      <a:accent4>
        <a:srgbClr val="D27809"/>
      </a:accent4>
      <a:accent5>
        <a:srgbClr val="BFBFBF"/>
      </a:accent5>
      <a:accent6>
        <a:srgbClr val="E5DD9F"/>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b="1" dirty="0" smtClean="0">
            <a:latin typeface="Arial" pitchFamily="34" charset="0"/>
            <a:cs typeface="Arial"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accent5">
              <a:lumMod val="75000"/>
            </a:schemeClr>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2000" dirty="0">
            <a:latin typeface="Arial" pitchFamily="34" charset="0"/>
            <a:cs typeface="Arial" pitchFamily="34" charset="0"/>
          </a:defRPr>
        </a:defPPr>
      </a:lstStyle>
    </a:txDef>
  </a:objectDefaults>
  <a:extraClrSchemeLst/>
</a:theme>
</file>

<file path=ppt/theme/theme6.xml><?xml version="1.0" encoding="utf-8"?>
<a:theme xmlns:a="http://schemas.openxmlformats.org/drawingml/2006/main" name="1_TMW_Public">
  <a:themeElements>
    <a:clrScheme name="TMW_PPT">
      <a:dk1>
        <a:sysClr val="windowText" lastClr="000000"/>
      </a:dk1>
      <a:lt1>
        <a:sysClr val="window" lastClr="FFFFFF"/>
      </a:lt1>
      <a:dk2>
        <a:srgbClr val="125687"/>
      </a:dk2>
      <a:lt2>
        <a:srgbClr val="EEECE1"/>
      </a:lt2>
      <a:accent1>
        <a:srgbClr val="95B3D7"/>
      </a:accent1>
      <a:accent2>
        <a:srgbClr val="781414"/>
      </a:accent2>
      <a:accent3>
        <a:srgbClr val="697819"/>
      </a:accent3>
      <a:accent4>
        <a:srgbClr val="D27809"/>
      </a:accent4>
      <a:accent5>
        <a:srgbClr val="BFBFBF"/>
      </a:accent5>
      <a:accent6>
        <a:srgbClr val="E5DD9F"/>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b="1" dirty="0" smtClean="0">
            <a:latin typeface="Arial" pitchFamily="34" charset="0"/>
            <a:cs typeface="Arial"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accent5">
              <a:lumMod val="75000"/>
            </a:schemeClr>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2000" dirty="0">
            <a:latin typeface="Arial" pitchFamily="34" charset="0"/>
            <a:cs typeface="Arial" pitchFamily="34" charset="0"/>
          </a:defRPr>
        </a:defPPr>
      </a:lstStyle>
    </a:txDef>
  </a:objectDefaults>
  <a:extraClrSchemeLst/>
</a:theme>
</file>

<file path=ppt/theme/theme7.xml><?xml version="1.0" encoding="utf-8"?>
<a:theme xmlns:a="http://schemas.openxmlformats.org/drawingml/2006/main" name="3_Cochlear">
  <a:themeElements>
    <a:clrScheme name="TMW_PPT">
      <a:dk1>
        <a:sysClr val="windowText" lastClr="000000"/>
      </a:dk1>
      <a:lt1>
        <a:sysClr val="window" lastClr="FFFFFF"/>
      </a:lt1>
      <a:dk2>
        <a:srgbClr val="125687"/>
      </a:dk2>
      <a:lt2>
        <a:srgbClr val="EEECE1"/>
      </a:lt2>
      <a:accent1>
        <a:srgbClr val="95B3D7"/>
      </a:accent1>
      <a:accent2>
        <a:srgbClr val="781414"/>
      </a:accent2>
      <a:accent3>
        <a:srgbClr val="697819"/>
      </a:accent3>
      <a:accent4>
        <a:srgbClr val="D27809"/>
      </a:accent4>
      <a:accent5>
        <a:srgbClr val="BFBFBF"/>
      </a:accent5>
      <a:accent6>
        <a:srgbClr val="E5DD9F"/>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b="1" dirty="0" smtClean="0">
            <a:latin typeface="Arial" pitchFamily="34" charset="0"/>
            <a:cs typeface="Arial"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accent5">
              <a:lumMod val="75000"/>
            </a:schemeClr>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2000" dirty="0">
            <a:latin typeface="Arial" pitchFamily="34" charset="0"/>
            <a:cs typeface="Arial" pitchFamily="34" charset="0"/>
          </a:defRPr>
        </a:defPPr>
      </a:lstStyle>
    </a:txDef>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blank</Template>
  <TotalTime>375</TotalTime>
  <Words>4166</Words>
  <Application>Microsoft Office PowerPoint</Application>
  <PresentationFormat>On-screen Show (4:3)</PresentationFormat>
  <Paragraphs>600</Paragraphs>
  <Slides>32</Slides>
  <Notes>14</Notes>
  <HiddenSlides>0</HiddenSlides>
  <MMClips>0</MMClips>
  <ScaleCrop>false</ScaleCrop>
  <HeadingPairs>
    <vt:vector size="6" baseType="variant">
      <vt:variant>
        <vt:lpstr>Fonts Used</vt:lpstr>
      </vt:variant>
      <vt:variant>
        <vt:i4>10</vt:i4>
      </vt:variant>
      <vt:variant>
        <vt:lpstr>Theme</vt:lpstr>
      </vt:variant>
      <vt:variant>
        <vt:i4>7</vt:i4>
      </vt:variant>
      <vt:variant>
        <vt:lpstr>Slide Titles</vt:lpstr>
      </vt:variant>
      <vt:variant>
        <vt:i4>32</vt:i4>
      </vt:variant>
    </vt:vector>
  </HeadingPairs>
  <TitlesOfParts>
    <vt:vector size="49" baseType="lpstr">
      <vt:lpstr>Arial Unicode MS</vt:lpstr>
      <vt:lpstr>ＭＳ Ｐゴシック</vt:lpstr>
      <vt:lpstr>Arial</vt:lpstr>
      <vt:lpstr>Calibri</vt:lpstr>
      <vt:lpstr>Cambria Math</vt:lpstr>
      <vt:lpstr>Courier New</vt:lpstr>
      <vt:lpstr>Times</vt:lpstr>
      <vt:lpstr>Times New Roman</vt:lpstr>
      <vt:lpstr>Verdana</vt:lpstr>
      <vt:lpstr>Wingdings</vt:lpstr>
      <vt:lpstr>MW_Public</vt:lpstr>
      <vt:lpstr>TMW_Public</vt:lpstr>
      <vt:lpstr>Cochlear</vt:lpstr>
      <vt:lpstr>1_Cochlear</vt:lpstr>
      <vt:lpstr>2_Cochlear</vt:lpstr>
      <vt:lpstr>1_TMW_Public</vt:lpstr>
      <vt:lpstr>3_Cochlear</vt:lpstr>
      <vt:lpstr>Physical Modeling: Aircraft Electrical Power Network </vt:lpstr>
      <vt:lpstr>Key Messages</vt:lpstr>
      <vt:lpstr>PowerPoint Presentation</vt:lpstr>
      <vt:lpstr>PowerPoint Presentation</vt:lpstr>
      <vt:lpstr>ABB Accelerates Application Control Software Development for Power Electronic Controller</vt:lpstr>
      <vt:lpstr>Agenda</vt:lpstr>
      <vt:lpstr>Aircraft Power Network System for Analysis </vt:lpstr>
      <vt:lpstr>PowerPoint Presentation</vt:lpstr>
      <vt:lpstr>Agenda</vt:lpstr>
      <vt:lpstr>What is the Most Expensive Project Stage to Find Errors In?</vt:lpstr>
      <vt:lpstr>Cost Savings with Model-Based Design </vt:lpstr>
      <vt:lpstr>Breakdown of $253K saved</vt:lpstr>
      <vt:lpstr>Traditional Development Process </vt:lpstr>
      <vt:lpstr>Model-Based Design- Describe the system dynamics</vt:lpstr>
      <vt:lpstr>Model-Based Design- Design and test using simulation </vt:lpstr>
      <vt:lpstr>Model-Based Design- Test and validate in real-time</vt:lpstr>
      <vt:lpstr>PowerPoint Presentation</vt:lpstr>
      <vt:lpstr>Model-Based Design Process System and Component Level Design</vt:lpstr>
      <vt:lpstr>Agenda</vt:lpstr>
      <vt:lpstr>PowerPoint Presentation</vt:lpstr>
      <vt:lpstr>Agenda</vt:lpstr>
      <vt:lpstr>PowerPoint Presentation</vt:lpstr>
      <vt:lpstr>Agenda</vt:lpstr>
      <vt:lpstr>PowerPoint Presentation</vt:lpstr>
      <vt:lpstr>Agenda</vt:lpstr>
      <vt:lpstr>SimElectronics or SimPowerSystems?</vt:lpstr>
      <vt:lpstr>SimElectronics or SimPowerSystems?</vt:lpstr>
      <vt:lpstr>SimElectronics or SimPowerSystems?</vt:lpstr>
      <vt:lpstr>Key Messages</vt:lpstr>
      <vt:lpstr>Backup</vt:lpstr>
      <vt:lpstr>MathWorks Product Overview</vt:lpstr>
      <vt:lpstr>Physical Modeling in Simulink®</vt:lpstr>
    </vt:vector>
  </TitlesOfParts>
  <Company>MyCompany</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 Systems / Power Electronics for Crane Aerospace</dc:title>
  <dc:creator>David Meissner</dc:creator>
  <cp:keywords>Version 14.0</cp:keywords>
  <cp:lastModifiedBy>David Meissner</cp:lastModifiedBy>
  <cp:revision>14</cp:revision>
  <dcterms:created xsi:type="dcterms:W3CDTF">2014-09-25T23:42:36Z</dcterms:created>
  <dcterms:modified xsi:type="dcterms:W3CDTF">2015-06-15T06:26:01Z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AdHocReviewCycleID">
    <vt:i4>441712758</vt:i4>
  </property>
  <property fmtid="{D5CDD505-2E9C-101B-9397-08002B2CF9AE}" pid="3" name="_NewReviewCycle">
    <vt:lpwstr/>
  </property>
  <property fmtid="{D5CDD505-2E9C-101B-9397-08002B2CF9AE}" pid="4" name="_EmailSubject">
    <vt:lpwstr>Quick PPT question</vt:lpwstr>
  </property>
  <property fmtid="{D5CDD505-2E9C-101B-9397-08002B2CF9AE}" pid="5" name="_AuthorEmail">
    <vt:lpwstr>Julie.Cornell@mathworks.com</vt:lpwstr>
  </property>
  <property fmtid="{D5CDD505-2E9C-101B-9397-08002B2CF9AE}" pid="6" name="_AuthorEmailDisplayName">
    <vt:lpwstr>Julie Cornell</vt:lpwstr>
  </property>
</Properties>
</file>